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1.bin" ContentType="application/vnd.openxmlformats-officedocument.oleObject"/>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2.xml" ContentType="application/vnd.openxmlformats-officedocument.presentationml.comment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81"/>
  </p:notesMasterIdLst>
  <p:handoutMasterIdLst>
    <p:handoutMasterId r:id="rId82"/>
  </p:handoutMasterIdLst>
  <p:sldIdLst>
    <p:sldId id="326" r:id="rId4"/>
    <p:sldId id="450" r:id="rId5"/>
    <p:sldId id="380" r:id="rId6"/>
    <p:sldId id="740" r:id="rId7"/>
    <p:sldId id="714" r:id="rId8"/>
    <p:sldId id="721" r:id="rId9"/>
    <p:sldId id="722" r:id="rId10"/>
    <p:sldId id="739" r:id="rId11"/>
    <p:sldId id="732" r:id="rId12"/>
    <p:sldId id="734" r:id="rId13"/>
    <p:sldId id="767" r:id="rId14"/>
    <p:sldId id="768" r:id="rId15"/>
    <p:sldId id="850" r:id="rId16"/>
    <p:sldId id="789" r:id="rId17"/>
    <p:sldId id="792" r:id="rId18"/>
    <p:sldId id="744" r:id="rId19"/>
    <p:sldId id="726" r:id="rId20"/>
    <p:sldId id="787" r:id="rId21"/>
    <p:sldId id="861" r:id="rId22"/>
    <p:sldId id="769" r:id="rId23"/>
    <p:sldId id="793" r:id="rId24"/>
    <p:sldId id="794" r:id="rId25"/>
    <p:sldId id="795" r:id="rId26"/>
    <p:sldId id="796" r:id="rId27"/>
    <p:sldId id="797" r:id="rId28"/>
    <p:sldId id="798" r:id="rId29"/>
    <p:sldId id="862" r:id="rId30"/>
    <p:sldId id="807" r:id="rId31"/>
    <p:sldId id="808" r:id="rId32"/>
    <p:sldId id="809" r:id="rId33"/>
    <p:sldId id="810" r:id="rId34"/>
    <p:sldId id="811" r:id="rId35"/>
    <p:sldId id="812" r:id="rId36"/>
    <p:sldId id="813" r:id="rId37"/>
    <p:sldId id="814" r:id="rId38"/>
    <p:sldId id="816" r:id="rId39"/>
    <p:sldId id="817" r:id="rId40"/>
    <p:sldId id="818" r:id="rId41"/>
    <p:sldId id="819" r:id="rId42"/>
    <p:sldId id="820" r:id="rId43"/>
    <p:sldId id="864" r:id="rId44"/>
    <p:sldId id="822" r:id="rId45"/>
    <p:sldId id="825" r:id="rId46"/>
    <p:sldId id="863" r:id="rId47"/>
    <p:sldId id="826" r:id="rId48"/>
    <p:sldId id="827" r:id="rId49"/>
    <p:sldId id="871" r:id="rId50"/>
    <p:sldId id="867" r:id="rId51"/>
    <p:sldId id="868" r:id="rId52"/>
    <p:sldId id="869" r:id="rId53"/>
    <p:sldId id="829" r:id="rId54"/>
    <p:sldId id="831" r:id="rId55"/>
    <p:sldId id="832" r:id="rId56"/>
    <p:sldId id="833" r:id="rId57"/>
    <p:sldId id="865" r:id="rId58"/>
    <p:sldId id="835" r:id="rId59"/>
    <p:sldId id="837" r:id="rId60"/>
    <p:sldId id="836" r:id="rId61"/>
    <p:sldId id="838" r:id="rId62"/>
    <p:sldId id="848" r:id="rId63"/>
    <p:sldId id="754" r:id="rId64"/>
    <p:sldId id="824" r:id="rId65"/>
    <p:sldId id="779" r:id="rId66"/>
    <p:sldId id="857" r:id="rId67"/>
    <p:sldId id="842" r:id="rId68"/>
    <p:sldId id="843" r:id="rId69"/>
    <p:sldId id="844" r:id="rId70"/>
    <p:sldId id="845" r:id="rId71"/>
    <p:sldId id="851" r:id="rId72"/>
    <p:sldId id="870" r:id="rId73"/>
    <p:sldId id="853" r:id="rId74"/>
    <p:sldId id="854" r:id="rId75"/>
    <p:sldId id="855" r:id="rId76"/>
    <p:sldId id="856" r:id="rId77"/>
    <p:sldId id="846" r:id="rId78"/>
    <p:sldId id="847" r:id="rId79"/>
    <p:sldId id="849"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85">
          <p15:clr>
            <a:srgbClr val="A4A3A4"/>
          </p15:clr>
        </p15:guide>
        <p15:guide id="2" orient="horz" pos="758">
          <p15:clr>
            <a:srgbClr val="A4A3A4"/>
          </p15:clr>
        </p15:guide>
        <p15:guide id="3" pos="28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fay" initials="gf" lastIdx="2" clrIdx="0"/>
  <p:cmAuthor id="1" name="Gavin Fay" initials="GF"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3" autoAdjust="0"/>
    <p:restoredTop sz="99834" autoAdjust="0"/>
  </p:normalViewPr>
  <p:slideViewPr>
    <p:cSldViewPr snapToGrid="0" snapToObjects="1">
      <p:cViewPr>
        <p:scale>
          <a:sx n="99" d="100"/>
          <a:sy n="99" d="100"/>
        </p:scale>
        <p:origin x="-1728" y="-280"/>
      </p:cViewPr>
      <p:guideLst>
        <p:guide orient="horz" pos="1885"/>
        <p:guide orient="horz" pos="758"/>
        <p:guide pos="286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interSettings" Target="printerSettings/printerSettings1.bin"/><Relationship Id="rId84" Type="http://schemas.openxmlformats.org/officeDocument/2006/relationships/commentAuthors" Target="commentAuthors.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9-16T18:17:45.867" idx="1">
    <p:pos x="-1190" y="1256"/>
    <p:text>This is a screen capture of an old version - do you have an update? Doesn't work on my Mac....</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4-08-15T13:10:15.538" idx="2">
    <p:pos x="7901" y="1840"/>
    <p:text>Maybe not use this one and focus on the OA - other supporting work too?</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9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4/15/16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4/15/16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xfrm>
            <a:off x="925719" y="685838"/>
            <a:ext cx="5006564" cy="3429182"/>
          </a:xfrm>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So we</a:t>
            </a:r>
            <a:r>
              <a:rPr lang="ja-JP" altLang="en-AU"/>
              <a:t>’</a:t>
            </a:r>
            <a:r>
              <a:rPr lang="en-AU" altLang="ja-JP"/>
              <a:t>ve tackled this by building virtual worlds that start with the land</a:t>
            </a:r>
            <a:endParaRPr lang="en-US"/>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37ED9D-85C2-F940-B1A4-6C2E620B8CEC}" type="slidenum">
              <a:rPr lang="en-AU" sz="1200"/>
              <a:pPr eaLnBrk="1" hangingPunct="1"/>
              <a:t>21</a:t>
            </a:fld>
            <a:endParaRPr lang="en-AU"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xfrm>
            <a:off x="925719" y="685838"/>
            <a:ext cx="5006564" cy="3429182"/>
          </a:xfrm>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And then bathymetry and currents and water properties</a:t>
            </a:r>
            <a:endParaRPr lang="en-US"/>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F731D04-EA3D-FB43-A40E-433BD5B9E13F}" type="slidenum">
              <a:rPr lang="en-AU" sz="1200"/>
              <a:pPr eaLnBrk="1" hangingPunct="1"/>
              <a:t>22</a:t>
            </a:fld>
            <a:endParaRPr lang="en-AU"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xfrm>
            <a:off x="925719" y="685838"/>
            <a:ext cx="5006564" cy="3429182"/>
          </a:xfrm>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Then add all the ecological components – the entire foodweb from nutrients and microfauna right through to the target fish groups, habitat, top predators and charismatic megafauna.</a:t>
            </a:r>
          </a:p>
          <a:p>
            <a:pPr eaLnBrk="1" hangingPunct="1"/>
            <a:r>
              <a:rPr lang="en-AU"/>
              <a:t>We are also tackling the new science challenges of how you represent evolution, biodiversity.</a:t>
            </a:r>
            <a:endParaRPr lang="en-US"/>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5849420-45FD-C14C-8ED6-CBF691BFF459}" type="slidenum">
              <a:rPr lang="en-AU" sz="1200"/>
              <a:pPr eaLnBrk="1" hangingPunct="1"/>
              <a:t>23</a:t>
            </a:fld>
            <a:endParaRPr lang="en-AU"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xfrm>
            <a:off x="925719" y="685838"/>
            <a:ext cx="5006564" cy="3429182"/>
          </a:xfrm>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But it is also important to include the human side, the impacts many different activities in the coastal strip and the fisheries that are the focus of the analysis</a:t>
            </a:r>
            <a:endParaRPr lang="en-US"/>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A8DF5A-3D16-7841-B5B9-32606E430B8E}" type="slidenum">
              <a:rPr lang="en-AU" sz="1200"/>
              <a:pPr eaLnBrk="1" hangingPunct="1"/>
              <a:t>24</a:t>
            </a:fld>
            <a:endParaRPr lang="en-AU"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xfrm>
            <a:off x="925719" y="685838"/>
            <a:ext cx="5006564" cy="3429182"/>
          </a:xfrm>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It is also important to represent the social and economic pressures that dictate the decisions made by operators in those systems - and the dynamics of human behaviour (because economics just doesn</a:t>
            </a:r>
            <a:r>
              <a:rPr lang="ja-JP" altLang="en-AU"/>
              <a:t>’</a:t>
            </a:r>
            <a:r>
              <a:rPr lang="en-AU" altLang="ja-JP"/>
              <a:t>t cut it)</a:t>
            </a:r>
            <a:endParaRPr lang="en-US"/>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B8EDB7F-543C-FD44-9A81-BC510589622F}" type="slidenum">
              <a:rPr lang="en-AU" sz="1200"/>
              <a:pPr eaLnBrk="1" hangingPunct="1"/>
              <a:t>25</a:t>
            </a:fld>
            <a:endParaRPr lang="en-AU"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xfrm>
            <a:off x="925719" y="685838"/>
            <a:ext cx="5006564" cy="3429182"/>
          </a:xfrm>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Lastly we close the representation of the adaptive management cycle by including the management methods and decision making process.</a:t>
            </a:r>
          </a:p>
          <a:p>
            <a:pPr eaLnBrk="1" hangingPunct="1"/>
            <a:r>
              <a:rPr lang="en-AU"/>
              <a:t>This does cover a lot – but that</a:t>
            </a:r>
            <a:r>
              <a:rPr lang="ja-JP" altLang="en-AU"/>
              <a:t>’</a:t>
            </a:r>
            <a:r>
              <a:rPr lang="en-AU" altLang="ja-JP"/>
              <a:t>s because important processes for marine ecosystems cover 14 orders of magnitude in space and time from microbial scales to ocean basins. More importantly even management deals directly with scales from 10s metres to 1000s kms.</a:t>
            </a:r>
            <a:endParaRPr lang="en-US"/>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A0FD4EA-4953-8A4E-A1A6-C319257CC0C6}" type="slidenum">
              <a:rPr lang="en-AU" sz="1200"/>
              <a:pPr eaLnBrk="1" hangingPunct="1"/>
              <a:t>26</a:t>
            </a:fld>
            <a:endParaRPr lang="en-AU"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xfrm>
            <a:off x="1143000" y="685800"/>
            <a:ext cx="4572000" cy="3429000"/>
          </a:xfrm>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 geography of the model uses boxes based on the same logic as bioregions (so it use bathymetry, water properties, seasonal currents and biological distributions to define the boxes). Small boxes where properties change quickly, large where properties change more slowly over large areas. It is an efficient way of handling computational load (computer time) and data so put the focus where the biophysical action happens.</a:t>
            </a:r>
          </a:p>
          <a:p>
            <a:pPr eaLnBrk="1" hangingPunct="1"/>
            <a:endParaRPr lang="en-AU"/>
          </a:p>
          <a:p>
            <a:pPr eaLnBrk="1" hangingPunct="1"/>
            <a:r>
              <a:rPr lang="en-AU"/>
              <a:t>Layers down through the watercolumn are defined in a similar way.</a:t>
            </a:r>
          </a:p>
          <a:p>
            <a:pPr eaLnBrk="1" hangingPunct="1"/>
            <a:endParaRPr lang="en-AU"/>
          </a:p>
          <a:p>
            <a:pPr eaLnBrk="1" hangingPunct="1"/>
            <a:r>
              <a:rPr lang="en-AU"/>
              <a:t>There is current flow between boxes and across layers in the model. </a:t>
            </a: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ECB8E6-B767-0A4C-B7BA-DBAA3384CD0E}" type="slidenum">
              <a:rPr lang="en-AU" sz="1200"/>
              <a:pPr eaLnBrk="1" hangingPunct="1"/>
              <a:t>28</a:t>
            </a:fld>
            <a:endParaRPr lang="en-AU"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xfrm>
            <a:off x="1143000" y="685800"/>
            <a:ext cx="4572000" cy="3429000"/>
          </a:xfrm>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 geological features in each box are defined (so seabed type, coverage of rocky reefs etc) and canyons (because lots of ecological action happens there)</a:t>
            </a: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87D434-4672-C04E-9A74-ABF1C6A0EF1D}" type="slidenum">
              <a:rPr lang="en-AU" sz="1200"/>
              <a:pPr eaLnBrk="1" hangingPunct="1"/>
              <a:t>29</a:t>
            </a:fld>
            <a:endParaRPr lang="en-AU"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a:xfrm>
            <a:off x="1143000" y="685800"/>
            <a:ext cx="4572000" cy="3429000"/>
          </a:xfrm>
          <a:ln/>
        </p:spPr>
      </p:sp>
      <p:sp>
        <p:nvSpPr>
          <p:cNvPr id="747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We get the currents and water flow from ocean models like BLUELINK so we have as good a time series as possible.</a:t>
            </a:r>
          </a:p>
        </p:txBody>
      </p:sp>
      <p:sp>
        <p:nvSpPr>
          <p:cNvPr id="747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030FF3-E7BA-AB45-B03F-8295A6148552}" type="slidenum">
              <a:rPr lang="en-AU" sz="1200"/>
              <a:pPr eaLnBrk="1" hangingPunct="1"/>
              <a:t>30</a:t>
            </a:fld>
            <a:endParaRPr lang="en-AU"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BCAF4A-05FD-F74B-BA6B-06EBAB80BA92}" type="slidenum">
              <a:rPr lang="en-AU" sz="1200"/>
              <a:pPr eaLnBrk="1" hangingPunct="1"/>
              <a:t>31</a:t>
            </a:fld>
            <a:endParaRPr lang="en-AU" sz="1200"/>
          </a:p>
        </p:txBody>
      </p:sp>
      <p:sp>
        <p:nvSpPr>
          <p:cNvPr id="76802" name="Rectangle 2"/>
          <p:cNvSpPr>
            <a:spLocks noGrp="1" noRot="1" noChangeAspect="1" noChangeArrowheads="1" noTextEdit="1"/>
          </p:cNvSpPr>
          <p:nvPr>
            <p:ph type="sldImg"/>
          </p:nvPr>
        </p:nvSpPr>
        <p:spPr>
          <a:xfrm>
            <a:off x="1143000" y="685800"/>
            <a:ext cx="4572000" cy="3429000"/>
          </a:xfrm>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Biological components</a:t>
            </a:r>
          </a:p>
          <a:p>
            <a:pPr eaLnBrk="1" hangingPunct="1">
              <a:buFontTx/>
              <a:buChar char="-"/>
            </a:pPr>
            <a:r>
              <a:rPr lang="en-AU"/>
              <a:t>Differential equations</a:t>
            </a:r>
          </a:p>
          <a:p>
            <a:pPr eaLnBrk="1" hangingPunct="1">
              <a:buFontTx/>
              <a:buChar char="-"/>
            </a:pPr>
            <a:r>
              <a:rPr lang="en-AU"/>
              <a:t>Major processes covered (feeding, dying, reproduction, movement)</a:t>
            </a:r>
          </a:p>
          <a:p>
            <a:pPr eaLnBrk="1" hangingPunct="1">
              <a:buFontTx/>
              <a:buChar char="-"/>
            </a:pPr>
            <a:r>
              <a:rPr lang="en-AU"/>
              <a:t>Major groups (defined by user at start but generally cover size and feeding group structured representation of entire foodweb, pelagic and demersal from bacteria and phytoplankton up to top predators, plus species of particular commerical or conservation concern)</a:t>
            </a:r>
          </a:p>
          <a:p>
            <a:pPr eaLnBrk="1" hangingPunct="1">
              <a:buFontTx/>
              <a:buChar char="-"/>
            </a:pPr>
            <a:r>
              <a:rPr lang="en-AU"/>
              <a:t>Most invertebrates = aggregate pools, but vertebrates (and some inverts) have age structure so can catch ontogenetic change in behaviour and pressures</a:t>
            </a:r>
          </a:p>
          <a:p>
            <a:pPr eaLnBrk="1" hangingPunct="1"/>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dirty="0" smtClean="0">
                <a:ea typeface="ＭＳ Ｐゴシック" charset="-128"/>
              </a:rPr>
              <a:t>. </a:t>
            </a:r>
            <a:endParaRPr lang="en-AU" altLang="en-US" dirty="0">
              <a:ea typeface="ＭＳ Ｐゴシック"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7345A28-9287-7344-8779-0C29C4387DAE}" type="slidenum">
              <a:rPr lang="en-AU" altLang="en-US" sz="1200">
                <a:latin typeface="Calibri" charset="0"/>
              </a:rPr>
              <a:pPr eaLnBrk="1" hangingPunct="1"/>
              <a:t>11</a:t>
            </a:fld>
            <a:endParaRPr lang="en-AU" altLang="en-US" sz="1200">
              <a:latin typeface="Calibri" charset="0"/>
            </a:endParaRPr>
          </a:p>
        </p:txBody>
      </p:sp>
    </p:spTree>
    <p:extLst>
      <p:ext uri="{BB962C8B-B14F-4D97-AF65-F5344CB8AC3E}">
        <p14:creationId xmlns:p14="http://schemas.microsoft.com/office/powerpoint/2010/main" val="595666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AF04AD-F484-E44C-B161-2446B22BB434}" type="slidenum">
              <a:rPr lang="en-AU" sz="1200"/>
              <a:pPr eaLnBrk="1" hangingPunct="1"/>
              <a:t>32</a:t>
            </a:fld>
            <a:endParaRPr lang="en-AU" sz="1200"/>
          </a:p>
        </p:txBody>
      </p:sp>
      <p:sp>
        <p:nvSpPr>
          <p:cNvPr id="78850" name="Rectangle 2"/>
          <p:cNvSpPr>
            <a:spLocks noGrp="1" noRot="1" noChangeAspect="1" noChangeArrowheads="1" noTextEdit="1"/>
          </p:cNvSpPr>
          <p:nvPr>
            <p:ph type="sldImg"/>
          </p:nvPr>
        </p:nvSpPr>
        <p:spPr>
          <a:xfrm>
            <a:off x="1143000" y="685800"/>
            <a:ext cx="4572000" cy="3429000"/>
          </a:xfrm>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 way we model diest means it can change through time and space flexibly (like diets do in reality). The match between the bars show that while we don</a:t>
            </a:r>
            <a:r>
              <a:rPr lang="ja-JP" altLang="en-AU"/>
              <a:t>’</a:t>
            </a:r>
            <a:r>
              <a:rPr lang="en-AU" altLang="ja-JP"/>
              <a:t>t get it exactly right we get it fairly close which is great for the model purposes.</a:t>
            </a:r>
            <a:endParaRPr lang="en-A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ADF0EE-225C-C74B-A2B4-929C6E335304}" type="slidenum">
              <a:rPr lang="en-AU" sz="1200"/>
              <a:pPr eaLnBrk="1" hangingPunct="1"/>
              <a:t>33</a:t>
            </a:fld>
            <a:endParaRPr lang="en-AU" sz="1200"/>
          </a:p>
        </p:txBody>
      </p:sp>
      <p:sp>
        <p:nvSpPr>
          <p:cNvPr id="82946" name="Rectangle 2"/>
          <p:cNvSpPr>
            <a:spLocks noGrp="1" noRot="1" noChangeAspect="1" noChangeArrowheads="1" noTextEdit="1"/>
          </p:cNvSpPr>
          <p:nvPr>
            <p:ph type="sldImg"/>
          </p:nvPr>
        </p:nvSpPr>
        <p:spPr>
          <a:xfrm>
            <a:off x="925719" y="685838"/>
            <a:ext cx="5006564" cy="3429182"/>
          </a:xfrm>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SzPct val="110000"/>
            </a:pPr>
            <a:r>
              <a:rPr lang="en-US" sz="1000"/>
              <a:t>Can use it to look at past system changes too</a:t>
            </a:r>
          </a:p>
          <a:p>
            <a:pPr eaLnBrk="1" hangingPunct="1">
              <a:lnSpc>
                <a:spcPct val="90000"/>
              </a:lnSpc>
              <a:buSzPct val="110000"/>
            </a:pPr>
            <a:endParaRPr lang="en-US" sz="1000"/>
          </a:p>
          <a:p>
            <a:pPr eaLnBrk="1" hangingPunct="1">
              <a:lnSpc>
                <a:spcPct val="90000"/>
              </a:lnSpc>
              <a:buSzPct val="110000"/>
            </a:pPr>
            <a:r>
              <a:rPr lang="en-US" sz="1000"/>
              <a:t>Rectangles = biomass pools and trapezoids represent idea of size structure in vertebrate pools (small age classes on left of the trapezoid and large age groups on right)</a:t>
            </a:r>
          </a:p>
          <a:p>
            <a:pPr eaLnBrk="1" hangingPunct="1">
              <a:lnSpc>
                <a:spcPct val="90000"/>
              </a:lnSpc>
              <a:buSzPct val="110000"/>
            </a:pPr>
            <a:endParaRPr lang="en-US" sz="1000"/>
          </a:p>
          <a:p>
            <a:pPr eaLnBrk="1" hangingPunct="1">
              <a:lnSpc>
                <a:spcPct val="90000"/>
              </a:lnSpc>
              <a:buSzPct val="110000"/>
            </a:pPr>
            <a:r>
              <a:rPr lang="en-US" sz="1000"/>
              <a:t>This is the unfished foodweb for the southern eastern shelf off Victoria (actually a simplified representation of the model there, but captures the major features to get the idea across)</a:t>
            </a:r>
          </a:p>
          <a:p>
            <a:pPr eaLnBrk="1" hangingPunct="1">
              <a:lnSpc>
                <a:spcPct val="90000"/>
              </a:lnSpc>
              <a:buSzPct val="110000"/>
            </a:pPr>
            <a:r>
              <a:rPr lang="en-US" sz="1000"/>
              <a:t>- Its too complicated with everything shown, so I’ve only shown the shelf parts from the southern section of the model and I’ve only shown the major flows</a:t>
            </a:r>
          </a:p>
          <a:p>
            <a:pPr eaLnBrk="1" hangingPunct="1">
              <a:lnSpc>
                <a:spcPct val="90000"/>
              </a:lnSpc>
              <a:buSzPct val="110000"/>
            </a:pPr>
            <a:r>
              <a:rPr lang="en-US" sz="1000"/>
              <a:t>- bit over “rock” = benthic (rest = pelagic)</a:t>
            </a:r>
          </a:p>
          <a:p>
            <a:pPr eaLnBrk="1" hangingPunct="1">
              <a:lnSpc>
                <a:spcPct val="90000"/>
              </a:lnSpc>
              <a:buSzPct val="110000"/>
            </a:pPr>
            <a:r>
              <a:rPr lang="en-US" sz="1000"/>
              <a:t>- rectangular boxes = invertebrates and detritus</a:t>
            </a:r>
          </a:p>
          <a:p>
            <a:pPr eaLnBrk="1" hangingPunct="1">
              <a:lnSpc>
                <a:spcPct val="90000"/>
              </a:lnSpc>
              <a:buSzPct val="110000"/>
            </a:pPr>
            <a:r>
              <a:rPr lang="en-US" sz="1000"/>
              <a:t>- polygons are vertebrates showing relative proportion of group made up of juvenile and adults</a:t>
            </a:r>
          </a:p>
          <a:p>
            <a:pPr eaLnBrk="1" hangingPunct="1">
              <a:lnSpc>
                <a:spcPct val="90000"/>
              </a:lnSpc>
              <a:buSzPct val="110000"/>
            </a:pPr>
            <a:r>
              <a:rPr lang="en-US" sz="1000"/>
              <a:t>- green = photosynthetic</a:t>
            </a:r>
          </a:p>
          <a:p>
            <a:pPr eaLnBrk="1" hangingPunct="1">
              <a:lnSpc>
                <a:spcPct val="90000"/>
              </a:lnSpc>
              <a:buSzPct val="110000"/>
            </a:pPr>
            <a:r>
              <a:rPr lang="en-US" sz="1000"/>
              <a:t>- purple = bacteria</a:t>
            </a:r>
          </a:p>
          <a:p>
            <a:pPr eaLnBrk="1" hangingPunct="1">
              <a:lnSpc>
                <a:spcPct val="90000"/>
              </a:lnSpc>
              <a:buSzPct val="110000"/>
            </a:pPr>
            <a:r>
              <a:rPr lang="en-US" sz="1000"/>
              <a:t>- grey = detritus</a:t>
            </a:r>
          </a:p>
          <a:p>
            <a:pPr eaLnBrk="1" hangingPunct="1">
              <a:lnSpc>
                <a:spcPct val="90000"/>
              </a:lnSpc>
              <a:buSzPct val="110000"/>
            </a:pPr>
            <a:r>
              <a:rPr lang="en-US" sz="1000"/>
              <a:t>- yellow = zooplankton </a:t>
            </a:r>
          </a:p>
          <a:p>
            <a:pPr eaLnBrk="1" hangingPunct="1">
              <a:lnSpc>
                <a:spcPct val="90000"/>
              </a:lnSpc>
              <a:buSzPct val="110000"/>
            </a:pPr>
            <a:r>
              <a:rPr lang="en-US" sz="1000"/>
              <a:t>- aqua = gelatinous zooplankton</a:t>
            </a:r>
          </a:p>
          <a:p>
            <a:pPr eaLnBrk="1" hangingPunct="1">
              <a:lnSpc>
                <a:spcPct val="90000"/>
              </a:lnSpc>
              <a:buSzPct val="110000"/>
            </a:pPr>
            <a:r>
              <a:rPr lang="en-US" sz="1000"/>
              <a:t>- orange = benthos (light = infauna, dark = epifauna)</a:t>
            </a:r>
          </a:p>
          <a:p>
            <a:pPr eaLnBrk="1" hangingPunct="1">
              <a:lnSpc>
                <a:spcPct val="90000"/>
              </a:lnSpc>
              <a:buSzPct val="110000"/>
            </a:pPr>
            <a:r>
              <a:rPr lang="en-US" sz="1000"/>
              <a:t>- black = cephalopds</a:t>
            </a:r>
          </a:p>
          <a:p>
            <a:pPr eaLnBrk="1" hangingPunct="1">
              <a:lnSpc>
                <a:spcPct val="90000"/>
              </a:lnSpc>
              <a:buSzPct val="110000"/>
            </a:pPr>
            <a:r>
              <a:rPr lang="en-US" sz="1000"/>
              <a:t>- light blue = planktivores</a:t>
            </a:r>
          </a:p>
          <a:p>
            <a:pPr eaLnBrk="1" hangingPunct="1">
              <a:lnSpc>
                <a:spcPct val="90000"/>
              </a:lnSpc>
              <a:buSzPct val="110000"/>
            </a:pPr>
            <a:r>
              <a:rPr lang="en-US" sz="1000"/>
              <a:t>- medium blue = piscivores</a:t>
            </a:r>
          </a:p>
          <a:p>
            <a:pPr eaLnBrk="1" hangingPunct="1">
              <a:lnSpc>
                <a:spcPct val="90000"/>
              </a:lnSpc>
              <a:buSzPct val="110000"/>
            </a:pPr>
            <a:r>
              <a:rPr lang="en-US" sz="1000"/>
              <a:t>- deep blue = demersal fish</a:t>
            </a:r>
          </a:p>
          <a:p>
            <a:pPr eaLnBrk="1" hangingPunct="1">
              <a:lnSpc>
                <a:spcPct val="90000"/>
              </a:lnSpc>
              <a:buSzPct val="110000"/>
            </a:pPr>
            <a:r>
              <a:rPr lang="en-US" sz="1000"/>
              <a:t>- red = sharks and rays</a:t>
            </a:r>
          </a:p>
          <a:p>
            <a:pPr eaLnBrk="1" hangingPunct="1">
              <a:lnSpc>
                <a:spcPct val="90000"/>
              </a:lnSpc>
              <a:buSzPct val="110000"/>
            </a:pPr>
            <a:r>
              <a:rPr lang="en-US" sz="1000"/>
              <a:t>- pink = birds and mammals</a:t>
            </a:r>
          </a:p>
          <a:p>
            <a:pPr eaLnBrk="1" hangingPunct="1">
              <a:lnSpc>
                <a:spcPct val="90000"/>
              </a:lnSpc>
              <a:buSzPct val="110000"/>
            </a:pPr>
            <a:endParaRPr lang="en-US"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33DBCC-0E93-9A4D-9C2D-278F27C743A8}" type="slidenum">
              <a:rPr lang="en-AU" sz="1200"/>
              <a:pPr eaLnBrk="1" hangingPunct="1"/>
              <a:t>34</a:t>
            </a:fld>
            <a:endParaRPr lang="en-AU" sz="1200"/>
          </a:p>
        </p:txBody>
      </p:sp>
      <p:sp>
        <p:nvSpPr>
          <p:cNvPr id="84994" name="Rectangle 2"/>
          <p:cNvSpPr>
            <a:spLocks noGrp="1" noRot="1" noChangeAspect="1" noChangeArrowheads="1" noTextEdit="1"/>
          </p:cNvSpPr>
          <p:nvPr>
            <p:ph type="sldImg"/>
          </p:nvPr>
        </p:nvSpPr>
        <p:spPr>
          <a:xfrm>
            <a:off x="925719" y="685838"/>
            <a:ext cx="5006564" cy="3429182"/>
          </a:xfrm>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SzPct val="110000"/>
            </a:pPr>
            <a:r>
              <a:rPr lang="en-US" sz="1000"/>
              <a:t>Lets focus on the fish. It starts like this (and remember size of the boxes and arrows is roughly logarithmic based)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36567B0-D208-C44F-90DB-F519E88A0B06}" type="slidenum">
              <a:rPr lang="en-AU" sz="1200"/>
              <a:pPr eaLnBrk="1" hangingPunct="1"/>
              <a:t>35</a:t>
            </a:fld>
            <a:endParaRPr lang="en-AU" sz="1200"/>
          </a:p>
        </p:txBody>
      </p:sp>
      <p:sp>
        <p:nvSpPr>
          <p:cNvPr id="87042" name="Rectangle 2"/>
          <p:cNvSpPr>
            <a:spLocks noGrp="1" noRot="1" noChangeAspect="1" noChangeArrowheads="1" noTextEdit="1"/>
          </p:cNvSpPr>
          <p:nvPr>
            <p:ph type="sldImg"/>
          </p:nvPr>
        </p:nvSpPr>
        <p:spPr>
          <a:xfrm>
            <a:off x="925719" y="685838"/>
            <a:ext cx="5006564" cy="3429182"/>
          </a:xfrm>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SzPct val="110000"/>
            </a:pPr>
            <a:r>
              <a:rPr lang="en-US" sz="1000"/>
              <a:t>Flicking between this state and the previous one you see that the pelagics and cephalopods and jellies have gotten bigger whereas lost large bodied animals like sharks (and also the biggest age classes so gone from trapezoids to triangles)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a:xfrm>
            <a:off x="1143000" y="685800"/>
            <a:ext cx="4572000" cy="3429000"/>
          </a:xfrm>
          <a:ln/>
        </p:spPr>
      </p:sp>
      <p:sp>
        <p:nvSpPr>
          <p:cNvPr id="911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On the human side of things we cover non-fishing things like pollution and coastal development and ports etc but in a painted forced scenario way. The fisheries are covered in fine detail however (including targeting, vessel size, home ports, gear etc) – means you can get different behaviour for different components of the fisheries.</a:t>
            </a:r>
          </a:p>
        </p:txBody>
      </p:sp>
      <p:sp>
        <p:nvSpPr>
          <p:cNvPr id="911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9C509D-304D-4443-B457-182372F8FF3A}" type="slidenum">
              <a:rPr lang="en-AU" sz="1200"/>
              <a:pPr eaLnBrk="1" hangingPunct="1"/>
              <a:t>36</a:t>
            </a:fld>
            <a:endParaRPr lang="en-AU"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169C77-2204-6540-8688-6AD887332F03}" type="slidenum">
              <a:rPr lang="en-AU" sz="1200"/>
              <a:pPr eaLnBrk="1" hangingPunct="1"/>
              <a:t>37</a:t>
            </a:fld>
            <a:endParaRPr lang="en-AU" sz="1200"/>
          </a:p>
        </p:txBody>
      </p:sp>
      <p:sp>
        <p:nvSpPr>
          <p:cNvPr id="93186" name="Rectangle 2"/>
          <p:cNvSpPr>
            <a:spLocks noGrp="1" noRot="1" noChangeAspect="1" noChangeArrowheads="1" noTextEdit="1"/>
          </p:cNvSpPr>
          <p:nvPr>
            <p:ph type="sldImg"/>
          </p:nvPr>
        </p:nvSpPr>
        <p:spPr>
          <a:xfrm>
            <a:off x="1143000" y="685800"/>
            <a:ext cx="4572000" cy="3429000"/>
          </a:xfrm>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We also cover the economic and social aspects of effort allocation, this means we cover uncertainty due to human behaviour (often forgotten and assumed people just react as rational automatons)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F3F429-C1F2-B549-B1E6-9B3B64D85E6B}" type="slidenum">
              <a:rPr lang="en-AU" sz="1200"/>
              <a:pPr eaLnBrk="1" hangingPunct="1"/>
              <a:t>38</a:t>
            </a:fld>
            <a:endParaRPr lang="en-AU" sz="1200"/>
          </a:p>
        </p:txBody>
      </p:sp>
      <p:sp>
        <p:nvSpPr>
          <p:cNvPr id="95234" name="Rectangle 2"/>
          <p:cNvSpPr>
            <a:spLocks noGrp="1" noRot="1" noChangeAspect="1" noChangeArrowheads="1" noTextEdit="1"/>
          </p:cNvSpPr>
          <p:nvPr>
            <p:ph type="sldImg"/>
          </p:nvPr>
        </p:nvSpPr>
        <p:spPr>
          <a:xfrm>
            <a:off x="1143000" y="685800"/>
            <a:ext cx="4572000" cy="3429000"/>
          </a:xfrm>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Use a nested cycle of decision making</a:t>
            </a:r>
          </a:p>
          <a:p>
            <a:pPr eaLnBrk="1" hangingPunct="1"/>
            <a:endParaRPr lang="en-AU"/>
          </a:p>
          <a:p>
            <a:pPr eaLnBrk="1" hangingPunct="1"/>
            <a:r>
              <a:rPr lang="en-AU"/>
              <a:t>Annual plan</a:t>
            </a:r>
          </a:p>
          <a:p>
            <a:pPr eaLnBrk="1" hangingPunct="1"/>
            <a:endParaRPr lang="en-AU"/>
          </a:p>
          <a:p>
            <a:pPr eaLnBrk="1" hangingPunct="1"/>
            <a:r>
              <a:rPr lang="en-AU"/>
              <a:t>Monthly refinements</a:t>
            </a:r>
          </a:p>
          <a:p>
            <a:pPr eaLnBrk="1" hangingPunct="1"/>
            <a:endParaRPr lang="en-AU"/>
          </a:p>
          <a:p>
            <a:pPr eaLnBrk="1" hangingPunct="1"/>
            <a:r>
              <a:rPr lang="en-AU"/>
              <a:t>Trip by trip final decisions on what is to be done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4D2A46B-D3AF-7942-9158-18FAE22D7251}" type="slidenum">
              <a:rPr lang="en-AU" sz="1200"/>
              <a:pPr eaLnBrk="1" hangingPunct="1"/>
              <a:t>39</a:t>
            </a:fld>
            <a:endParaRPr lang="en-AU" sz="1200"/>
          </a:p>
        </p:txBody>
      </p:sp>
      <p:sp>
        <p:nvSpPr>
          <p:cNvPr id="97282" name="Rectangle 2"/>
          <p:cNvSpPr>
            <a:spLocks noGrp="1" noRot="1" noChangeAspect="1" noChangeArrowheads="1" noTextEdit="1"/>
          </p:cNvSpPr>
          <p:nvPr>
            <p:ph type="sldImg"/>
          </p:nvPr>
        </p:nvSpPr>
        <p:spPr>
          <a:xfrm>
            <a:off x="1143000" y="685800"/>
            <a:ext cx="4572000" cy="3429000"/>
          </a:xfrm>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So it covers the many drivers of effort allocation decisions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007B1D-7732-CF4E-8B1E-769FAEAE2105}" type="slidenum">
              <a:rPr lang="en-AU" sz="1200"/>
              <a:pPr eaLnBrk="1" hangingPunct="1"/>
              <a:t>40</a:t>
            </a:fld>
            <a:endParaRPr lang="en-AU" sz="1200"/>
          </a:p>
        </p:txBody>
      </p:sp>
      <p:sp>
        <p:nvSpPr>
          <p:cNvPr id="99330" name="Rectangle 2"/>
          <p:cNvSpPr>
            <a:spLocks noGrp="1" noRot="1" noChangeAspect="1" noChangeArrowheads="1" noTextEdit="1"/>
          </p:cNvSpPr>
          <p:nvPr>
            <p:ph type="sldImg"/>
          </p:nvPr>
        </p:nvSpPr>
        <p:spPr>
          <a:xfrm>
            <a:off x="1143000" y="685800"/>
            <a:ext cx="4572000" cy="3429000"/>
          </a:xfrm>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Observation model includes fisheries records + option for independent surveys</a:t>
            </a:r>
          </a:p>
          <a:p>
            <a:pPr eaLnBrk="1" hangingPunct="1">
              <a:buFontTx/>
              <a:buChar char="-"/>
            </a:pPr>
            <a:r>
              <a:rPr lang="en-AU"/>
              <a:t>Replicates data patchiness/error/design problems</a:t>
            </a:r>
          </a:p>
          <a:p>
            <a:pPr eaLnBrk="1" hangingPunct="1">
              <a:buFontTx/>
              <a:buChar char="-"/>
            </a:pPr>
            <a:endParaRPr lang="en-AU"/>
          </a:p>
          <a:p>
            <a:pPr eaLnBrk="1" hangingPunct="1"/>
            <a:r>
              <a:rPr lang="en-AU"/>
              <a:t>Assessment models = range of ones typically used from simple trend analysis to highly sophisticated (complicated) assessment methods</a:t>
            </a:r>
          </a:p>
          <a:p>
            <a:pPr eaLnBrk="1" hangingPunct="1"/>
            <a:r>
              <a:rPr lang="en-AU"/>
              <a:t>- Also includes the calculation of ecological indicators (if you want to think about what real Dept of environment driven EBFM might entail)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18E2CC-F058-6B4F-96CC-5547DD4135E4}" type="slidenum">
              <a:rPr lang="en-AU" sz="1200"/>
              <a:pPr eaLnBrk="1" hangingPunct="1"/>
              <a:t>42</a:t>
            </a:fld>
            <a:endParaRPr lang="en-AU" sz="1200"/>
          </a:p>
        </p:txBody>
      </p:sp>
      <p:sp>
        <p:nvSpPr>
          <p:cNvPr id="103426" name="Rectangle 2"/>
          <p:cNvSpPr>
            <a:spLocks noGrp="1" noRot="1" noChangeAspect="1" noChangeArrowheads="1" noTextEdit="1"/>
          </p:cNvSpPr>
          <p:nvPr>
            <p:ph type="sldImg"/>
          </p:nvPr>
        </p:nvSpPr>
        <p:spPr>
          <a:xfrm>
            <a:off x="1143000" y="685800"/>
            <a:ext cx="4572000" cy="3429000"/>
          </a:xfrm>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The management decision making process can reflect the more lobby driven or politically driven version of the world or it can simply apply harvest control rules or other reference point based management.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dirty="0">
                <a:ea typeface="ＭＳ Ｐゴシック" charset="-128"/>
              </a:rPr>
              <a:t>Approach used was the MSE approach where you look at the entire system and model each part of the adaptive management process. This then produces things like the decision support table which shows the relative performance of the system against objectives under alternative management methods. This approach was used in two ways to help reach sustainable outcomes for the SESSF. First a rapid turnaround qualitative version was done using domain experts. Then a quantitative version was done using Atlantis </a:t>
            </a: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59A88B9-8ACD-8D44-B0A9-7F7828D88472}" type="slidenum">
              <a:rPr lang="en-AU" altLang="en-US" sz="1200"/>
              <a:pPr eaLnBrk="1" hangingPunct="1"/>
              <a:t>12</a:t>
            </a:fld>
            <a:endParaRPr lang="en-AU" altLang="en-US" sz="1200"/>
          </a:p>
        </p:txBody>
      </p:sp>
    </p:spTree>
    <p:extLst>
      <p:ext uri="{BB962C8B-B14F-4D97-AF65-F5344CB8AC3E}">
        <p14:creationId xmlns:p14="http://schemas.microsoft.com/office/powerpoint/2010/main" val="1033506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F60EE1A-7D30-5346-A995-90A87AB09AF1}" type="slidenum">
              <a:rPr lang="en-AU" sz="1200"/>
              <a:pPr eaLnBrk="1" hangingPunct="1"/>
              <a:t>43</a:t>
            </a:fld>
            <a:endParaRPr lang="en-AU" sz="1200"/>
          </a:p>
        </p:txBody>
      </p:sp>
      <p:sp>
        <p:nvSpPr>
          <p:cNvPr id="109570" name="Rectangle 2"/>
          <p:cNvSpPr>
            <a:spLocks noGrp="1" noRot="1" noChangeAspect="1" noChangeArrowheads="1" noTextEdit="1"/>
          </p:cNvSpPr>
          <p:nvPr>
            <p:ph type="sldImg"/>
          </p:nvPr>
        </p:nvSpPr>
        <p:spPr>
          <a:xfrm>
            <a:off x="1143000" y="685800"/>
            <a:ext cx="4572000" cy="3429000"/>
          </a:xfrm>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08FC4F1-5908-9A44-8E22-35D7E48A0E5D}" type="slidenum">
              <a:rPr lang="en-AU" sz="1200"/>
              <a:pPr eaLnBrk="1" hangingPunct="1"/>
              <a:t>44</a:t>
            </a:fld>
            <a:endParaRPr lang="en-AU" sz="1200"/>
          </a:p>
        </p:txBody>
      </p:sp>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Both for the ecology and the human sides you train it up on data first (dots here) and then use that parameter set to predict gross system features (so triangles here) as your measure of how trustworthy the model </a:t>
            </a:r>
            <a:r>
              <a:rPr lang="ja-JP" altLang="en-AU"/>
              <a:t>“</a:t>
            </a:r>
            <a:r>
              <a:rPr lang="en-AU" altLang="ja-JP"/>
              <a:t>skill</a:t>
            </a:r>
            <a:r>
              <a:rPr lang="ja-JP" altLang="en-AU"/>
              <a:t>”</a:t>
            </a:r>
            <a:r>
              <a:rPr lang="en-AU" altLang="ja-JP"/>
              <a:t> is.</a:t>
            </a:r>
          </a:p>
          <a:p>
            <a:pPr eaLnBrk="1" hangingPunct="1"/>
            <a:endParaRPr lang="en-A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F0A775-A86D-5449-AA49-A585C23F685A}" type="slidenum">
              <a:rPr lang="en-AU" sz="1200"/>
              <a:pPr eaLnBrk="1" hangingPunct="1"/>
              <a:t>45</a:t>
            </a:fld>
            <a:endParaRPr lang="en-AU" sz="1200"/>
          </a:p>
        </p:txBody>
      </p:sp>
      <p:sp>
        <p:nvSpPr>
          <p:cNvPr id="113666" name="Rectangle 2"/>
          <p:cNvSpPr>
            <a:spLocks noGrp="1" noRot="1" noChangeAspect="1" noChangeArrowheads="1" noTextEdit="1"/>
          </p:cNvSpPr>
          <p:nvPr>
            <p:ph type="sldImg"/>
          </p:nvPr>
        </p:nvSpPr>
        <p:spPr>
          <a:xfrm>
            <a:off x="1143000" y="685800"/>
            <a:ext cx="4572000" cy="3429000"/>
          </a:xfrm>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0951A80-2645-E541-9942-172BB9020D0B}" type="slidenum">
              <a:rPr lang="en-AU" sz="1200"/>
              <a:pPr eaLnBrk="1" hangingPunct="1"/>
              <a:t>46</a:t>
            </a:fld>
            <a:endParaRPr lang="en-AU" sz="1200"/>
          </a:p>
        </p:txBody>
      </p:sp>
      <p:sp>
        <p:nvSpPr>
          <p:cNvPr id="115714" name="Rectangle 2"/>
          <p:cNvSpPr>
            <a:spLocks noGrp="1" noRot="1" noChangeAspect="1" noChangeArrowheads="1" noTextEdit="1"/>
          </p:cNvSpPr>
          <p:nvPr>
            <p:ph type="sldImg"/>
          </p:nvPr>
        </p:nvSpPr>
        <p:spPr>
          <a:xfrm>
            <a:off x="1143000" y="685800"/>
            <a:ext cx="4572000" cy="3429000"/>
          </a:xfrm>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While this would upset prediction scientists, its best we can do and is tolerable given relative what-if world we</a:t>
            </a:r>
            <a:r>
              <a:rPr lang="ja-JP" altLang="en-AU"/>
              <a:t>’</a:t>
            </a:r>
            <a:r>
              <a:rPr lang="en-AU" altLang="ja-JP"/>
              <a:t>re interested in</a:t>
            </a:r>
            <a:endParaRPr lang="en-AU"/>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D715CA-0713-F043-996B-30BA01D647F8}" type="slidenum">
              <a:rPr lang="en-US" sz="1200"/>
              <a:pPr eaLnBrk="1" hangingPunct="1"/>
              <a:t>47</a:t>
            </a:fld>
            <a:endParaRPr lang="en-US" sz="120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C:\Documents and Settings\kaplanis\My Documents\Atlantis\EMOCC_AtlantisWorkingCopy\run_emocc\RealNewellAug2009Hi0Free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D715CA-0713-F043-996B-30BA01D647F8}" type="slidenum">
              <a:rPr lang="en-US" sz="1200"/>
              <a:pPr eaLnBrk="1" hangingPunct="1"/>
              <a:t>51</a:t>
            </a:fld>
            <a:endParaRPr lang="en-US" sz="120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C:\Documents and Settings\kaplanis\My Documents\Atlantis\EMOCC_AtlantisWorkingCopy\run_emocc\RealNewellAug2009Hi0Free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txBox="1">
            <a:spLocks noGrp="1" noChangeArrowheads="1"/>
          </p:cNvSpPr>
          <p:nvPr/>
        </p:nvSpPr>
        <p:spPr bwMode="auto">
          <a:xfrm>
            <a:off x="3884614"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4979B765-5DBF-C24F-9734-67B973C394F8}" type="slidenum">
              <a:rPr lang="en-US" sz="1200"/>
              <a:pPr algn="r" eaLnBrk="1" hangingPunct="1"/>
              <a:t>57</a:t>
            </a:fld>
            <a:endParaRPr lang="en-US" sz="1200"/>
          </a:p>
        </p:txBody>
      </p:sp>
      <p:sp>
        <p:nvSpPr>
          <p:cNvPr id="33794" name="Rectangle 2"/>
          <p:cNvSpPr>
            <a:spLocks noGrp="1" noRot="1" noChangeAspect="1" noChangeArrowheads="1" noTextEdit="1"/>
          </p:cNvSpPr>
          <p:nvPr>
            <p:ph type="sldImg"/>
          </p:nvPr>
        </p:nvSpPr>
        <p:spPr>
          <a:solidFill>
            <a:srgbClr val="FFFFFF"/>
          </a:solidFill>
          <a:ln/>
        </p:spPr>
      </p:sp>
      <p:sp>
        <p:nvSpPr>
          <p:cNvPr id="33795" name="Rectangle 3"/>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3884614"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5CD55B96-9389-714D-B995-B18F3D6C7621}" type="slidenum">
              <a:rPr lang="en-US" sz="1200"/>
              <a:pPr algn="r" eaLnBrk="1" hangingPunct="1"/>
              <a:t>58</a:t>
            </a:fld>
            <a:endParaRPr lang="en-US" sz="1200"/>
          </a:p>
        </p:txBody>
      </p:sp>
      <p:sp>
        <p:nvSpPr>
          <p:cNvPr id="29698" name="Rectangle 2"/>
          <p:cNvSpPr>
            <a:spLocks noGrp="1" noRot="1" noChangeAspect="1" noChangeArrowheads="1" noTextEdit="1"/>
          </p:cNvSpPr>
          <p:nvPr>
            <p:ph type="sldImg"/>
          </p:nvPr>
        </p:nvSpPr>
        <p:spPr>
          <a:xfrm>
            <a:off x="1143000" y="685800"/>
            <a:ext cx="4572000" cy="3429000"/>
          </a:xfrm>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txBox="1">
            <a:spLocks noGrp="1" noChangeArrowheads="1"/>
          </p:cNvSpPr>
          <p:nvPr/>
        </p:nvSpPr>
        <p:spPr bwMode="auto">
          <a:xfrm>
            <a:off x="3884614"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D324B154-6C51-BF43-84B4-326888816C87}" type="slidenum">
              <a:rPr lang="en-US" sz="1200"/>
              <a:pPr algn="r" eaLnBrk="1" hangingPunct="1"/>
              <a:t>59</a:t>
            </a:fld>
            <a:endParaRPr lang="en-US" sz="1200"/>
          </a:p>
        </p:txBody>
      </p:sp>
      <p:sp>
        <p:nvSpPr>
          <p:cNvPr id="35842" name="Rectangle 2"/>
          <p:cNvSpPr>
            <a:spLocks noGrp="1" noRot="1" noChangeAspect="1" noChangeArrowheads="1" noTextEdit="1"/>
          </p:cNvSpPr>
          <p:nvPr>
            <p:ph type="sldImg"/>
          </p:nvPr>
        </p:nvSpPr>
        <p:spPr>
          <a:solidFill>
            <a:srgbClr val="FFFFFF"/>
          </a:solidFill>
          <a:ln/>
        </p:spPr>
      </p:sp>
      <p:sp>
        <p:nvSpPr>
          <p:cNvPr id="35843" name="Rectangle 3"/>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Animations allow viewing</a:t>
            </a:r>
            <a:r>
              <a:rPr lang="en-US" baseline="0" dirty="0" smtClean="0"/>
              <a:t> of model (or data) output in ‘real-life’. Users can scroll through scenarios to see temporal changes in community biomass and composition, and also across different management scenarios. Versions of the California Current. NE US, and </a:t>
            </a:r>
            <a:r>
              <a:rPr lang="en-US" baseline="0" dirty="0" err="1" smtClean="0"/>
              <a:t>GoMEx</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61</a:t>
            </a:fld>
            <a:endParaRPr lang="en-US"/>
          </a:p>
        </p:txBody>
      </p:sp>
    </p:spTree>
    <p:extLst>
      <p:ext uri="{BB962C8B-B14F-4D97-AF65-F5344CB8AC3E}">
        <p14:creationId xmlns:p14="http://schemas.microsoft.com/office/powerpoint/2010/main" val="2990358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xfrm>
            <a:off x="1143000" y="685800"/>
            <a:ext cx="4572000" cy="3429000"/>
          </a:xfrm>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Atlantis covers many of the interlinked processes and components of marine ecosystems, though it is primarily focused on fisheries on the human side of things.</a:t>
            </a:r>
          </a:p>
          <a:p>
            <a:pPr eaLnBrk="1" hangingPunct="1"/>
            <a:endParaRPr lang="en-AU"/>
          </a:p>
          <a:p>
            <a:pPr eaLnBrk="1" hangingPunct="1"/>
            <a:r>
              <a:rPr lang="en-AU"/>
              <a:t>Note that there is no fixed form, there is a lot of alternative components that can be plug and play</a:t>
            </a:r>
          </a:p>
          <a:p>
            <a:pPr eaLnBrk="1" hangingPunct="1"/>
            <a:endParaRPr lang="en-US"/>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A50A13-278B-5441-A032-01F98C631FBD}" type="slidenum">
              <a:rPr lang="en-AU" sz="1200"/>
              <a:pPr eaLnBrk="1" hangingPunct="1"/>
              <a:t>13</a:t>
            </a:fld>
            <a:endParaRPr lang="en-AU"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5EB481-D6D4-074E-ADCD-DBE1527BC705}" type="slidenum">
              <a:rPr lang="en-AU" sz="1200"/>
              <a:pPr eaLnBrk="1" hangingPunct="1"/>
              <a:t>62</a:t>
            </a:fld>
            <a:endParaRPr lang="en-AU" sz="1200"/>
          </a:p>
        </p:txBody>
      </p:sp>
      <p:sp>
        <p:nvSpPr>
          <p:cNvPr id="107522" name="Rectangle 2"/>
          <p:cNvSpPr>
            <a:spLocks noGrp="1" noRot="1" noChangeAspect="1" noChangeArrowheads="1" noTextEdit="1"/>
          </p:cNvSpPr>
          <p:nvPr>
            <p:ph type="sldImg"/>
          </p:nvPr>
        </p:nvSpPr>
        <p:spPr>
          <a:xfrm>
            <a:off x="1143000" y="685800"/>
            <a:ext cx="4572000" cy="3429000"/>
          </a:xfrm>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Quantify tradeoffs in management performance against a broader range of objectives.</a:t>
            </a:r>
          </a:p>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Examine a  more diverse suite of indicators.</a:t>
            </a:r>
          </a:p>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Linkages to additional models.</a:t>
            </a:r>
          </a:p>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Performance of fisheries policy options under scenarios of global change.</a:t>
            </a:r>
          </a:p>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How to best make use of available data.</a:t>
            </a:r>
          </a:p>
          <a:p>
            <a:pPr fontAlgn="auto">
              <a:spcBef>
                <a:spcPts val="0"/>
              </a:spcBef>
              <a:spcAft>
                <a:spcPts val="0"/>
              </a:spcAft>
              <a:defRPr/>
            </a:pPr>
            <a:endParaRPr lang="en-US" dirty="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B4E838C-7A9C-4843-AD13-106BEEC91796}" type="slidenum">
              <a:rPr lang="en-US"/>
              <a:pPr fontAlgn="base">
                <a:spcBef>
                  <a:spcPct val="0"/>
                </a:spcBef>
                <a:spcAft>
                  <a:spcPct val="0"/>
                </a:spcAft>
              </a:pPr>
              <a:t>69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72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xfrm>
            <a:off x="1143000" y="685800"/>
            <a:ext cx="4572000" cy="3429000"/>
          </a:xfrm>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45C0AA3-A150-1445-9622-2621B2B9B0D0}" type="slidenum">
              <a:rPr lang="en-AU" sz="1200"/>
              <a:pPr eaLnBrk="1" hangingPunct="1"/>
              <a:t>14</a:t>
            </a:fld>
            <a:endParaRPr lang="en-AU"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CD1F5A-1840-8C4B-937C-DF5239E8E97D}" type="slidenum">
              <a:rPr lang="en-AU" sz="1200"/>
              <a:pPr eaLnBrk="1" hangingPunct="1"/>
              <a:t>15</a:t>
            </a:fld>
            <a:endParaRPr lang="en-AU" sz="1200"/>
          </a:p>
        </p:txBody>
      </p:sp>
      <p:sp>
        <p:nvSpPr>
          <p:cNvPr id="36866" name="Rectangle 2"/>
          <p:cNvSpPr>
            <a:spLocks noGrp="1" noRot="1" noChangeAspect="1" noChangeArrowheads="1" noTextEdit="1"/>
          </p:cNvSpPr>
          <p:nvPr>
            <p:ph type="sldImg"/>
          </p:nvPr>
        </p:nvSpPr>
        <p:spPr>
          <a:xfrm>
            <a:off x="1143000" y="685800"/>
            <a:ext cx="4572000" cy="3429000"/>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77737A9-F8E4-B74C-A40C-F04277166140}" type="slidenum">
              <a:rPr lang="en-AU" sz="1200"/>
              <a:pPr eaLnBrk="1" hangingPunct="1"/>
              <a:t>18</a:t>
            </a:fld>
            <a:endParaRPr lang="en-AU" sz="1200"/>
          </a:p>
        </p:txBody>
      </p:sp>
      <p:sp>
        <p:nvSpPr>
          <p:cNvPr id="26626" name="Rectangle 2"/>
          <p:cNvSpPr>
            <a:spLocks noGrp="1" noRot="1" noChangeAspect="1" noChangeArrowheads="1" noTextEdit="1"/>
          </p:cNvSpPr>
          <p:nvPr>
            <p:ph type="sldImg"/>
          </p:nvPr>
        </p:nvSpPr>
        <p:spPr>
          <a:xfrm>
            <a:off x="1143000" y="685800"/>
            <a:ext cx="4572000" cy="3429000"/>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t>Its NOT a tactical tool it</a:t>
            </a:r>
            <a:r>
              <a:rPr lang="ja-JP" altLang="en-AU"/>
              <a:t>’</a:t>
            </a:r>
            <a:r>
              <a:rPr lang="en-AU" altLang="ja-JP"/>
              <a:t>s a what-if sandbox to play in and get a feeling of what things systems may do if you bring in different management methods</a:t>
            </a:r>
          </a:p>
          <a:p>
            <a:pPr eaLnBrk="1" hangingPunct="1"/>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dirty="0">
                <a:ea typeface="ＭＳ Ｐゴシック" charset="-128"/>
              </a:rPr>
              <a:t>Approach used was the MSE approach where you look at the entire system and model each part of the adaptive management process. This then produces things like the decision support table which shows the relative performance of the system against objectives under alternative management methods. This approach was used in two ways to help reach sustainable outcomes for the SESSF. First a rapid turnaround qualitative version was done using domain experts. Then a quantitative version was done using Atlantis </a:t>
            </a: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59A88B9-8ACD-8D44-B0A9-7F7828D88472}" type="slidenum">
              <a:rPr lang="en-AU" altLang="en-US" sz="1200"/>
              <a:pPr eaLnBrk="1" hangingPunct="1"/>
              <a:t>19</a:t>
            </a:fld>
            <a:endParaRPr lang="en-AU" altLang="en-US" sz="1200"/>
          </a:p>
        </p:txBody>
      </p:sp>
    </p:spTree>
    <p:extLst>
      <p:ext uri="{BB962C8B-B14F-4D97-AF65-F5344CB8AC3E}">
        <p14:creationId xmlns:p14="http://schemas.microsoft.com/office/powerpoint/2010/main" val="1033506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AU" altLang="en-US">
                <a:ea typeface="ＭＳ Ｐゴシック" charset="-128"/>
              </a:rPr>
              <a:t>Atlantis covers many of the interlinked processes and components of marine ecosystems, though it is primarily focused on fisheries on the human side of things.</a:t>
            </a:r>
          </a:p>
          <a:p>
            <a:pPr eaLnBrk="1" hangingPunct="1"/>
            <a:endParaRPr lang="en-AU" altLang="en-US">
              <a:ea typeface="ＭＳ Ｐゴシック" charset="-128"/>
            </a:endParaRPr>
          </a:p>
          <a:p>
            <a:pPr eaLnBrk="1" hangingPunct="1"/>
            <a:r>
              <a:rPr lang="en-AU" altLang="en-US">
                <a:ea typeface="ＭＳ Ｐゴシック" charset="-128"/>
              </a:rPr>
              <a:t>Note that there is no fixed form, there is a lot of alternative components that can be plug and play</a:t>
            </a:r>
          </a:p>
          <a:p>
            <a:pPr eaLnBrk="1" hangingPunct="1"/>
            <a:endParaRPr lang="en-US" altLang="en-US">
              <a:ea typeface="ＭＳ Ｐゴシック" charset="-128"/>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DFB1492-86B3-D441-93E4-9CC23D03DA72}" type="slidenum">
              <a:rPr lang="en-AU" altLang="en-US" sz="1200"/>
              <a:pPr eaLnBrk="1" hangingPunct="1"/>
              <a:t>20</a:t>
            </a:fld>
            <a:endParaRPr lang="en-AU" altLang="en-US" sz="1200"/>
          </a:p>
        </p:txBody>
      </p:sp>
    </p:spTree>
    <p:extLst>
      <p:ext uri="{BB962C8B-B14F-4D97-AF65-F5344CB8AC3E}">
        <p14:creationId xmlns:p14="http://schemas.microsoft.com/office/powerpoint/2010/main" val="164086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4/15/16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4/15/16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4/15/16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4/15/16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4/15/16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4/15/16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4/15/16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4/15/16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4/15/16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9213"/>
            <a:ext cx="8229600" cy="6081712"/>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3" name="Date Placeholder 2"/>
          <p:cNvSpPr>
            <a:spLocks noGrp="1"/>
          </p:cNvSpPr>
          <p:nvPr>
            <p:ph type="dt" sz="half" idx="10"/>
          </p:nvPr>
        </p:nvSpPr>
        <p:spPr>
          <a:xfrm>
            <a:off x="457200" y="6243638"/>
            <a:ext cx="2133600" cy="457200"/>
          </a:xfrm>
          <a:prstGeom prst="rect">
            <a:avLst/>
          </a:prstGeom>
        </p:spPr>
        <p:txBody>
          <a:bodyPr/>
          <a:lstStyle>
            <a:lvl1pPr>
              <a:defRPr>
                <a:ea typeface="+mn-ea"/>
                <a:cs typeface="+mn-cs"/>
              </a:defRPr>
            </a:lvl1pPr>
          </a:lstStyle>
          <a:p>
            <a:pPr>
              <a:defRPr/>
            </a:pPr>
            <a:endParaRPr lang="en-AU"/>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pPr>
              <a:defRPr/>
            </a:pPr>
            <a:endParaRPr lang="en-AU"/>
          </a:p>
        </p:txBody>
      </p:sp>
      <p:sp>
        <p:nvSpPr>
          <p:cNvPr id="5" name="Slide Number Placeholder 4"/>
          <p:cNvSpPr>
            <a:spLocks noGrp="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C4F9C78-23E6-3C4D-8B98-1BF6CF695922}" type="slidenum">
              <a:rPr lang="en-AU"/>
              <a:pPr>
                <a:defRPr/>
              </a:pPr>
              <a:t>‹#›</a:t>
            </a:fld>
            <a:endParaRPr lang="en-AU"/>
          </a:p>
        </p:txBody>
      </p:sp>
    </p:spTree>
    <p:extLst>
      <p:ext uri="{BB962C8B-B14F-4D97-AF65-F5344CB8AC3E}">
        <p14:creationId xmlns:p14="http://schemas.microsoft.com/office/powerpoint/2010/main" val="305345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4/15/16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theme" Target="../theme/theme3.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4/15/16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6.png"/><Relationship Id="rId5" Type="http://schemas.openxmlformats.org/officeDocument/2006/relationships/image" Target="../media/image17.gif"/><Relationship Id="rId6" Type="http://schemas.openxmlformats.org/officeDocument/2006/relationships/image" Target="../media/image18.wmf"/><Relationship Id="rId7" Type="http://schemas.openxmlformats.org/officeDocument/2006/relationships/image" Target="../media/image19.wmf"/><Relationship Id="rId1" Type="http://schemas.openxmlformats.org/officeDocument/2006/relationships/tags" Target="../tags/tag1.xml"/><Relationship Id="rId2"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 Id="rId3" Type="http://schemas.openxmlformats.org/officeDocument/2006/relationships/hyperlink" Target="http://127.0.0.1:8081/plosone/article?id=info:doi/10.1371/journal.pone.008424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1" Type="http://schemas.openxmlformats.org/officeDocument/2006/relationships/image" Target="../media/image30.jpeg"/><Relationship Id="rId12" Type="http://schemas.openxmlformats.org/officeDocument/2006/relationships/image" Target="../media/image31.jpeg"/><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jpeg"/><Relationship Id="rId10" Type="http://schemas.openxmlformats.org/officeDocument/2006/relationships/image" Target="../media/image29.jpeg"/></Relationships>
</file>

<file path=ppt/slides/_rels/slide22.xml.rels><?xml version="1.0" encoding="UTF-8" standalone="yes"?>
<Relationships xmlns="http://schemas.openxmlformats.org/package/2006/relationships"><Relationship Id="rId11" Type="http://schemas.openxmlformats.org/officeDocument/2006/relationships/image" Target="../media/image30.jpeg"/><Relationship Id="rId12" Type="http://schemas.openxmlformats.org/officeDocument/2006/relationships/image" Target="../media/image32.png"/><Relationship Id="rId13" Type="http://schemas.openxmlformats.org/officeDocument/2006/relationships/image" Target="../media/image31.jpeg"/><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jpeg"/><Relationship Id="rId10" Type="http://schemas.openxmlformats.org/officeDocument/2006/relationships/image" Target="../media/image29.jpeg"/></Relationships>
</file>

<file path=ppt/slides/_rels/slide23.xml.rels><?xml version="1.0" encoding="UTF-8" standalone="yes"?>
<Relationships xmlns="http://schemas.openxmlformats.org/package/2006/relationships"><Relationship Id="rId9" Type="http://schemas.openxmlformats.org/officeDocument/2006/relationships/image" Target="../media/image28.jpeg"/><Relationship Id="rId20" Type="http://schemas.openxmlformats.org/officeDocument/2006/relationships/image" Target="../media/image40.png"/><Relationship Id="rId21" Type="http://schemas.openxmlformats.org/officeDocument/2006/relationships/image" Target="../media/image41.png"/><Relationship Id="rId22" Type="http://schemas.openxmlformats.org/officeDocument/2006/relationships/image" Target="../media/image42.png"/><Relationship Id="rId23" Type="http://schemas.openxmlformats.org/officeDocument/2006/relationships/image" Target="../media/image43.png"/><Relationship Id="rId24" Type="http://schemas.openxmlformats.org/officeDocument/2006/relationships/image" Target="../media/image44.png"/><Relationship Id="rId25" Type="http://schemas.openxmlformats.org/officeDocument/2006/relationships/image" Target="../media/image45.png"/><Relationship Id="rId26" Type="http://schemas.openxmlformats.org/officeDocument/2006/relationships/image" Target="../media/image46.png"/><Relationship Id="rId27" Type="http://schemas.openxmlformats.org/officeDocument/2006/relationships/image" Target="../media/image47.png"/><Relationship Id="rId28" Type="http://schemas.openxmlformats.org/officeDocument/2006/relationships/image" Target="../media/image48.png"/><Relationship Id="rId29" Type="http://schemas.openxmlformats.org/officeDocument/2006/relationships/image" Target="../media/image49.png"/><Relationship Id="rId30" Type="http://schemas.openxmlformats.org/officeDocument/2006/relationships/image" Target="../media/image50.png"/><Relationship Id="rId31" Type="http://schemas.openxmlformats.org/officeDocument/2006/relationships/image" Target="../media/image51.png"/><Relationship Id="rId32" Type="http://schemas.openxmlformats.org/officeDocument/2006/relationships/image" Target="../media/image31.jpeg"/><Relationship Id="rId10" Type="http://schemas.openxmlformats.org/officeDocument/2006/relationships/image" Target="../media/image29.jpeg"/><Relationship Id="rId11" Type="http://schemas.openxmlformats.org/officeDocument/2006/relationships/image" Target="../media/image30.jpe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image" Target="../media/image39.png"/><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s>
</file>

<file path=ppt/slides/_rels/slide24.xml.rels><?xml version="1.0" encoding="UTF-8" standalone="yes"?>
<Relationships xmlns="http://schemas.openxmlformats.org/package/2006/relationships"><Relationship Id="rId20" Type="http://schemas.openxmlformats.org/officeDocument/2006/relationships/image" Target="../media/image40.png"/><Relationship Id="rId21" Type="http://schemas.openxmlformats.org/officeDocument/2006/relationships/image" Target="../media/image41.png"/><Relationship Id="rId22" Type="http://schemas.openxmlformats.org/officeDocument/2006/relationships/image" Target="../media/image42.png"/><Relationship Id="rId23" Type="http://schemas.openxmlformats.org/officeDocument/2006/relationships/image" Target="../media/image43.png"/><Relationship Id="rId24" Type="http://schemas.openxmlformats.org/officeDocument/2006/relationships/image" Target="../media/image44.png"/><Relationship Id="rId25" Type="http://schemas.openxmlformats.org/officeDocument/2006/relationships/image" Target="../media/image45.png"/><Relationship Id="rId26" Type="http://schemas.openxmlformats.org/officeDocument/2006/relationships/image" Target="../media/image46.png"/><Relationship Id="rId27" Type="http://schemas.openxmlformats.org/officeDocument/2006/relationships/image" Target="../media/image47.png"/><Relationship Id="rId28" Type="http://schemas.openxmlformats.org/officeDocument/2006/relationships/image" Target="../media/image48.png"/><Relationship Id="rId29" Type="http://schemas.openxmlformats.org/officeDocument/2006/relationships/image" Target="../media/image49.png"/><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30" Type="http://schemas.openxmlformats.org/officeDocument/2006/relationships/image" Target="../media/image50.png"/><Relationship Id="rId31" Type="http://schemas.openxmlformats.org/officeDocument/2006/relationships/image" Target="../media/image51.png"/><Relationship Id="rId32" Type="http://schemas.openxmlformats.org/officeDocument/2006/relationships/image" Target="../media/image52.jpeg"/><Relationship Id="rId9" Type="http://schemas.openxmlformats.org/officeDocument/2006/relationships/image" Target="../media/image28.jpe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33" Type="http://schemas.openxmlformats.org/officeDocument/2006/relationships/image" Target="../media/image31.jpeg"/><Relationship Id="rId34" Type="http://schemas.openxmlformats.org/officeDocument/2006/relationships/image" Target="../media/image53.png"/><Relationship Id="rId35" Type="http://schemas.openxmlformats.org/officeDocument/2006/relationships/image" Target="../media/image54.wmf"/><Relationship Id="rId36" Type="http://schemas.openxmlformats.org/officeDocument/2006/relationships/image" Target="../media/image55.png"/><Relationship Id="rId10" Type="http://schemas.openxmlformats.org/officeDocument/2006/relationships/image" Target="../media/image29.jpeg"/><Relationship Id="rId11" Type="http://schemas.openxmlformats.org/officeDocument/2006/relationships/image" Target="../media/image30.jpe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image" Target="../media/image39.png"/><Relationship Id="rId37" Type="http://schemas.openxmlformats.org/officeDocument/2006/relationships/image" Target="../media/image56.png"/><Relationship Id="rId38" Type="http://schemas.openxmlformats.org/officeDocument/2006/relationships/image" Target="../media/image57.jpeg"/><Relationship Id="rId39" Type="http://schemas.openxmlformats.org/officeDocument/2006/relationships/image" Target="../media/image58.jpeg"/></Relationships>
</file>

<file path=ppt/slides/_rels/slide25.xml.rels><?xml version="1.0" encoding="UTF-8" standalone="yes"?>
<Relationships xmlns="http://schemas.openxmlformats.org/package/2006/relationships"><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png"/><Relationship Id="rId25" Type="http://schemas.openxmlformats.org/officeDocument/2006/relationships/image" Target="../media/image51.png"/><Relationship Id="rId26" Type="http://schemas.openxmlformats.org/officeDocument/2006/relationships/image" Target="../media/image52.jpeg"/><Relationship Id="rId27" Type="http://schemas.openxmlformats.org/officeDocument/2006/relationships/image" Target="../media/image31.jpeg"/><Relationship Id="rId28" Type="http://schemas.openxmlformats.org/officeDocument/2006/relationships/image" Target="../media/image53.png"/><Relationship Id="rId29" Type="http://schemas.openxmlformats.org/officeDocument/2006/relationships/image" Target="../media/image54.wmf"/><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7.png"/><Relationship Id="rId30" Type="http://schemas.openxmlformats.org/officeDocument/2006/relationships/image" Target="../media/image55.png"/><Relationship Id="rId31" Type="http://schemas.openxmlformats.org/officeDocument/2006/relationships/image" Target="../media/image22.png"/><Relationship Id="rId32" Type="http://schemas.openxmlformats.org/officeDocument/2006/relationships/image" Target="../media/image23.jpeg"/><Relationship Id="rId9"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25.png"/><Relationship Id="rId8" Type="http://schemas.openxmlformats.org/officeDocument/2006/relationships/image" Target="../media/image26.png"/><Relationship Id="rId33" Type="http://schemas.openxmlformats.org/officeDocument/2006/relationships/image" Target="../media/image24.png"/><Relationship Id="rId34" Type="http://schemas.openxmlformats.org/officeDocument/2006/relationships/image" Target="../media/image28.jpeg"/><Relationship Id="rId35" Type="http://schemas.openxmlformats.org/officeDocument/2006/relationships/image" Target="../media/image29.jpeg"/><Relationship Id="rId36" Type="http://schemas.openxmlformats.org/officeDocument/2006/relationships/image" Target="../media/image30.jpe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37" Type="http://schemas.openxmlformats.org/officeDocument/2006/relationships/image" Target="../media/image59.png"/><Relationship Id="rId38" Type="http://schemas.openxmlformats.org/officeDocument/2006/relationships/image" Target="../media/image60.png"/><Relationship Id="rId39" Type="http://schemas.openxmlformats.org/officeDocument/2006/relationships/image" Target="../media/image61.png"/><Relationship Id="rId40" Type="http://schemas.openxmlformats.org/officeDocument/2006/relationships/image" Target="../media/image62.png"/><Relationship Id="rId41" Type="http://schemas.openxmlformats.org/officeDocument/2006/relationships/image" Target="../media/image63.jpeg"/><Relationship Id="rId42" Type="http://schemas.openxmlformats.org/officeDocument/2006/relationships/image" Target="../media/image64.jpeg"/></Relationships>
</file>

<file path=ppt/slides/_rels/slide26.xml.rels><?xml version="1.0" encoding="UTF-8" standalone="yes"?>
<Relationships xmlns="http://schemas.openxmlformats.org/package/2006/relationships"><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png"/><Relationship Id="rId25" Type="http://schemas.openxmlformats.org/officeDocument/2006/relationships/image" Target="../media/image51.png"/><Relationship Id="rId26" Type="http://schemas.openxmlformats.org/officeDocument/2006/relationships/image" Target="../media/image52.jpeg"/><Relationship Id="rId27" Type="http://schemas.openxmlformats.org/officeDocument/2006/relationships/image" Target="../media/image31.jpeg"/><Relationship Id="rId28" Type="http://schemas.openxmlformats.org/officeDocument/2006/relationships/image" Target="../media/image53.png"/><Relationship Id="rId29" Type="http://schemas.openxmlformats.org/officeDocument/2006/relationships/image" Target="../media/image54.wmf"/><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7.png"/><Relationship Id="rId30" Type="http://schemas.openxmlformats.org/officeDocument/2006/relationships/image" Target="../media/image55.png"/><Relationship Id="rId31" Type="http://schemas.openxmlformats.org/officeDocument/2006/relationships/image" Target="../media/image65.jpeg"/><Relationship Id="rId32" Type="http://schemas.openxmlformats.org/officeDocument/2006/relationships/image" Target="../media/image66.png"/><Relationship Id="rId9"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25.png"/><Relationship Id="rId8" Type="http://schemas.openxmlformats.org/officeDocument/2006/relationships/image" Target="../media/image26.png"/><Relationship Id="rId33" Type="http://schemas.openxmlformats.org/officeDocument/2006/relationships/image" Target="../media/image22.png"/><Relationship Id="rId34" Type="http://schemas.openxmlformats.org/officeDocument/2006/relationships/image" Target="../media/image23.jpeg"/><Relationship Id="rId35" Type="http://schemas.openxmlformats.org/officeDocument/2006/relationships/image" Target="../media/image24.png"/><Relationship Id="rId36" Type="http://schemas.openxmlformats.org/officeDocument/2006/relationships/image" Target="../media/image28.jpe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37" Type="http://schemas.openxmlformats.org/officeDocument/2006/relationships/image" Target="../media/image29.jpeg"/><Relationship Id="rId38" Type="http://schemas.openxmlformats.org/officeDocument/2006/relationships/image" Target="../media/image30.jpeg"/><Relationship Id="rId39" Type="http://schemas.openxmlformats.org/officeDocument/2006/relationships/image" Target="../media/image67.png"/><Relationship Id="rId40" Type="http://schemas.openxmlformats.org/officeDocument/2006/relationships/image" Target="../media/image68.png"/><Relationship Id="rId41" Type="http://schemas.openxmlformats.org/officeDocument/2006/relationships/image" Target="../media/image69.png"/><Relationship Id="rId42" Type="http://schemas.openxmlformats.org/officeDocument/2006/relationships/image" Target="../media/image62.png"/><Relationship Id="rId43"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wmf"/><Relationship Id="rId7" Type="http://schemas.openxmlformats.org/officeDocument/2006/relationships/image" Target="../media/image75.wmf"/><Relationship Id="rId8" Type="http://schemas.openxmlformats.org/officeDocument/2006/relationships/image" Target="../media/image76.png"/><Relationship Id="rId9" Type="http://schemas.openxmlformats.org/officeDocument/2006/relationships/image" Target="../media/image77.png"/><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wmf"/><Relationship Id="rId5" Type="http://schemas.openxmlformats.org/officeDocument/2006/relationships/image" Target="../media/image75.wmf"/><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wmf"/><Relationship Id="rId5" Type="http://schemas.openxmlformats.org/officeDocument/2006/relationships/image" Target="../media/image75.wmf"/><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9.png"/><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9" Type="http://schemas.openxmlformats.org/officeDocument/2006/relationships/image" Target="../media/image80.png"/><Relationship Id="rId20" Type="http://schemas.openxmlformats.org/officeDocument/2006/relationships/image" Target="../media/image39.png"/><Relationship Id="rId21" Type="http://schemas.openxmlformats.org/officeDocument/2006/relationships/image" Target="../media/image40.png"/><Relationship Id="rId22" Type="http://schemas.openxmlformats.org/officeDocument/2006/relationships/image" Target="../media/image41.png"/><Relationship Id="rId23" Type="http://schemas.openxmlformats.org/officeDocument/2006/relationships/image" Target="../media/image42.png"/><Relationship Id="rId24" Type="http://schemas.openxmlformats.org/officeDocument/2006/relationships/image" Target="../media/image43.png"/><Relationship Id="rId25" Type="http://schemas.openxmlformats.org/officeDocument/2006/relationships/image" Target="../media/image44.png"/><Relationship Id="rId26" Type="http://schemas.openxmlformats.org/officeDocument/2006/relationships/image" Target="../media/image45.png"/><Relationship Id="rId27" Type="http://schemas.openxmlformats.org/officeDocument/2006/relationships/image" Target="../media/image83.png"/><Relationship Id="rId28" Type="http://schemas.openxmlformats.org/officeDocument/2006/relationships/image" Target="../media/image46.png"/><Relationship Id="rId29" Type="http://schemas.openxmlformats.org/officeDocument/2006/relationships/image" Target="../media/image47.png"/><Relationship Id="rId10" Type="http://schemas.openxmlformats.org/officeDocument/2006/relationships/image" Target="../media/image27.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3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73.png"/><Relationship Id="rId4" Type="http://schemas.openxmlformats.org/officeDocument/2006/relationships/image" Target="../media/image74.wmf"/><Relationship Id="rId5" Type="http://schemas.openxmlformats.org/officeDocument/2006/relationships/image" Target="../media/image75.wmf"/><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88.png"/><Relationship Id="rId7" Type="http://schemas.openxmlformats.org/officeDocument/2006/relationships/image" Target="../media/image61.png"/><Relationship Id="rId8" Type="http://schemas.openxmlformats.org/officeDocument/2006/relationships/image" Target="../media/image89.png"/><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63.jpeg"/><Relationship Id="rId5" Type="http://schemas.openxmlformats.org/officeDocument/2006/relationships/image" Target="../media/image62.png"/><Relationship Id="rId6" Type="http://schemas.openxmlformats.org/officeDocument/2006/relationships/image" Target="../media/image70.png"/><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6.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8.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2.jpeg"/></Relationships>
</file>

<file path=ppt/slides/_rels/slide42.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93.png"/><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95.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97.png"/><Relationship Id="rId5" Type="http://schemas.openxmlformats.org/officeDocument/2006/relationships/oleObject" Target="../embeddings/oleObject1.bin"/><Relationship Id="rId6" Type="http://schemas.openxmlformats.org/officeDocument/2006/relationships/image" Target="../media/image96.emf"/><Relationship Id="rId7" Type="http://schemas.openxmlformats.org/officeDocument/2006/relationships/image" Target="../media/image98.png"/><Relationship Id="rId1" Type="http://schemas.openxmlformats.org/officeDocument/2006/relationships/vmlDrawing" Target="../drawings/vmlDrawing1.vml"/><Relationship Id="rId2"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99.jpeg"/><Relationship Id="rId4" Type="http://schemas.openxmlformats.org/officeDocument/2006/relationships/image" Target="../media/image100.jpeg"/><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dx.doi.org/10.1371/journal.pone.0146467"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comments" Target="../comments/comment1.xml"/><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0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7.jpg"/><Relationship Id="rId3" Type="http://schemas.openxmlformats.org/officeDocument/2006/relationships/image" Target="../media/image10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1" Type="http://schemas.openxmlformats.org/officeDocument/2006/relationships/image" Target="../media/image116.jpeg"/><Relationship Id="rId12" Type="http://schemas.openxmlformats.org/officeDocument/2006/relationships/image" Target="../media/image117.jpeg"/><Relationship Id="rId13" Type="http://schemas.openxmlformats.org/officeDocument/2006/relationships/image" Target="../media/image118.jpeg"/><Relationship Id="rId14" Type="http://schemas.openxmlformats.org/officeDocument/2006/relationships/image" Target="../media/image119.jpeg"/><Relationship Id="rId15" Type="http://schemas.openxmlformats.org/officeDocument/2006/relationships/image" Target="../media/image120.jpeg"/><Relationship Id="rId16" Type="http://schemas.openxmlformats.org/officeDocument/2006/relationships/image" Target="../media/image121.jpeg"/><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09.png"/><Relationship Id="rId4" Type="http://schemas.openxmlformats.org/officeDocument/2006/relationships/hyperlink" Target="http://www.nefsc.noaa.gov/nefsc/publications/" TargetMode="External"/><Relationship Id="rId5" Type="http://schemas.openxmlformats.org/officeDocument/2006/relationships/image" Target="../media/image110.jpeg"/><Relationship Id="rId6" Type="http://schemas.openxmlformats.org/officeDocument/2006/relationships/image" Target="../media/image111.jpeg"/><Relationship Id="rId7" Type="http://schemas.openxmlformats.org/officeDocument/2006/relationships/image" Target="../media/image112.jpeg"/><Relationship Id="rId8" Type="http://schemas.openxmlformats.org/officeDocument/2006/relationships/image" Target="../media/image113.jpeg"/><Relationship Id="rId9" Type="http://schemas.openxmlformats.org/officeDocument/2006/relationships/image" Target="../media/image114.jpeg"/><Relationship Id="rId10" Type="http://schemas.openxmlformats.org/officeDocument/2006/relationships/image" Target="../media/image11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3.png"/><Relationship Id="rId3"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5" Type="http://schemas.openxmlformats.org/officeDocument/2006/relationships/image" Target="../media/image126.png"/><Relationship Id="rId6" Type="http://schemas.openxmlformats.org/officeDocument/2006/relationships/image" Target="../media/image127.png"/><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docs.google.com/document/d/1KW9xr7EyR5EVP2alhnkrh-zM6FhfNscDQRAvQaSYLZ4/edit%23heading=h.dzq210m2m9w0"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809591" y="3487606"/>
            <a:ext cx="5877209" cy="2517681"/>
          </a:xfrm>
        </p:spPr>
        <p:txBody>
          <a:bodyPr>
            <a:normAutofit/>
          </a:bodyPr>
          <a:lstStyle/>
          <a:p>
            <a:r>
              <a:rPr lang="en-US" sz="2800" b="1" dirty="0" smtClean="0"/>
              <a:t>Lecture 8</a:t>
            </a:r>
          </a:p>
          <a:p>
            <a:r>
              <a:rPr lang="en-US" sz="2800" b="1" dirty="0" smtClean="0"/>
              <a:t>Whole of System Modeling</a:t>
            </a:r>
          </a:p>
          <a:p>
            <a:r>
              <a:rPr lang="en-US" sz="2800" b="1" dirty="0" smtClean="0"/>
              <a:t>Ecosystem MSE, Atlantis</a:t>
            </a:r>
            <a:endParaRPr lang="en-US" sz="2800" b="1" dirty="0"/>
          </a:p>
          <a:p>
            <a:r>
              <a:rPr lang="en-US" sz="2400" b="1" dirty="0" smtClean="0"/>
              <a:t>Acknowledgements: </a:t>
            </a:r>
            <a:r>
              <a:rPr lang="en-US" sz="2400" b="1" dirty="0"/>
              <a:t>Beth Fulton</a:t>
            </a:r>
            <a:r>
              <a:rPr lang="en-US" sz="2400" b="1" dirty="0" smtClean="0"/>
              <a:t>, Erik Olsen, </a:t>
            </a:r>
            <a:r>
              <a:rPr lang="en-US" sz="2400" b="1" dirty="0" smtClean="0"/>
              <a:t/>
            </a:r>
            <a:br>
              <a:rPr lang="en-US" sz="2400" b="1" dirty="0" smtClean="0"/>
            </a:br>
            <a:r>
              <a:rPr lang="en-US" sz="2400" b="1" dirty="0" err="1" smtClean="0"/>
              <a:t>Bec</a:t>
            </a:r>
            <a:r>
              <a:rPr lang="en-US" sz="2400" b="1" dirty="0" smtClean="0"/>
              <a:t> </a:t>
            </a:r>
            <a:r>
              <a:rPr lang="en-US" sz="2400" b="1" dirty="0"/>
              <a:t>Gorton, Isaac </a:t>
            </a:r>
            <a:r>
              <a:rPr lang="en-US" sz="2400" b="1" dirty="0" smtClean="0"/>
              <a:t>Kaplan, Sarah </a:t>
            </a:r>
            <a:r>
              <a:rPr lang="en-US" sz="2400" b="1" dirty="0" err="1" smtClean="0"/>
              <a:t>Gaichas</a:t>
            </a:r>
            <a:endParaRPr lang="en-US" sz="2400" b="1" dirty="0" smtClean="0"/>
          </a:p>
          <a:p>
            <a:endParaRPr lang="en-US" sz="2800" b="1" dirty="0" smtClean="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580: Models for Marine Ecosystem Based Management</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15 April 2016</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practices in model development</a:t>
            </a:r>
            <a:br>
              <a:rPr lang="en-US" dirty="0" smtClean="0"/>
            </a:br>
            <a:r>
              <a:rPr lang="en-US" dirty="0" smtClean="0"/>
              <a:t>(FAO 2007, Fulton 2010)</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Only </a:t>
            </a:r>
            <a:r>
              <a:rPr lang="en-US" dirty="0"/>
              <a:t>include components needed for capturing critical </a:t>
            </a:r>
            <a:r>
              <a:rPr lang="en-US" dirty="0" smtClean="0"/>
              <a:t>dynamics.</a:t>
            </a:r>
          </a:p>
          <a:p>
            <a:r>
              <a:rPr lang="en-US" dirty="0" smtClean="0"/>
              <a:t>Important to </a:t>
            </a:r>
            <a:r>
              <a:rPr lang="en-US" dirty="0"/>
              <a:t>explicitly </a:t>
            </a:r>
            <a:r>
              <a:rPr lang="en-US" dirty="0" smtClean="0"/>
              <a:t>include feedbacks.</a:t>
            </a:r>
          </a:p>
          <a:p>
            <a:r>
              <a:rPr lang="en-US" dirty="0" smtClean="0"/>
              <a:t>Address uncertainty: parameterization, model structure, associated </a:t>
            </a:r>
            <a:r>
              <a:rPr lang="en-US" dirty="0"/>
              <a:t>requirements to try multiple </a:t>
            </a:r>
            <a:r>
              <a:rPr lang="en-US" dirty="0" smtClean="0"/>
              <a:t>management options.</a:t>
            </a:r>
          </a:p>
          <a:p>
            <a:r>
              <a:rPr lang="en-US" dirty="0" smtClean="0"/>
              <a:t>Across </a:t>
            </a:r>
            <a:r>
              <a:rPr lang="en-US" dirty="0"/>
              <a:t>all the dimensions of model construction </a:t>
            </a:r>
            <a:r>
              <a:rPr lang="en-US" dirty="0" smtClean="0"/>
              <a:t>do </a:t>
            </a:r>
            <a:r>
              <a:rPr lang="en-US" dirty="0"/>
              <a:t>not </a:t>
            </a:r>
            <a:r>
              <a:rPr lang="en-US" dirty="0" smtClean="0"/>
              <a:t>default </a:t>
            </a:r>
            <a:r>
              <a:rPr lang="en-US" dirty="0"/>
              <a:t>to the finest scales, </a:t>
            </a:r>
            <a:r>
              <a:rPr lang="en-US" dirty="0" smtClean="0"/>
              <a:t>often </a:t>
            </a:r>
            <a:r>
              <a:rPr lang="en-US" dirty="0"/>
              <a:t>inappropriate and </a:t>
            </a:r>
            <a:r>
              <a:rPr lang="en-US" dirty="0" smtClean="0"/>
              <a:t>unnecessary.</a:t>
            </a:r>
            <a:endParaRPr lang="en-US" dirty="0"/>
          </a:p>
          <a:p>
            <a:pPr lvl="1"/>
            <a:r>
              <a:rPr lang="en-US" dirty="0"/>
              <a:t>Spatial and temporal resolution</a:t>
            </a:r>
          </a:p>
          <a:p>
            <a:pPr lvl="1"/>
            <a:r>
              <a:rPr lang="en-US" dirty="0"/>
              <a:t>Taxonomic resolution</a:t>
            </a:r>
          </a:p>
          <a:p>
            <a:pPr lvl="1"/>
            <a:r>
              <a:rPr lang="en-US" dirty="0"/>
              <a:t>Process resolution and external forcing</a:t>
            </a:r>
          </a:p>
          <a:p>
            <a:pPr lvl="1"/>
            <a:r>
              <a:rPr lang="en-US" dirty="0"/>
              <a:t>Anthropogenic components</a:t>
            </a:r>
          </a:p>
          <a:p>
            <a:r>
              <a:rPr lang="en-US" dirty="0" smtClean="0"/>
              <a:t>Multiple </a:t>
            </a:r>
            <a:r>
              <a:rPr lang="en-US" dirty="0"/>
              <a:t>model forms should be </a:t>
            </a:r>
            <a:r>
              <a:rPr lang="en-US" dirty="0" smtClean="0"/>
              <a:t>considered. </a:t>
            </a:r>
            <a:br>
              <a:rPr lang="en-US" dirty="0" smtClean="0"/>
            </a:br>
            <a:r>
              <a:rPr lang="en-US" dirty="0" smtClean="0"/>
              <a:t>There </a:t>
            </a:r>
            <a:r>
              <a:rPr lang="en-US" dirty="0"/>
              <a:t>is no one “right” </a:t>
            </a:r>
            <a:r>
              <a:rPr lang="en-US" dirty="0" smtClean="0"/>
              <a:t>model.</a:t>
            </a:r>
          </a:p>
          <a:p>
            <a:endParaRPr lang="en-US" dirty="0" smtClean="0"/>
          </a:p>
        </p:txBody>
      </p:sp>
    </p:spTree>
    <p:extLst>
      <p:ext uri="{BB962C8B-B14F-4D97-AF65-F5344CB8AC3E}">
        <p14:creationId xmlns:p14="http://schemas.microsoft.com/office/powerpoint/2010/main" val="3508618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eaLnBrk="1" hangingPunct="1"/>
            <a:r>
              <a:rPr lang="en-US" altLang="en-US" dirty="0" smtClean="0">
                <a:ea typeface="ＭＳ Ｐゴシック" charset="-128"/>
              </a:rPr>
              <a:t>Management Strategy Evaluation</a:t>
            </a:r>
            <a:endParaRPr lang="en-US" altLang="en-US" dirty="0">
              <a:ea typeface="ＭＳ Ｐゴシック" charset="-128"/>
            </a:endParaRPr>
          </a:p>
        </p:txBody>
      </p:sp>
      <p:sp>
        <p:nvSpPr>
          <p:cNvPr id="3" name="Content Placeholder 2"/>
          <p:cNvSpPr>
            <a:spLocks noGrp="1"/>
          </p:cNvSpPr>
          <p:nvPr>
            <p:ph idx="1"/>
          </p:nvPr>
        </p:nvSpPr>
        <p:spPr>
          <a:xfrm>
            <a:off x="457200" y="1128838"/>
            <a:ext cx="8229600" cy="5806130"/>
          </a:xfrm>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a:p>
            <a:r>
              <a:rPr lang="en-US" dirty="0" smtClean="0"/>
              <a:t>Simulation method for testing robustness of management methods to system drivers &amp; pressures.</a:t>
            </a:r>
            <a:endParaRPr lang="en-US" dirty="0"/>
          </a:p>
        </p:txBody>
      </p:sp>
      <p:sp>
        <p:nvSpPr>
          <p:cNvPr id="2" name="Rounded Rectangle 1"/>
          <p:cNvSpPr/>
          <p:nvPr/>
        </p:nvSpPr>
        <p:spPr>
          <a:xfrm>
            <a:off x="3136031" y="939488"/>
            <a:ext cx="5159829" cy="4626424"/>
          </a:xfrm>
          <a:prstGeom prst="roundRect">
            <a:avLst/>
          </a:prstGeom>
          <a:solidFill>
            <a:schemeClr val="accent3">
              <a:lumMod val="40000"/>
              <a:lumOff val="60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923245" y="866237"/>
            <a:ext cx="7406368" cy="5201103"/>
          </a:xfrm>
          <a:prstGeom prst="roundRect">
            <a:avLst/>
          </a:prstGeom>
          <a:noFill/>
          <a:ln w="19050">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2590800" y="2387289"/>
            <a:ext cx="478971" cy="10886"/>
          </a:xfrm>
          <a:prstGeom prst="straightConnector1">
            <a:avLst/>
          </a:prstGeom>
          <a:ln w="635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590800" y="3057857"/>
            <a:ext cx="478971" cy="10886"/>
          </a:xfrm>
          <a:prstGeom prst="straightConnector1">
            <a:avLst/>
          </a:prstGeom>
          <a:ln w="635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996509" y="3373543"/>
            <a:ext cx="6462" cy="409008"/>
          </a:xfrm>
          <a:prstGeom prst="straightConnector1">
            <a:avLst/>
          </a:prstGeom>
          <a:ln w="635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007428" y="1886546"/>
            <a:ext cx="272143" cy="163280"/>
          </a:xfrm>
          <a:prstGeom prst="straightConnector1">
            <a:avLst/>
          </a:prstGeom>
          <a:ln w="63500" cap="rnd">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5100978" y="1625283"/>
            <a:ext cx="435995" cy="296417"/>
          </a:xfrm>
          <a:prstGeom prst="straightConnector1">
            <a:avLst/>
          </a:prstGeom>
          <a:ln w="63500" cap="rnd">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465492" y="1040508"/>
            <a:ext cx="1233030" cy="584775"/>
          </a:xfrm>
          <a:prstGeom prst="rect">
            <a:avLst/>
          </a:prstGeom>
          <a:noFill/>
        </p:spPr>
        <p:txBody>
          <a:bodyPr wrap="none" rtlCol="0">
            <a:spAutoFit/>
          </a:bodyPr>
          <a:lstStyle/>
          <a:p>
            <a:pPr algn="ctr"/>
            <a:r>
              <a:rPr lang="en-US" sz="1600" b="1" dirty="0" smtClean="0"/>
              <a:t>DESIGN &amp; </a:t>
            </a:r>
          </a:p>
          <a:p>
            <a:pPr algn="ctr"/>
            <a:r>
              <a:rPr lang="en-US" sz="1600" b="1" dirty="0" smtClean="0"/>
              <a:t>ANALYSIS</a:t>
            </a:r>
          </a:p>
        </p:txBody>
      </p:sp>
      <p:sp>
        <p:nvSpPr>
          <p:cNvPr id="21" name="TextBox 20"/>
          <p:cNvSpPr txBox="1"/>
          <p:nvPr/>
        </p:nvSpPr>
        <p:spPr>
          <a:xfrm>
            <a:off x="1256436" y="2098225"/>
            <a:ext cx="1322798" cy="523220"/>
          </a:xfrm>
          <a:prstGeom prst="rect">
            <a:avLst/>
          </a:prstGeom>
          <a:noFill/>
        </p:spPr>
        <p:txBody>
          <a:bodyPr wrap="none" rtlCol="0">
            <a:spAutoFit/>
          </a:bodyPr>
          <a:lstStyle/>
          <a:p>
            <a:pPr algn="ctr"/>
            <a:r>
              <a:rPr lang="en-US" sz="1400" b="1" dirty="0" smtClean="0"/>
              <a:t>DEFINE</a:t>
            </a:r>
          </a:p>
          <a:p>
            <a:pPr algn="ctr"/>
            <a:r>
              <a:rPr lang="en-US" sz="1400" b="1" dirty="0" smtClean="0"/>
              <a:t>OBJECTIVES</a:t>
            </a:r>
          </a:p>
        </p:txBody>
      </p:sp>
      <p:sp>
        <p:nvSpPr>
          <p:cNvPr id="22" name="TextBox 21"/>
          <p:cNvSpPr txBox="1"/>
          <p:nvPr/>
        </p:nvSpPr>
        <p:spPr>
          <a:xfrm>
            <a:off x="1047186" y="2807133"/>
            <a:ext cx="1592104" cy="523220"/>
          </a:xfrm>
          <a:prstGeom prst="rect">
            <a:avLst/>
          </a:prstGeom>
          <a:noFill/>
        </p:spPr>
        <p:txBody>
          <a:bodyPr wrap="none" rtlCol="0">
            <a:spAutoFit/>
          </a:bodyPr>
          <a:lstStyle/>
          <a:p>
            <a:pPr algn="ctr"/>
            <a:r>
              <a:rPr lang="en-US" sz="1400" b="1" dirty="0" smtClean="0"/>
              <a:t>PERFORMANCE</a:t>
            </a:r>
          </a:p>
          <a:p>
            <a:pPr algn="ctr"/>
            <a:r>
              <a:rPr lang="en-US" sz="1400" b="1" dirty="0" smtClean="0"/>
              <a:t>MEASURES</a:t>
            </a:r>
          </a:p>
        </p:txBody>
      </p:sp>
      <p:sp>
        <p:nvSpPr>
          <p:cNvPr id="23" name="TextBox 22"/>
          <p:cNvSpPr txBox="1"/>
          <p:nvPr/>
        </p:nvSpPr>
        <p:spPr>
          <a:xfrm>
            <a:off x="899022" y="3777844"/>
            <a:ext cx="2116321" cy="307777"/>
          </a:xfrm>
          <a:prstGeom prst="rect">
            <a:avLst/>
          </a:prstGeom>
          <a:noFill/>
        </p:spPr>
        <p:txBody>
          <a:bodyPr wrap="square" rtlCol="0">
            <a:spAutoFit/>
          </a:bodyPr>
          <a:lstStyle/>
          <a:p>
            <a:pPr algn="ctr"/>
            <a:r>
              <a:rPr lang="en-US" sz="1400" b="1" smtClean="0"/>
              <a:t>JUDGING OUTCOMES</a:t>
            </a:r>
            <a:endParaRPr lang="en-US" sz="1400" b="1" dirty="0" smtClean="0"/>
          </a:p>
        </p:txBody>
      </p:sp>
      <p:sp>
        <p:nvSpPr>
          <p:cNvPr id="24" name="TextBox 23"/>
          <p:cNvSpPr txBox="1"/>
          <p:nvPr/>
        </p:nvSpPr>
        <p:spPr>
          <a:xfrm>
            <a:off x="3301431" y="1465714"/>
            <a:ext cx="2116321" cy="307777"/>
          </a:xfrm>
          <a:prstGeom prst="rect">
            <a:avLst/>
          </a:prstGeom>
          <a:noFill/>
        </p:spPr>
        <p:txBody>
          <a:bodyPr wrap="square" rtlCol="0">
            <a:spAutoFit/>
          </a:bodyPr>
          <a:lstStyle/>
          <a:p>
            <a:pPr algn="ctr"/>
            <a:r>
              <a:rPr lang="en-US" sz="1400" b="1" dirty="0" smtClean="0">
                <a:solidFill>
                  <a:schemeClr val="accent2">
                    <a:lumMod val="75000"/>
                  </a:schemeClr>
                </a:solidFill>
              </a:rPr>
              <a:t>BIOPHYSICAL</a:t>
            </a:r>
          </a:p>
        </p:txBody>
      </p:sp>
      <p:sp>
        <p:nvSpPr>
          <p:cNvPr id="25" name="TextBox 24"/>
          <p:cNvSpPr txBox="1"/>
          <p:nvPr/>
        </p:nvSpPr>
        <p:spPr>
          <a:xfrm>
            <a:off x="4682216" y="2064012"/>
            <a:ext cx="2116321" cy="523220"/>
          </a:xfrm>
          <a:prstGeom prst="rect">
            <a:avLst/>
          </a:prstGeom>
          <a:noFill/>
        </p:spPr>
        <p:txBody>
          <a:bodyPr wrap="square" rtlCol="0">
            <a:spAutoFit/>
          </a:bodyPr>
          <a:lstStyle/>
          <a:p>
            <a:pPr algn="ctr"/>
            <a:r>
              <a:rPr lang="en-US" sz="1400" b="1" dirty="0" smtClean="0">
                <a:solidFill>
                  <a:schemeClr val="accent2">
                    <a:lumMod val="75000"/>
                  </a:schemeClr>
                </a:solidFill>
              </a:rPr>
              <a:t>HUMAN USE</a:t>
            </a:r>
          </a:p>
          <a:p>
            <a:pPr algn="ctr"/>
            <a:r>
              <a:rPr lang="en-US" sz="1400" b="1" dirty="0" smtClean="0">
                <a:solidFill>
                  <a:schemeClr val="accent2">
                    <a:lumMod val="75000"/>
                  </a:schemeClr>
                </a:solidFill>
              </a:rPr>
              <a:t>(INDUSTRY)</a:t>
            </a:r>
          </a:p>
        </p:txBody>
      </p:sp>
      <p:sp>
        <p:nvSpPr>
          <p:cNvPr id="26" name="TextBox 25"/>
          <p:cNvSpPr txBox="1"/>
          <p:nvPr/>
        </p:nvSpPr>
        <p:spPr>
          <a:xfrm>
            <a:off x="6541380" y="2467934"/>
            <a:ext cx="1688220" cy="523220"/>
          </a:xfrm>
          <a:prstGeom prst="rect">
            <a:avLst/>
          </a:prstGeom>
          <a:noFill/>
        </p:spPr>
        <p:txBody>
          <a:bodyPr wrap="square" rtlCol="0">
            <a:spAutoFit/>
          </a:bodyPr>
          <a:lstStyle/>
          <a:p>
            <a:pPr algn="ctr"/>
            <a:r>
              <a:rPr lang="en-US" sz="1400" b="1" dirty="0" smtClean="0">
                <a:solidFill>
                  <a:schemeClr val="accent2">
                    <a:lumMod val="75000"/>
                  </a:schemeClr>
                </a:solidFill>
              </a:rPr>
              <a:t>MONITORING</a:t>
            </a:r>
          </a:p>
          <a:p>
            <a:pPr algn="ctr"/>
            <a:r>
              <a:rPr lang="en-US" sz="1400" b="1" dirty="0" smtClean="0">
                <a:solidFill>
                  <a:schemeClr val="accent2">
                    <a:lumMod val="75000"/>
                  </a:schemeClr>
                </a:solidFill>
              </a:rPr>
              <a:t>&amp; REPORTING</a:t>
            </a:r>
          </a:p>
        </p:txBody>
      </p:sp>
      <p:sp>
        <p:nvSpPr>
          <p:cNvPr id="27" name="TextBox 26"/>
          <p:cNvSpPr txBox="1"/>
          <p:nvPr/>
        </p:nvSpPr>
        <p:spPr>
          <a:xfrm>
            <a:off x="6327329" y="4055125"/>
            <a:ext cx="2116321" cy="307777"/>
          </a:xfrm>
          <a:prstGeom prst="rect">
            <a:avLst/>
          </a:prstGeom>
          <a:noFill/>
        </p:spPr>
        <p:txBody>
          <a:bodyPr wrap="square" rtlCol="0">
            <a:spAutoFit/>
          </a:bodyPr>
          <a:lstStyle/>
          <a:p>
            <a:pPr algn="ctr"/>
            <a:r>
              <a:rPr lang="en-US" sz="1400" b="1" dirty="0" smtClean="0">
                <a:solidFill>
                  <a:schemeClr val="accent2">
                    <a:lumMod val="75000"/>
                  </a:schemeClr>
                </a:solidFill>
              </a:rPr>
              <a:t>ASSESSMENT</a:t>
            </a:r>
          </a:p>
        </p:txBody>
      </p:sp>
      <p:sp>
        <p:nvSpPr>
          <p:cNvPr id="28" name="TextBox 27"/>
          <p:cNvSpPr txBox="1"/>
          <p:nvPr/>
        </p:nvSpPr>
        <p:spPr>
          <a:xfrm>
            <a:off x="4435945" y="4676409"/>
            <a:ext cx="2116321" cy="523220"/>
          </a:xfrm>
          <a:prstGeom prst="rect">
            <a:avLst/>
          </a:prstGeom>
          <a:noFill/>
        </p:spPr>
        <p:txBody>
          <a:bodyPr wrap="square" rtlCol="0">
            <a:spAutoFit/>
          </a:bodyPr>
          <a:lstStyle/>
          <a:p>
            <a:pPr algn="ctr"/>
            <a:r>
              <a:rPr lang="en-US" sz="1400" b="1" dirty="0" smtClean="0">
                <a:solidFill>
                  <a:schemeClr val="accent2">
                    <a:lumMod val="75000"/>
                  </a:schemeClr>
                </a:solidFill>
              </a:rPr>
              <a:t>MANAGEMENT</a:t>
            </a:r>
          </a:p>
          <a:p>
            <a:pPr algn="ctr"/>
            <a:r>
              <a:rPr lang="en-US" sz="1400" b="1" dirty="0" smtClean="0">
                <a:solidFill>
                  <a:schemeClr val="accent2">
                    <a:lumMod val="75000"/>
                  </a:schemeClr>
                </a:solidFill>
              </a:rPr>
              <a:t>&amp; DECISION MAKING</a:t>
            </a:r>
          </a:p>
        </p:txBody>
      </p:sp>
      <p:sp>
        <p:nvSpPr>
          <p:cNvPr id="29" name="TextBox 28"/>
          <p:cNvSpPr txBox="1"/>
          <p:nvPr/>
        </p:nvSpPr>
        <p:spPr>
          <a:xfrm>
            <a:off x="3285596" y="2970636"/>
            <a:ext cx="2116321" cy="954107"/>
          </a:xfrm>
          <a:prstGeom prst="rect">
            <a:avLst/>
          </a:prstGeom>
          <a:noFill/>
        </p:spPr>
        <p:txBody>
          <a:bodyPr wrap="square" rtlCol="0">
            <a:spAutoFit/>
          </a:bodyPr>
          <a:lstStyle/>
          <a:p>
            <a:pPr algn="ctr"/>
            <a:r>
              <a:rPr lang="en-US" sz="1400" b="1" dirty="0" smtClean="0">
                <a:solidFill>
                  <a:schemeClr val="accent2">
                    <a:lumMod val="75000"/>
                  </a:schemeClr>
                </a:solidFill>
              </a:rPr>
              <a:t>IMPLEMENTATION</a:t>
            </a:r>
          </a:p>
          <a:p>
            <a:pPr algn="ctr"/>
            <a:r>
              <a:rPr lang="en-US" sz="1400" b="1" dirty="0" smtClean="0">
                <a:solidFill>
                  <a:schemeClr val="accent2">
                    <a:lumMod val="75000"/>
                  </a:schemeClr>
                </a:solidFill>
              </a:rPr>
              <a:t>(ECONOMIC, SOCIAL &amp; PSYCHOLOGICAL INFLUENCES)</a:t>
            </a:r>
          </a:p>
        </p:txBody>
      </p:sp>
      <p:sp>
        <p:nvSpPr>
          <p:cNvPr id="30" name="TextBox 29"/>
          <p:cNvSpPr txBox="1"/>
          <p:nvPr/>
        </p:nvSpPr>
        <p:spPr>
          <a:xfrm>
            <a:off x="5483081" y="1031819"/>
            <a:ext cx="2630911" cy="338554"/>
          </a:xfrm>
          <a:prstGeom prst="rect">
            <a:avLst/>
          </a:prstGeom>
          <a:noFill/>
        </p:spPr>
        <p:txBody>
          <a:bodyPr wrap="square" rtlCol="0">
            <a:spAutoFit/>
          </a:bodyPr>
          <a:lstStyle/>
          <a:p>
            <a:pPr algn="ctr"/>
            <a:r>
              <a:rPr lang="en-US" sz="1600" b="1" smtClean="0"/>
              <a:t>SIMULATION CYCLE</a:t>
            </a:r>
            <a:endParaRPr lang="en-US" sz="1600" b="1" dirty="0" smtClean="0"/>
          </a:p>
        </p:txBody>
      </p:sp>
      <p:sp>
        <p:nvSpPr>
          <p:cNvPr id="34820" name="Freeform 34819"/>
          <p:cNvSpPr/>
          <p:nvPr/>
        </p:nvSpPr>
        <p:spPr>
          <a:xfrm>
            <a:off x="6286974" y="2033520"/>
            <a:ext cx="633630" cy="254211"/>
          </a:xfrm>
          <a:custGeom>
            <a:avLst/>
            <a:gdLst>
              <a:gd name="connsiteX0" fmla="*/ 0 w 633630"/>
              <a:gd name="connsiteY0" fmla="*/ 0 h 254211"/>
              <a:gd name="connsiteX1" fmla="*/ 227652 w 633630"/>
              <a:gd name="connsiteY1" fmla="*/ 56913 h 254211"/>
              <a:gd name="connsiteX2" fmla="*/ 633630 w 633630"/>
              <a:gd name="connsiteY2" fmla="*/ 254211 h 254211"/>
            </a:gdLst>
            <a:ahLst/>
            <a:cxnLst>
              <a:cxn ang="0">
                <a:pos x="connsiteX0" y="connsiteY0"/>
              </a:cxn>
              <a:cxn ang="0">
                <a:pos x="connsiteX1" y="connsiteY1"/>
              </a:cxn>
              <a:cxn ang="0">
                <a:pos x="connsiteX2" y="connsiteY2"/>
              </a:cxn>
            </a:cxnLst>
            <a:rect l="l" t="t" r="r" b="b"/>
            <a:pathLst>
              <a:path w="633630" h="254211">
                <a:moveTo>
                  <a:pt x="0" y="0"/>
                </a:moveTo>
                <a:cubicBezTo>
                  <a:pt x="61023" y="7272"/>
                  <a:pt x="122047" y="14545"/>
                  <a:pt x="227652" y="56913"/>
                </a:cubicBezTo>
                <a:cubicBezTo>
                  <a:pt x="333257" y="99282"/>
                  <a:pt x="633630" y="254211"/>
                  <a:pt x="633630" y="254211"/>
                </a:cubicBezTo>
              </a:path>
            </a:pathLst>
          </a:custGeom>
          <a:noFill/>
          <a:ln w="63500" cap="rnd">
            <a:solidFill>
              <a:srgbClr val="0070C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rot="4294967">
            <a:off x="7099676" y="3431592"/>
            <a:ext cx="693115" cy="299065"/>
          </a:xfrm>
          <a:custGeom>
            <a:avLst/>
            <a:gdLst>
              <a:gd name="connsiteX0" fmla="*/ 0 w 633630"/>
              <a:gd name="connsiteY0" fmla="*/ 0 h 254211"/>
              <a:gd name="connsiteX1" fmla="*/ 227652 w 633630"/>
              <a:gd name="connsiteY1" fmla="*/ 56913 h 254211"/>
              <a:gd name="connsiteX2" fmla="*/ 633630 w 633630"/>
              <a:gd name="connsiteY2" fmla="*/ 254211 h 254211"/>
            </a:gdLst>
            <a:ahLst/>
            <a:cxnLst>
              <a:cxn ang="0">
                <a:pos x="connsiteX0" y="connsiteY0"/>
              </a:cxn>
              <a:cxn ang="0">
                <a:pos x="connsiteX1" y="connsiteY1"/>
              </a:cxn>
              <a:cxn ang="0">
                <a:pos x="connsiteX2" y="connsiteY2"/>
              </a:cxn>
            </a:cxnLst>
            <a:rect l="l" t="t" r="r" b="b"/>
            <a:pathLst>
              <a:path w="633630" h="254211">
                <a:moveTo>
                  <a:pt x="0" y="0"/>
                </a:moveTo>
                <a:cubicBezTo>
                  <a:pt x="61023" y="7272"/>
                  <a:pt x="122047" y="14545"/>
                  <a:pt x="227652" y="56913"/>
                </a:cubicBezTo>
                <a:cubicBezTo>
                  <a:pt x="333257" y="99282"/>
                  <a:pt x="633630" y="254211"/>
                  <a:pt x="633630" y="254211"/>
                </a:cubicBezTo>
              </a:path>
            </a:pathLst>
          </a:custGeom>
          <a:noFill/>
          <a:ln w="63500" cap="rnd">
            <a:solidFill>
              <a:srgbClr val="0070C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rot="8193061">
            <a:off x="6224565" y="4545789"/>
            <a:ext cx="633630" cy="254211"/>
          </a:xfrm>
          <a:custGeom>
            <a:avLst/>
            <a:gdLst>
              <a:gd name="connsiteX0" fmla="*/ 0 w 633630"/>
              <a:gd name="connsiteY0" fmla="*/ 0 h 254211"/>
              <a:gd name="connsiteX1" fmla="*/ 227652 w 633630"/>
              <a:gd name="connsiteY1" fmla="*/ 56913 h 254211"/>
              <a:gd name="connsiteX2" fmla="*/ 633630 w 633630"/>
              <a:gd name="connsiteY2" fmla="*/ 254211 h 254211"/>
            </a:gdLst>
            <a:ahLst/>
            <a:cxnLst>
              <a:cxn ang="0">
                <a:pos x="connsiteX0" y="connsiteY0"/>
              </a:cxn>
              <a:cxn ang="0">
                <a:pos x="connsiteX1" y="connsiteY1"/>
              </a:cxn>
              <a:cxn ang="0">
                <a:pos x="connsiteX2" y="connsiteY2"/>
              </a:cxn>
            </a:cxnLst>
            <a:rect l="l" t="t" r="r" b="b"/>
            <a:pathLst>
              <a:path w="633630" h="254211">
                <a:moveTo>
                  <a:pt x="0" y="0"/>
                </a:moveTo>
                <a:cubicBezTo>
                  <a:pt x="61023" y="7272"/>
                  <a:pt x="122047" y="14545"/>
                  <a:pt x="227652" y="56913"/>
                </a:cubicBezTo>
                <a:cubicBezTo>
                  <a:pt x="333257" y="99282"/>
                  <a:pt x="633630" y="254211"/>
                  <a:pt x="633630" y="254211"/>
                </a:cubicBezTo>
              </a:path>
            </a:pathLst>
          </a:custGeom>
          <a:noFill/>
          <a:ln w="63500" cap="rnd">
            <a:solidFill>
              <a:srgbClr val="0070C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reeform 38"/>
          <p:cNvSpPr/>
          <p:nvPr/>
        </p:nvSpPr>
        <p:spPr>
          <a:xfrm rot="17005354">
            <a:off x="4647574" y="2526383"/>
            <a:ext cx="633630" cy="254211"/>
          </a:xfrm>
          <a:custGeom>
            <a:avLst/>
            <a:gdLst>
              <a:gd name="connsiteX0" fmla="*/ 0 w 633630"/>
              <a:gd name="connsiteY0" fmla="*/ 0 h 254211"/>
              <a:gd name="connsiteX1" fmla="*/ 227652 w 633630"/>
              <a:gd name="connsiteY1" fmla="*/ 56913 h 254211"/>
              <a:gd name="connsiteX2" fmla="*/ 633630 w 633630"/>
              <a:gd name="connsiteY2" fmla="*/ 254211 h 254211"/>
            </a:gdLst>
            <a:ahLst/>
            <a:cxnLst>
              <a:cxn ang="0">
                <a:pos x="connsiteX0" y="connsiteY0"/>
              </a:cxn>
              <a:cxn ang="0">
                <a:pos x="connsiteX1" y="connsiteY1"/>
              </a:cxn>
              <a:cxn ang="0">
                <a:pos x="connsiteX2" y="connsiteY2"/>
              </a:cxn>
            </a:cxnLst>
            <a:rect l="l" t="t" r="r" b="b"/>
            <a:pathLst>
              <a:path w="633630" h="254211">
                <a:moveTo>
                  <a:pt x="0" y="0"/>
                </a:moveTo>
                <a:cubicBezTo>
                  <a:pt x="61023" y="7272"/>
                  <a:pt x="122047" y="14545"/>
                  <a:pt x="227652" y="56913"/>
                </a:cubicBezTo>
                <a:cubicBezTo>
                  <a:pt x="333257" y="99282"/>
                  <a:pt x="633630" y="254211"/>
                  <a:pt x="633630" y="254211"/>
                </a:cubicBezTo>
              </a:path>
            </a:pathLst>
          </a:custGeom>
          <a:noFill/>
          <a:ln w="63500" cap="rnd">
            <a:solidFill>
              <a:srgbClr val="0070C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eeform 39"/>
          <p:cNvSpPr/>
          <p:nvPr/>
        </p:nvSpPr>
        <p:spPr>
          <a:xfrm rot="11851835">
            <a:off x="4760549" y="4215444"/>
            <a:ext cx="633630" cy="254211"/>
          </a:xfrm>
          <a:custGeom>
            <a:avLst/>
            <a:gdLst>
              <a:gd name="connsiteX0" fmla="*/ 0 w 633630"/>
              <a:gd name="connsiteY0" fmla="*/ 0 h 254211"/>
              <a:gd name="connsiteX1" fmla="*/ 227652 w 633630"/>
              <a:gd name="connsiteY1" fmla="*/ 56913 h 254211"/>
              <a:gd name="connsiteX2" fmla="*/ 633630 w 633630"/>
              <a:gd name="connsiteY2" fmla="*/ 254211 h 254211"/>
            </a:gdLst>
            <a:ahLst/>
            <a:cxnLst>
              <a:cxn ang="0">
                <a:pos x="connsiteX0" y="connsiteY0"/>
              </a:cxn>
              <a:cxn ang="0">
                <a:pos x="connsiteX1" y="connsiteY1"/>
              </a:cxn>
              <a:cxn ang="0">
                <a:pos x="connsiteX2" y="connsiteY2"/>
              </a:cxn>
            </a:cxnLst>
            <a:rect l="l" t="t" r="r" b="b"/>
            <a:pathLst>
              <a:path w="633630" h="254211">
                <a:moveTo>
                  <a:pt x="0" y="0"/>
                </a:moveTo>
                <a:cubicBezTo>
                  <a:pt x="61023" y="7272"/>
                  <a:pt x="122047" y="14545"/>
                  <a:pt x="227652" y="56913"/>
                </a:cubicBezTo>
                <a:cubicBezTo>
                  <a:pt x="333257" y="99282"/>
                  <a:pt x="633630" y="254211"/>
                  <a:pt x="633630" y="254211"/>
                </a:cubicBezTo>
              </a:path>
            </a:pathLst>
          </a:custGeom>
          <a:noFill/>
          <a:ln w="63500" cap="rnd">
            <a:solidFill>
              <a:srgbClr val="0070C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72"/>
          <p:cNvGrpSpPr>
            <a:grpSpLocks/>
          </p:cNvGrpSpPr>
          <p:nvPr/>
        </p:nvGrpSpPr>
        <p:grpSpPr bwMode="auto">
          <a:xfrm>
            <a:off x="968087" y="4006649"/>
            <a:ext cx="1990725" cy="1779587"/>
            <a:chOff x="495298" y="4603293"/>
            <a:chExt cx="1990055" cy="1780560"/>
          </a:xfrm>
        </p:grpSpPr>
        <p:grpSp>
          <p:nvGrpSpPr>
            <p:cNvPr id="42" name="Group 148"/>
            <p:cNvGrpSpPr>
              <a:grpSpLocks/>
            </p:cNvGrpSpPr>
            <p:nvPr/>
          </p:nvGrpSpPr>
          <p:grpSpPr bwMode="auto">
            <a:xfrm>
              <a:off x="795338" y="5212278"/>
              <a:ext cx="1322387" cy="1171575"/>
              <a:chOff x="847008" y="4894002"/>
              <a:chExt cx="1322388" cy="1171575"/>
            </a:xfrm>
          </p:grpSpPr>
          <p:sp>
            <p:nvSpPr>
              <p:cNvPr id="46" name="Rectangle 114"/>
              <p:cNvSpPr>
                <a:spLocks noChangeArrowheads="1"/>
              </p:cNvSpPr>
              <p:nvPr/>
            </p:nvSpPr>
            <p:spPr bwMode="auto">
              <a:xfrm>
                <a:off x="847008" y="489400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47" name="Rectangle 115"/>
              <p:cNvSpPr>
                <a:spLocks noChangeArrowheads="1"/>
              </p:cNvSpPr>
              <p:nvPr/>
            </p:nvSpPr>
            <p:spPr bwMode="auto">
              <a:xfrm>
                <a:off x="1115296" y="4894002"/>
                <a:ext cx="252413" cy="274637"/>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48" name="Rectangle 116"/>
              <p:cNvSpPr>
                <a:spLocks noChangeArrowheads="1"/>
              </p:cNvSpPr>
              <p:nvPr/>
            </p:nvSpPr>
            <p:spPr bwMode="auto">
              <a:xfrm>
                <a:off x="1383583" y="4894002"/>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49" name="Rectangle 117"/>
              <p:cNvSpPr>
                <a:spLocks noChangeArrowheads="1"/>
              </p:cNvSpPr>
              <p:nvPr/>
            </p:nvSpPr>
            <p:spPr bwMode="auto">
              <a:xfrm>
                <a:off x="1650283" y="489400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0" name="Rectangle 118"/>
              <p:cNvSpPr>
                <a:spLocks noChangeArrowheads="1"/>
              </p:cNvSpPr>
              <p:nvPr/>
            </p:nvSpPr>
            <p:spPr bwMode="auto">
              <a:xfrm>
                <a:off x="1916983" y="4894002"/>
                <a:ext cx="252413" cy="274637"/>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1" name="Rectangle 119"/>
              <p:cNvSpPr>
                <a:spLocks noChangeArrowheads="1"/>
              </p:cNvSpPr>
              <p:nvPr/>
            </p:nvSpPr>
            <p:spPr bwMode="auto">
              <a:xfrm>
                <a:off x="847008"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2" name="Rectangle 120"/>
              <p:cNvSpPr>
                <a:spLocks noChangeArrowheads="1"/>
              </p:cNvSpPr>
              <p:nvPr/>
            </p:nvSpPr>
            <p:spPr bwMode="auto">
              <a:xfrm>
                <a:off x="1115296"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3" name="Rectangle 121"/>
              <p:cNvSpPr>
                <a:spLocks noChangeArrowheads="1"/>
              </p:cNvSpPr>
              <p:nvPr/>
            </p:nvSpPr>
            <p:spPr bwMode="auto">
              <a:xfrm>
                <a:off x="1383583" y="5192452"/>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4" name="Rectangle 122"/>
              <p:cNvSpPr>
                <a:spLocks noChangeArrowheads="1"/>
              </p:cNvSpPr>
              <p:nvPr/>
            </p:nvSpPr>
            <p:spPr bwMode="auto">
              <a:xfrm>
                <a:off x="1650283"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5" name="Rectangle 123"/>
              <p:cNvSpPr>
                <a:spLocks noChangeArrowheads="1"/>
              </p:cNvSpPr>
              <p:nvPr/>
            </p:nvSpPr>
            <p:spPr bwMode="auto">
              <a:xfrm>
                <a:off x="1916983"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6" name="Rectangle 124"/>
              <p:cNvSpPr>
                <a:spLocks noChangeArrowheads="1"/>
              </p:cNvSpPr>
              <p:nvPr/>
            </p:nvSpPr>
            <p:spPr bwMode="auto">
              <a:xfrm>
                <a:off x="847008"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7" name="Rectangle 125"/>
              <p:cNvSpPr>
                <a:spLocks noChangeArrowheads="1"/>
              </p:cNvSpPr>
              <p:nvPr/>
            </p:nvSpPr>
            <p:spPr bwMode="auto">
              <a:xfrm>
                <a:off x="1115296"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8" name="Rectangle 126"/>
              <p:cNvSpPr>
                <a:spLocks noChangeArrowheads="1"/>
              </p:cNvSpPr>
              <p:nvPr/>
            </p:nvSpPr>
            <p:spPr bwMode="auto">
              <a:xfrm>
                <a:off x="1383583"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9" name="Rectangle 127"/>
              <p:cNvSpPr>
                <a:spLocks noChangeArrowheads="1"/>
              </p:cNvSpPr>
              <p:nvPr/>
            </p:nvSpPr>
            <p:spPr bwMode="auto">
              <a:xfrm>
                <a:off x="1650283" y="5492489"/>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0" name="Rectangle 128"/>
              <p:cNvSpPr>
                <a:spLocks noChangeArrowheads="1"/>
              </p:cNvSpPr>
              <p:nvPr/>
            </p:nvSpPr>
            <p:spPr bwMode="auto">
              <a:xfrm>
                <a:off x="1916983" y="5492489"/>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1" name="Rectangle 129"/>
              <p:cNvSpPr>
                <a:spLocks noChangeArrowheads="1"/>
              </p:cNvSpPr>
              <p:nvPr/>
            </p:nvSpPr>
            <p:spPr bwMode="auto">
              <a:xfrm>
                <a:off x="847008" y="5789352"/>
                <a:ext cx="252413" cy="276225"/>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2" name="Rectangle 130"/>
              <p:cNvSpPr>
                <a:spLocks noChangeArrowheads="1"/>
              </p:cNvSpPr>
              <p:nvPr/>
            </p:nvSpPr>
            <p:spPr bwMode="auto">
              <a:xfrm>
                <a:off x="1115296" y="5789352"/>
                <a:ext cx="252413" cy="276225"/>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3" name="Rectangle 131"/>
              <p:cNvSpPr>
                <a:spLocks noChangeArrowheads="1"/>
              </p:cNvSpPr>
              <p:nvPr/>
            </p:nvSpPr>
            <p:spPr bwMode="auto">
              <a:xfrm>
                <a:off x="1383583" y="5789352"/>
                <a:ext cx="252413" cy="276225"/>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4" name="Rectangle 132"/>
              <p:cNvSpPr>
                <a:spLocks noChangeArrowheads="1"/>
              </p:cNvSpPr>
              <p:nvPr/>
            </p:nvSpPr>
            <p:spPr bwMode="auto">
              <a:xfrm>
                <a:off x="1650283" y="5789352"/>
                <a:ext cx="252413" cy="276225"/>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5" name="Rectangle 133"/>
              <p:cNvSpPr>
                <a:spLocks noChangeArrowheads="1"/>
              </p:cNvSpPr>
              <p:nvPr/>
            </p:nvSpPr>
            <p:spPr bwMode="auto">
              <a:xfrm>
                <a:off x="1916983" y="5789352"/>
                <a:ext cx="252413" cy="276225"/>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grpSp>
        <p:sp>
          <p:nvSpPr>
            <p:cNvPr id="43" name="TextBox 42"/>
            <p:cNvSpPr txBox="1"/>
            <p:nvPr/>
          </p:nvSpPr>
          <p:spPr bwMode="auto">
            <a:xfrm>
              <a:off x="600038" y="4603293"/>
              <a:ext cx="1885315" cy="33832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AU" sz="1600" b="1" smtClean="0"/>
                <a:t>Evaluation Table</a:t>
              </a:r>
              <a:endParaRPr lang="en-AU" sz="1600" smtClean="0"/>
            </a:p>
          </p:txBody>
        </p:sp>
        <p:sp>
          <p:nvSpPr>
            <p:cNvPr id="44" name="TextBox 43"/>
            <p:cNvSpPr txBox="1"/>
            <p:nvPr/>
          </p:nvSpPr>
          <p:spPr bwMode="auto">
            <a:xfrm>
              <a:off x="653995" y="4908260"/>
              <a:ext cx="1632988" cy="26049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AU" sz="1100" dirty="0">
                  <a:solidFill>
                    <a:srgbClr val="000000"/>
                  </a:solidFill>
                  <a:ea typeface="ＭＳ Ｐゴシック" charset="-128"/>
                  <a:cs typeface="ＭＳ Ｐゴシック" charset="-128"/>
                </a:rPr>
                <a:t>Management strategy</a:t>
              </a:r>
            </a:p>
          </p:txBody>
        </p:sp>
        <p:sp>
          <p:nvSpPr>
            <p:cNvPr id="45" name="TextBox 44"/>
            <p:cNvSpPr txBox="1"/>
            <p:nvPr/>
          </p:nvSpPr>
          <p:spPr bwMode="auto">
            <a:xfrm rot="16200000">
              <a:off x="189421" y="5598521"/>
              <a:ext cx="873602" cy="26185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AU" sz="1100" dirty="0">
                  <a:solidFill>
                    <a:srgbClr val="000000"/>
                  </a:solidFill>
                  <a:ea typeface="ＭＳ Ｐゴシック" charset="-128"/>
                  <a:cs typeface="ＭＳ Ｐゴシック" charset="-128"/>
                </a:rPr>
                <a:t>Objectives</a:t>
              </a:r>
            </a:p>
          </p:txBody>
        </p:sp>
      </p:grpSp>
    </p:spTree>
    <p:extLst>
      <p:ext uri="{BB962C8B-B14F-4D97-AF65-F5344CB8AC3E}">
        <p14:creationId xmlns:p14="http://schemas.microsoft.com/office/powerpoint/2010/main" val="1306278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a:spLocks noChangeArrowheads="1"/>
          </p:cNvSpPr>
          <p:nvPr/>
        </p:nvSpPr>
        <p:spPr bwMode="auto">
          <a:xfrm>
            <a:off x="855663" y="2806700"/>
            <a:ext cx="2633662" cy="430213"/>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6" name="Rounded Rectangle 5"/>
          <p:cNvSpPr>
            <a:spLocks noChangeArrowheads="1"/>
          </p:cNvSpPr>
          <p:nvPr/>
        </p:nvSpPr>
        <p:spPr bwMode="auto">
          <a:xfrm>
            <a:off x="793750" y="2855913"/>
            <a:ext cx="2633663" cy="430212"/>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7" name="Rounded Rectangle 6"/>
          <p:cNvSpPr>
            <a:spLocks noChangeArrowheads="1"/>
          </p:cNvSpPr>
          <p:nvPr/>
        </p:nvSpPr>
        <p:spPr bwMode="auto">
          <a:xfrm>
            <a:off x="6503988" y="4203700"/>
            <a:ext cx="1954212" cy="409575"/>
          </a:xfrm>
          <a:prstGeom prst="roundRect">
            <a:avLst>
              <a:gd name="adj" fmla="val 16667"/>
            </a:avLst>
          </a:prstGeom>
          <a:solidFill>
            <a:srgbClr val="8EC963">
              <a:alpha val="31000"/>
            </a:srgbClr>
          </a:solidFill>
          <a:ln w="9525">
            <a:solidFill>
              <a:srgbClr val="5A8E18">
                <a:alpha val="7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8" name="Rounded Rectangle 7"/>
          <p:cNvSpPr>
            <a:spLocks noChangeArrowheads="1"/>
          </p:cNvSpPr>
          <p:nvPr/>
        </p:nvSpPr>
        <p:spPr bwMode="auto">
          <a:xfrm>
            <a:off x="6573838" y="4146550"/>
            <a:ext cx="1954212" cy="409575"/>
          </a:xfrm>
          <a:prstGeom prst="roundRect">
            <a:avLst>
              <a:gd name="adj" fmla="val 16667"/>
            </a:avLst>
          </a:prstGeom>
          <a:solidFill>
            <a:srgbClr val="8EC963">
              <a:alpha val="31000"/>
            </a:srgbClr>
          </a:solidFill>
          <a:ln w="9525">
            <a:solidFill>
              <a:srgbClr val="5A8E18">
                <a:alpha val="7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9" name="Rounded Rectangle 8"/>
          <p:cNvSpPr>
            <a:spLocks noChangeArrowheads="1"/>
          </p:cNvSpPr>
          <p:nvPr/>
        </p:nvSpPr>
        <p:spPr bwMode="auto">
          <a:xfrm>
            <a:off x="6635750" y="4089400"/>
            <a:ext cx="1954213" cy="409575"/>
          </a:xfrm>
          <a:prstGeom prst="roundRect">
            <a:avLst>
              <a:gd name="adj" fmla="val 16667"/>
            </a:avLst>
          </a:prstGeom>
          <a:solidFill>
            <a:srgbClr val="8EC963">
              <a:alpha val="31000"/>
            </a:srgbClr>
          </a:solidFill>
          <a:ln w="9525">
            <a:solidFill>
              <a:srgbClr val="5A8E18">
                <a:alpha val="7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0" name="Rounded Rectangle 9"/>
          <p:cNvSpPr>
            <a:spLocks noChangeArrowheads="1"/>
          </p:cNvSpPr>
          <p:nvPr/>
        </p:nvSpPr>
        <p:spPr bwMode="auto">
          <a:xfrm>
            <a:off x="4984750" y="3629025"/>
            <a:ext cx="1954213" cy="409575"/>
          </a:xfrm>
          <a:prstGeom prst="roundRect">
            <a:avLst>
              <a:gd name="adj" fmla="val 16667"/>
            </a:avLst>
          </a:prstGeom>
          <a:solidFill>
            <a:srgbClr val="8EC963">
              <a:alpha val="31000"/>
            </a:srgbClr>
          </a:solidFill>
          <a:ln w="9525">
            <a:solidFill>
              <a:schemeClr val="accent5">
                <a:lumMod val="75000"/>
                <a:alpha val="72156"/>
              </a:scheme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1" name="Rounded Rectangle 10"/>
          <p:cNvSpPr>
            <a:spLocks noChangeArrowheads="1"/>
          </p:cNvSpPr>
          <p:nvPr/>
        </p:nvSpPr>
        <p:spPr bwMode="auto">
          <a:xfrm>
            <a:off x="5046663" y="3556000"/>
            <a:ext cx="1954212" cy="409575"/>
          </a:xfrm>
          <a:prstGeom prst="roundRect">
            <a:avLst>
              <a:gd name="adj" fmla="val 16667"/>
            </a:avLst>
          </a:prstGeom>
          <a:solidFill>
            <a:schemeClr val="accent6">
              <a:lumMod val="60000"/>
              <a:lumOff val="40000"/>
              <a:alpha val="31000"/>
            </a:schemeClr>
          </a:solidFill>
          <a:ln w="9525">
            <a:solidFill>
              <a:srgbClr val="5A8E18">
                <a:alpha val="7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2" name="Rounded Rectangle 11"/>
          <p:cNvSpPr>
            <a:spLocks noChangeArrowheads="1"/>
          </p:cNvSpPr>
          <p:nvPr/>
        </p:nvSpPr>
        <p:spPr bwMode="auto">
          <a:xfrm>
            <a:off x="6127750" y="1958975"/>
            <a:ext cx="2633663" cy="428625"/>
          </a:xfrm>
          <a:prstGeom prst="roundRect">
            <a:avLst>
              <a:gd name="adj" fmla="val 16667"/>
            </a:avLst>
          </a:prstGeom>
          <a:gradFill rotWithShape="1">
            <a:gsLst>
              <a:gs pos="0">
                <a:srgbClr val="EDEDED">
                  <a:alpha val="31000"/>
                </a:srgbClr>
              </a:gs>
              <a:gs pos="64999">
                <a:srgbClr val="D0D0D0">
                  <a:alpha val="31000"/>
                </a:srgbClr>
              </a:gs>
              <a:gs pos="100000">
                <a:srgbClr val="BCBCBC">
                  <a:alpha val="31000"/>
                </a:srgbClr>
              </a:gs>
            </a:gsLst>
            <a:lin ang="5400000" scaled="1"/>
          </a:gradFill>
          <a:ln w="9525">
            <a:solidFill>
              <a:srgbClr val="000000">
                <a:alpha val="2117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3" name="Rounded Rectangle 12"/>
          <p:cNvSpPr>
            <a:spLocks noChangeArrowheads="1"/>
          </p:cNvSpPr>
          <p:nvPr/>
        </p:nvSpPr>
        <p:spPr bwMode="auto">
          <a:xfrm>
            <a:off x="6205538" y="1901825"/>
            <a:ext cx="2633662" cy="428625"/>
          </a:xfrm>
          <a:prstGeom prst="roundRect">
            <a:avLst>
              <a:gd name="adj" fmla="val 16667"/>
            </a:avLst>
          </a:prstGeom>
          <a:gradFill rotWithShape="1">
            <a:gsLst>
              <a:gs pos="0">
                <a:srgbClr val="EDEDED">
                  <a:alpha val="31000"/>
                </a:srgbClr>
              </a:gs>
              <a:gs pos="64999">
                <a:srgbClr val="D0D0D0">
                  <a:alpha val="31000"/>
                </a:srgbClr>
              </a:gs>
              <a:gs pos="100000">
                <a:srgbClr val="BCBCBC">
                  <a:alpha val="31000"/>
                </a:srgbClr>
              </a:gs>
            </a:gsLst>
            <a:lin ang="5400000" scaled="1"/>
          </a:gradFill>
          <a:ln w="9525">
            <a:solidFill>
              <a:srgbClr val="000000">
                <a:alpha val="2117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4" name="Rounded Rectangle 13"/>
          <p:cNvSpPr>
            <a:spLocks noChangeArrowheads="1"/>
          </p:cNvSpPr>
          <p:nvPr/>
        </p:nvSpPr>
        <p:spPr bwMode="auto">
          <a:xfrm>
            <a:off x="3813175" y="1096963"/>
            <a:ext cx="2633663" cy="693737"/>
          </a:xfrm>
          <a:prstGeom prst="roundRect">
            <a:avLst>
              <a:gd name="adj" fmla="val 16667"/>
            </a:avLst>
          </a:prstGeom>
          <a:gradFill rotWithShape="1">
            <a:gsLst>
              <a:gs pos="0">
                <a:srgbClr val="EDEDED">
                  <a:alpha val="31000"/>
                </a:srgbClr>
              </a:gs>
              <a:gs pos="64999">
                <a:srgbClr val="D0D0D0">
                  <a:alpha val="31000"/>
                </a:srgbClr>
              </a:gs>
              <a:gs pos="100000">
                <a:srgbClr val="BCBCBC">
                  <a:alpha val="31000"/>
                </a:srgbClr>
              </a:gs>
            </a:gsLst>
            <a:lin ang="5400000" scaled="1"/>
          </a:gradFill>
          <a:ln w="9525">
            <a:solidFill>
              <a:srgbClr val="000000">
                <a:alpha val="2117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5" name="Rounded Rectangle 14"/>
          <p:cNvSpPr>
            <a:spLocks noChangeArrowheads="1"/>
          </p:cNvSpPr>
          <p:nvPr/>
        </p:nvSpPr>
        <p:spPr bwMode="auto">
          <a:xfrm>
            <a:off x="3743325" y="1154113"/>
            <a:ext cx="2633663" cy="693737"/>
          </a:xfrm>
          <a:prstGeom prst="roundRect">
            <a:avLst>
              <a:gd name="adj" fmla="val 16667"/>
            </a:avLst>
          </a:prstGeom>
          <a:gradFill rotWithShape="1">
            <a:gsLst>
              <a:gs pos="0">
                <a:srgbClr val="EDEDED">
                  <a:alpha val="31000"/>
                </a:srgbClr>
              </a:gs>
              <a:gs pos="64999">
                <a:srgbClr val="D0D0D0">
                  <a:alpha val="31000"/>
                </a:srgbClr>
              </a:gs>
              <a:gs pos="100000">
                <a:srgbClr val="BCBCBC">
                  <a:alpha val="31000"/>
                </a:srgbClr>
              </a:gs>
            </a:gsLst>
            <a:lin ang="5400000" scaled="1"/>
          </a:gradFill>
          <a:ln w="9525">
            <a:solidFill>
              <a:srgbClr val="000000">
                <a:alpha val="2117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6" name="Rounded Rectangle 15"/>
          <p:cNvSpPr>
            <a:spLocks noChangeArrowheads="1"/>
          </p:cNvSpPr>
          <p:nvPr/>
        </p:nvSpPr>
        <p:spPr bwMode="auto">
          <a:xfrm>
            <a:off x="611188" y="1101725"/>
            <a:ext cx="2514600" cy="430213"/>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7" name="Rounded Rectangle 16"/>
          <p:cNvSpPr>
            <a:spLocks noChangeArrowheads="1"/>
          </p:cNvSpPr>
          <p:nvPr/>
        </p:nvSpPr>
        <p:spPr bwMode="auto">
          <a:xfrm>
            <a:off x="973138" y="2701925"/>
            <a:ext cx="2633662" cy="430213"/>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8" name="Rounded Rectangle 17"/>
          <p:cNvSpPr>
            <a:spLocks noChangeArrowheads="1"/>
          </p:cNvSpPr>
          <p:nvPr/>
        </p:nvSpPr>
        <p:spPr bwMode="auto">
          <a:xfrm>
            <a:off x="911225" y="2751138"/>
            <a:ext cx="2633663" cy="430212"/>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grpSp>
        <p:nvGrpSpPr>
          <p:cNvPr id="50192" name="Group 16"/>
          <p:cNvGrpSpPr>
            <a:grpSpLocks/>
          </p:cNvGrpSpPr>
          <p:nvPr/>
        </p:nvGrpSpPr>
        <p:grpSpPr bwMode="auto">
          <a:xfrm>
            <a:off x="657225" y="1036638"/>
            <a:ext cx="2532063" cy="428625"/>
            <a:chOff x="762000" y="1531938"/>
            <a:chExt cx="2532063" cy="1635125"/>
          </a:xfrm>
        </p:grpSpPr>
        <p:sp>
          <p:nvSpPr>
            <p:cNvPr id="5230" name="Rounded Rectangle 19"/>
            <p:cNvSpPr>
              <a:spLocks noChangeArrowheads="1"/>
            </p:cNvSpPr>
            <p:nvPr/>
          </p:nvSpPr>
          <p:spPr bwMode="auto">
            <a:xfrm>
              <a:off x="762000" y="1531938"/>
              <a:ext cx="2532063" cy="1635125"/>
            </a:xfrm>
            <a:prstGeom prst="roundRect">
              <a:avLst>
                <a:gd name="adj" fmla="val 16667"/>
              </a:avLst>
            </a:prstGeom>
            <a:gradFill rotWithShape="1">
              <a:gsLst>
                <a:gs pos="0">
                  <a:srgbClr val="E0F4FF"/>
                </a:gs>
                <a:gs pos="64999">
                  <a:srgbClr val="B2E3FF"/>
                </a:gs>
                <a:gs pos="100000">
                  <a:srgbClr val="90DAFF"/>
                </a:gs>
              </a:gsLst>
              <a:lin ang="5400000" scaled="1"/>
            </a:gradFill>
            <a:ln w="9525">
              <a:solidFill>
                <a:srgbClr val="0098CC"/>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50283" name="TextBox 24"/>
            <p:cNvSpPr txBox="1">
              <a:spLocks noChangeArrowheads="1"/>
            </p:cNvSpPr>
            <p:nvPr/>
          </p:nvSpPr>
          <p:spPr bwMode="auto">
            <a:xfrm>
              <a:off x="928688" y="1562220"/>
              <a:ext cx="2168525" cy="129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en-US" sz="1600" b="1" dirty="0">
                  <a:solidFill>
                    <a:srgbClr val="326A94"/>
                  </a:solidFill>
                </a:rPr>
                <a:t>Geophysical Drivers</a:t>
              </a:r>
            </a:p>
          </p:txBody>
        </p:sp>
      </p:grpSp>
      <p:grpSp>
        <p:nvGrpSpPr>
          <p:cNvPr id="50193" name="Group 17"/>
          <p:cNvGrpSpPr>
            <a:grpSpLocks/>
          </p:cNvGrpSpPr>
          <p:nvPr/>
        </p:nvGrpSpPr>
        <p:grpSpPr bwMode="auto">
          <a:xfrm>
            <a:off x="1039813" y="2625725"/>
            <a:ext cx="2633662" cy="450850"/>
            <a:chOff x="762000" y="1531938"/>
            <a:chExt cx="2532063" cy="1635125"/>
          </a:xfrm>
        </p:grpSpPr>
        <p:sp>
          <p:nvSpPr>
            <p:cNvPr id="5228" name="Rounded Rectangle 22"/>
            <p:cNvSpPr>
              <a:spLocks noChangeArrowheads="1"/>
            </p:cNvSpPr>
            <p:nvPr/>
          </p:nvSpPr>
          <p:spPr bwMode="auto">
            <a:xfrm>
              <a:off x="762000" y="1531938"/>
              <a:ext cx="2532063" cy="1635125"/>
            </a:xfrm>
            <a:prstGeom prst="roundRect">
              <a:avLst>
                <a:gd name="adj" fmla="val 16667"/>
              </a:avLst>
            </a:prstGeom>
            <a:gradFill rotWithShape="1">
              <a:gsLst>
                <a:gs pos="0">
                  <a:srgbClr val="E0F4FF"/>
                </a:gs>
                <a:gs pos="64999">
                  <a:srgbClr val="B2E3FF"/>
                </a:gs>
                <a:gs pos="100000">
                  <a:srgbClr val="90DAFF"/>
                </a:gs>
              </a:gsLst>
              <a:lin ang="5400000" scaled="1"/>
            </a:gradFill>
            <a:ln w="9525">
              <a:solidFill>
                <a:srgbClr val="0098CC"/>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24" name="TextBox 23"/>
            <p:cNvSpPr txBox="1"/>
            <p:nvPr/>
          </p:nvSpPr>
          <p:spPr>
            <a:xfrm>
              <a:off x="928362" y="1566483"/>
              <a:ext cx="2309230" cy="122634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AU" sz="1600" b="1" smtClean="0">
                  <a:solidFill>
                    <a:srgbClr val="326A94"/>
                  </a:solidFill>
                </a:rPr>
                <a:t>Ecological Processes</a:t>
              </a:r>
              <a:endParaRPr lang="en-AU" sz="1600" smtClean="0">
                <a:solidFill>
                  <a:srgbClr val="326A94"/>
                </a:solidFill>
              </a:endParaRPr>
            </a:p>
          </p:txBody>
        </p:sp>
      </p:grpSp>
      <p:grpSp>
        <p:nvGrpSpPr>
          <p:cNvPr id="50194" name="Group 20"/>
          <p:cNvGrpSpPr>
            <a:grpSpLocks/>
          </p:cNvGrpSpPr>
          <p:nvPr/>
        </p:nvGrpSpPr>
        <p:grpSpPr bwMode="auto">
          <a:xfrm>
            <a:off x="3890963" y="1031875"/>
            <a:ext cx="2633662" cy="695325"/>
            <a:chOff x="762000" y="1531938"/>
            <a:chExt cx="2532063" cy="1635125"/>
          </a:xfrm>
        </p:grpSpPr>
        <p:sp>
          <p:nvSpPr>
            <p:cNvPr id="5226" name="Rounded Rectangle 25"/>
            <p:cNvSpPr>
              <a:spLocks noChangeArrowheads="1"/>
            </p:cNvSpPr>
            <p:nvPr/>
          </p:nvSpPr>
          <p:spPr bwMode="auto">
            <a:xfrm>
              <a:off x="762000" y="1531938"/>
              <a:ext cx="2532063" cy="163512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27" name="TextBox 26"/>
            <p:cNvSpPr txBox="1"/>
            <p:nvPr/>
          </p:nvSpPr>
          <p:spPr>
            <a:xfrm>
              <a:off x="928362" y="1565538"/>
              <a:ext cx="2309230" cy="1373804"/>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en-AU" sz="1600" b="1">
                  <a:solidFill>
                    <a:srgbClr val="4D4D4D"/>
                  </a:solidFill>
                  <a:ea typeface="ＭＳ Ｐゴシック" pitchFamily="-107" charset="-128"/>
                </a:rPr>
                <a:t>Marine &amp; Coastal Industries (&amp; Impacts)</a:t>
              </a:r>
            </a:p>
          </p:txBody>
        </p:sp>
      </p:grpSp>
      <p:grpSp>
        <p:nvGrpSpPr>
          <p:cNvPr id="50195" name="Group 26"/>
          <p:cNvGrpSpPr>
            <a:grpSpLocks/>
          </p:cNvGrpSpPr>
          <p:nvPr/>
        </p:nvGrpSpPr>
        <p:grpSpPr bwMode="auto">
          <a:xfrm>
            <a:off x="6281738" y="1851025"/>
            <a:ext cx="2633662" cy="407988"/>
            <a:chOff x="762000" y="1531938"/>
            <a:chExt cx="2532063" cy="1635125"/>
          </a:xfrm>
        </p:grpSpPr>
        <p:sp>
          <p:nvSpPr>
            <p:cNvPr id="5224" name="Rounded Rectangle 28"/>
            <p:cNvSpPr>
              <a:spLocks noChangeArrowheads="1"/>
            </p:cNvSpPr>
            <p:nvPr/>
          </p:nvSpPr>
          <p:spPr bwMode="auto">
            <a:xfrm>
              <a:off x="762000" y="1531938"/>
              <a:ext cx="2532063" cy="163512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30" name="TextBox 29"/>
            <p:cNvSpPr txBox="1"/>
            <p:nvPr/>
          </p:nvSpPr>
          <p:spPr>
            <a:xfrm>
              <a:off x="928362" y="1563752"/>
              <a:ext cx="2309230" cy="1355178"/>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en-AU" sz="1600" b="1">
                  <a:solidFill>
                    <a:srgbClr val="4D4D4D"/>
                  </a:solidFill>
                  <a:ea typeface="ＭＳ Ｐゴシック" pitchFamily="-107" charset="-128"/>
                </a:rPr>
                <a:t>Social and Economic</a:t>
              </a:r>
            </a:p>
          </p:txBody>
        </p:sp>
      </p:grpSp>
      <p:sp>
        <p:nvSpPr>
          <p:cNvPr id="5222" name="Rounded Rectangle 31"/>
          <p:cNvSpPr>
            <a:spLocks noChangeArrowheads="1"/>
          </p:cNvSpPr>
          <p:nvPr/>
        </p:nvSpPr>
        <p:spPr bwMode="auto">
          <a:xfrm>
            <a:off x="5111750" y="3506788"/>
            <a:ext cx="1962150" cy="395287"/>
          </a:xfrm>
          <a:prstGeom prst="roundRect">
            <a:avLst>
              <a:gd name="adj" fmla="val 16667"/>
            </a:avLst>
          </a:prstGeom>
          <a:gradFill rotWithShape="1">
            <a:gsLst>
              <a:gs pos="0">
                <a:schemeClr val="accent5">
                  <a:lumMod val="20000"/>
                  <a:lumOff val="80000"/>
                </a:schemeClr>
              </a:gs>
              <a:gs pos="64000">
                <a:schemeClr val="accent5">
                  <a:lumMod val="40000"/>
                  <a:lumOff val="60000"/>
                </a:schemeClr>
              </a:gs>
              <a:gs pos="100000">
                <a:schemeClr val="accent5">
                  <a:lumMod val="60000"/>
                  <a:lumOff val="40000"/>
                </a:schemeClr>
              </a:gs>
            </a:gsLst>
            <a:lin ang="5400000" scaled="1"/>
          </a:gradFill>
          <a:ln w="9525">
            <a:solidFill>
              <a:srgbClr val="5A8E18"/>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33" name="TextBox 32"/>
          <p:cNvSpPr txBox="1"/>
          <p:nvPr/>
        </p:nvSpPr>
        <p:spPr bwMode="auto">
          <a:xfrm>
            <a:off x="5180013" y="3514725"/>
            <a:ext cx="1898650" cy="338138"/>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n-AU" sz="1600" b="1" dirty="0">
                <a:solidFill>
                  <a:schemeClr val="accent6"/>
                </a:solidFill>
                <a:ea typeface="ＭＳ Ｐゴシック" pitchFamily="-107" charset="-128"/>
              </a:rPr>
              <a:t>Assessment</a:t>
            </a:r>
          </a:p>
        </p:txBody>
      </p:sp>
      <p:sp>
        <p:nvSpPr>
          <p:cNvPr id="5220" name="Rounded Rectangle 34"/>
          <p:cNvSpPr>
            <a:spLocks noChangeArrowheads="1"/>
          </p:cNvSpPr>
          <p:nvPr/>
        </p:nvSpPr>
        <p:spPr bwMode="auto">
          <a:xfrm>
            <a:off x="6700838" y="4040188"/>
            <a:ext cx="1962150" cy="395287"/>
          </a:xfrm>
          <a:prstGeom prst="roundRect">
            <a:avLst>
              <a:gd name="adj" fmla="val 16667"/>
            </a:avLst>
          </a:prstGeom>
          <a:gradFill rotWithShape="1">
            <a:gsLst>
              <a:gs pos="0">
                <a:schemeClr val="accent5">
                  <a:lumMod val="20000"/>
                  <a:lumOff val="80000"/>
                </a:schemeClr>
              </a:gs>
              <a:gs pos="64000">
                <a:schemeClr val="accent5">
                  <a:lumMod val="40000"/>
                  <a:lumOff val="60000"/>
                </a:schemeClr>
              </a:gs>
              <a:gs pos="100000">
                <a:schemeClr val="accent5">
                  <a:lumMod val="60000"/>
                  <a:lumOff val="40000"/>
                </a:schemeClr>
              </a:gs>
            </a:gsLst>
            <a:lin ang="5400000" scaled="1"/>
          </a:gradFill>
          <a:ln w="9525">
            <a:solidFill>
              <a:srgbClr val="5A8E18"/>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36" name="TextBox 35"/>
          <p:cNvSpPr txBox="1"/>
          <p:nvPr/>
        </p:nvSpPr>
        <p:spPr bwMode="auto">
          <a:xfrm>
            <a:off x="6769100" y="4048125"/>
            <a:ext cx="1898650" cy="338138"/>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n-AU" sz="1600" b="1" dirty="0">
                <a:solidFill>
                  <a:srgbClr val="4A7729"/>
                </a:solidFill>
                <a:ea typeface="ＭＳ Ｐゴシック" pitchFamily="-107" charset="-128"/>
              </a:rPr>
              <a:t>Management</a:t>
            </a:r>
          </a:p>
        </p:txBody>
      </p:sp>
      <p:sp>
        <p:nvSpPr>
          <p:cNvPr id="37" name="Down Arrow 36"/>
          <p:cNvSpPr>
            <a:spLocks noChangeArrowheads="1"/>
          </p:cNvSpPr>
          <p:nvPr/>
        </p:nvSpPr>
        <p:spPr bwMode="auto">
          <a:xfrm rot="2487037">
            <a:off x="3729038" y="1687513"/>
            <a:ext cx="222250" cy="992187"/>
          </a:xfrm>
          <a:prstGeom prst="downArrow">
            <a:avLst>
              <a:gd name="adj1" fmla="val 50000"/>
              <a:gd name="adj2" fmla="val 4999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38" name="Down Arrow 37"/>
          <p:cNvSpPr>
            <a:spLocks noChangeArrowheads="1"/>
          </p:cNvSpPr>
          <p:nvPr/>
        </p:nvSpPr>
        <p:spPr bwMode="auto">
          <a:xfrm rot="2487037" flipV="1">
            <a:off x="3960813" y="1665288"/>
            <a:ext cx="222250" cy="992187"/>
          </a:xfrm>
          <a:prstGeom prst="downArrow">
            <a:avLst>
              <a:gd name="adj1" fmla="val 50000"/>
              <a:gd name="adj2" fmla="val 4999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39" name="Down Arrow 38"/>
          <p:cNvSpPr>
            <a:spLocks noChangeArrowheads="1"/>
          </p:cNvSpPr>
          <p:nvPr/>
        </p:nvSpPr>
        <p:spPr bwMode="auto">
          <a:xfrm>
            <a:off x="1728788" y="1552575"/>
            <a:ext cx="222250" cy="992188"/>
          </a:xfrm>
          <a:prstGeom prst="downArrow">
            <a:avLst>
              <a:gd name="adj1" fmla="val 50000"/>
              <a:gd name="adj2" fmla="val 4999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0" name="Down Arrow 39"/>
          <p:cNvSpPr>
            <a:spLocks noChangeArrowheads="1"/>
          </p:cNvSpPr>
          <p:nvPr/>
        </p:nvSpPr>
        <p:spPr bwMode="auto">
          <a:xfrm flipV="1">
            <a:off x="1912938" y="1530350"/>
            <a:ext cx="222250" cy="992188"/>
          </a:xfrm>
          <a:prstGeom prst="downArrow">
            <a:avLst>
              <a:gd name="adj1" fmla="val 50000"/>
              <a:gd name="adj2" fmla="val 4999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1" name="Down Arrow 40"/>
          <p:cNvSpPr>
            <a:spLocks noChangeArrowheads="1"/>
          </p:cNvSpPr>
          <p:nvPr/>
        </p:nvSpPr>
        <p:spPr bwMode="auto">
          <a:xfrm rot="6932396" flipV="1">
            <a:off x="4287044" y="2667794"/>
            <a:ext cx="222250" cy="1411288"/>
          </a:xfrm>
          <a:prstGeom prst="downArrow">
            <a:avLst>
              <a:gd name="adj1" fmla="val 50000"/>
              <a:gd name="adj2" fmla="val 4997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2" name="Down Arrow 41"/>
          <p:cNvSpPr>
            <a:spLocks noChangeArrowheads="1"/>
          </p:cNvSpPr>
          <p:nvPr/>
        </p:nvSpPr>
        <p:spPr bwMode="auto">
          <a:xfrm>
            <a:off x="5516563" y="1808163"/>
            <a:ext cx="222250" cy="1633537"/>
          </a:xfrm>
          <a:prstGeom prst="downArrow">
            <a:avLst>
              <a:gd name="adj1" fmla="val 50000"/>
              <a:gd name="adj2" fmla="val 4998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3" name="Down Arrow 42"/>
          <p:cNvSpPr>
            <a:spLocks noChangeArrowheads="1"/>
          </p:cNvSpPr>
          <p:nvPr/>
        </p:nvSpPr>
        <p:spPr bwMode="auto">
          <a:xfrm rot="6932396" flipV="1">
            <a:off x="6232526" y="3806825"/>
            <a:ext cx="222250" cy="619125"/>
          </a:xfrm>
          <a:prstGeom prst="downArrow">
            <a:avLst>
              <a:gd name="adj1" fmla="val 50000"/>
              <a:gd name="adj2" fmla="val 50053"/>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4" name="Down Arrow 43"/>
          <p:cNvSpPr>
            <a:spLocks noChangeArrowheads="1"/>
          </p:cNvSpPr>
          <p:nvPr/>
        </p:nvSpPr>
        <p:spPr bwMode="auto">
          <a:xfrm flipV="1">
            <a:off x="7629525" y="2333625"/>
            <a:ext cx="222250" cy="1631950"/>
          </a:xfrm>
          <a:prstGeom prst="downArrow">
            <a:avLst>
              <a:gd name="adj1" fmla="val 50000"/>
              <a:gd name="adj2" fmla="val 5000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5" name="Down Arrow 44"/>
          <p:cNvSpPr>
            <a:spLocks noChangeArrowheads="1"/>
          </p:cNvSpPr>
          <p:nvPr/>
        </p:nvSpPr>
        <p:spPr bwMode="auto">
          <a:xfrm rot="17641906" flipV="1">
            <a:off x="6765926" y="1284287"/>
            <a:ext cx="222250" cy="619125"/>
          </a:xfrm>
          <a:prstGeom prst="downArrow">
            <a:avLst>
              <a:gd name="adj1" fmla="val 50000"/>
              <a:gd name="adj2" fmla="val 50053"/>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6" name="Down Arrow 45"/>
          <p:cNvSpPr>
            <a:spLocks noChangeArrowheads="1"/>
          </p:cNvSpPr>
          <p:nvPr/>
        </p:nvSpPr>
        <p:spPr bwMode="auto">
          <a:xfrm rot="6904335" flipV="1">
            <a:off x="7039769" y="1161257"/>
            <a:ext cx="222250" cy="747712"/>
          </a:xfrm>
          <a:prstGeom prst="downArrow">
            <a:avLst>
              <a:gd name="adj1" fmla="val 50000"/>
              <a:gd name="adj2" fmla="val 50013"/>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grpSp>
        <p:nvGrpSpPr>
          <p:cNvPr id="22" name="Group 72"/>
          <p:cNvGrpSpPr>
            <a:grpSpLocks/>
          </p:cNvGrpSpPr>
          <p:nvPr/>
        </p:nvGrpSpPr>
        <p:grpSpPr bwMode="auto">
          <a:xfrm>
            <a:off x="468945" y="3957674"/>
            <a:ext cx="1990725" cy="1779587"/>
            <a:chOff x="495298" y="4603293"/>
            <a:chExt cx="1990055" cy="1780560"/>
          </a:xfrm>
        </p:grpSpPr>
        <p:grpSp>
          <p:nvGrpSpPr>
            <p:cNvPr id="50212" name="Group 148"/>
            <p:cNvGrpSpPr>
              <a:grpSpLocks/>
            </p:cNvGrpSpPr>
            <p:nvPr/>
          </p:nvGrpSpPr>
          <p:grpSpPr bwMode="auto">
            <a:xfrm>
              <a:off x="795338" y="5212278"/>
              <a:ext cx="1322387" cy="1171575"/>
              <a:chOff x="847008" y="4894002"/>
              <a:chExt cx="1322388" cy="1171575"/>
            </a:xfrm>
          </p:grpSpPr>
          <p:sp>
            <p:nvSpPr>
              <p:cNvPr id="48" name="Rectangle 114"/>
              <p:cNvSpPr>
                <a:spLocks noChangeArrowheads="1"/>
              </p:cNvSpPr>
              <p:nvPr/>
            </p:nvSpPr>
            <p:spPr bwMode="auto">
              <a:xfrm>
                <a:off x="847008" y="489400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49" name="Rectangle 115"/>
              <p:cNvSpPr>
                <a:spLocks noChangeArrowheads="1"/>
              </p:cNvSpPr>
              <p:nvPr/>
            </p:nvSpPr>
            <p:spPr bwMode="auto">
              <a:xfrm>
                <a:off x="1115296" y="4894002"/>
                <a:ext cx="252413" cy="274637"/>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0" name="Rectangle 116"/>
              <p:cNvSpPr>
                <a:spLocks noChangeArrowheads="1"/>
              </p:cNvSpPr>
              <p:nvPr/>
            </p:nvSpPr>
            <p:spPr bwMode="auto">
              <a:xfrm>
                <a:off x="1383583" y="4894002"/>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1" name="Rectangle 117"/>
              <p:cNvSpPr>
                <a:spLocks noChangeArrowheads="1"/>
              </p:cNvSpPr>
              <p:nvPr/>
            </p:nvSpPr>
            <p:spPr bwMode="auto">
              <a:xfrm>
                <a:off x="1650283" y="489400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2" name="Rectangle 118"/>
              <p:cNvSpPr>
                <a:spLocks noChangeArrowheads="1"/>
              </p:cNvSpPr>
              <p:nvPr/>
            </p:nvSpPr>
            <p:spPr bwMode="auto">
              <a:xfrm>
                <a:off x="1916983" y="4894002"/>
                <a:ext cx="252413" cy="274637"/>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3" name="Rectangle 119"/>
              <p:cNvSpPr>
                <a:spLocks noChangeArrowheads="1"/>
              </p:cNvSpPr>
              <p:nvPr/>
            </p:nvSpPr>
            <p:spPr bwMode="auto">
              <a:xfrm>
                <a:off x="847008"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4" name="Rectangle 120"/>
              <p:cNvSpPr>
                <a:spLocks noChangeArrowheads="1"/>
              </p:cNvSpPr>
              <p:nvPr/>
            </p:nvSpPr>
            <p:spPr bwMode="auto">
              <a:xfrm>
                <a:off x="1115296"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5" name="Rectangle 121"/>
              <p:cNvSpPr>
                <a:spLocks noChangeArrowheads="1"/>
              </p:cNvSpPr>
              <p:nvPr/>
            </p:nvSpPr>
            <p:spPr bwMode="auto">
              <a:xfrm>
                <a:off x="1383583" y="5192452"/>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6" name="Rectangle 122"/>
              <p:cNvSpPr>
                <a:spLocks noChangeArrowheads="1"/>
              </p:cNvSpPr>
              <p:nvPr/>
            </p:nvSpPr>
            <p:spPr bwMode="auto">
              <a:xfrm>
                <a:off x="1650283"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7" name="Rectangle 123"/>
              <p:cNvSpPr>
                <a:spLocks noChangeArrowheads="1"/>
              </p:cNvSpPr>
              <p:nvPr/>
            </p:nvSpPr>
            <p:spPr bwMode="auto">
              <a:xfrm>
                <a:off x="1916983"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8" name="Rectangle 124"/>
              <p:cNvSpPr>
                <a:spLocks noChangeArrowheads="1"/>
              </p:cNvSpPr>
              <p:nvPr/>
            </p:nvSpPr>
            <p:spPr bwMode="auto">
              <a:xfrm>
                <a:off x="847008"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9" name="Rectangle 125"/>
              <p:cNvSpPr>
                <a:spLocks noChangeArrowheads="1"/>
              </p:cNvSpPr>
              <p:nvPr/>
            </p:nvSpPr>
            <p:spPr bwMode="auto">
              <a:xfrm>
                <a:off x="1115296"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0" name="Rectangle 126"/>
              <p:cNvSpPr>
                <a:spLocks noChangeArrowheads="1"/>
              </p:cNvSpPr>
              <p:nvPr/>
            </p:nvSpPr>
            <p:spPr bwMode="auto">
              <a:xfrm>
                <a:off x="1383583"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1" name="Rectangle 127"/>
              <p:cNvSpPr>
                <a:spLocks noChangeArrowheads="1"/>
              </p:cNvSpPr>
              <p:nvPr/>
            </p:nvSpPr>
            <p:spPr bwMode="auto">
              <a:xfrm>
                <a:off x="1650283" y="5492489"/>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2" name="Rectangle 128"/>
              <p:cNvSpPr>
                <a:spLocks noChangeArrowheads="1"/>
              </p:cNvSpPr>
              <p:nvPr/>
            </p:nvSpPr>
            <p:spPr bwMode="auto">
              <a:xfrm>
                <a:off x="1916983" y="5492489"/>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3" name="Rectangle 129"/>
              <p:cNvSpPr>
                <a:spLocks noChangeArrowheads="1"/>
              </p:cNvSpPr>
              <p:nvPr/>
            </p:nvSpPr>
            <p:spPr bwMode="auto">
              <a:xfrm>
                <a:off x="847008" y="5789352"/>
                <a:ext cx="252413" cy="276225"/>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4" name="Rectangle 130"/>
              <p:cNvSpPr>
                <a:spLocks noChangeArrowheads="1"/>
              </p:cNvSpPr>
              <p:nvPr/>
            </p:nvSpPr>
            <p:spPr bwMode="auto">
              <a:xfrm>
                <a:off x="1115296" y="5789352"/>
                <a:ext cx="252413" cy="276225"/>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5" name="Rectangle 131"/>
              <p:cNvSpPr>
                <a:spLocks noChangeArrowheads="1"/>
              </p:cNvSpPr>
              <p:nvPr/>
            </p:nvSpPr>
            <p:spPr bwMode="auto">
              <a:xfrm>
                <a:off x="1383583" y="5789352"/>
                <a:ext cx="252413" cy="276225"/>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6" name="Rectangle 132"/>
              <p:cNvSpPr>
                <a:spLocks noChangeArrowheads="1"/>
              </p:cNvSpPr>
              <p:nvPr/>
            </p:nvSpPr>
            <p:spPr bwMode="auto">
              <a:xfrm>
                <a:off x="1650283" y="5789352"/>
                <a:ext cx="252413" cy="276225"/>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7" name="Rectangle 133"/>
              <p:cNvSpPr>
                <a:spLocks noChangeArrowheads="1"/>
              </p:cNvSpPr>
              <p:nvPr/>
            </p:nvSpPr>
            <p:spPr bwMode="auto">
              <a:xfrm>
                <a:off x="1916983" y="5789352"/>
                <a:ext cx="252413" cy="276225"/>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grpSp>
        <p:sp>
          <p:nvSpPr>
            <p:cNvPr id="69" name="TextBox 68"/>
            <p:cNvSpPr txBox="1"/>
            <p:nvPr/>
          </p:nvSpPr>
          <p:spPr bwMode="auto">
            <a:xfrm>
              <a:off x="600038" y="4603293"/>
              <a:ext cx="1885315" cy="33832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AU" sz="1600" b="1" smtClean="0"/>
                <a:t>Evaluation Table</a:t>
              </a:r>
              <a:endParaRPr lang="en-AU" sz="1600" smtClean="0"/>
            </a:p>
          </p:txBody>
        </p:sp>
        <p:sp>
          <p:nvSpPr>
            <p:cNvPr id="70" name="TextBox 69"/>
            <p:cNvSpPr txBox="1"/>
            <p:nvPr/>
          </p:nvSpPr>
          <p:spPr bwMode="auto">
            <a:xfrm>
              <a:off x="653995" y="4908260"/>
              <a:ext cx="1632988" cy="26049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AU" sz="1100" dirty="0">
                  <a:solidFill>
                    <a:srgbClr val="000000"/>
                  </a:solidFill>
                  <a:ea typeface="ＭＳ Ｐゴシック" charset="-128"/>
                  <a:cs typeface="ＭＳ Ｐゴシック" charset="-128"/>
                </a:rPr>
                <a:t>Management strategy</a:t>
              </a:r>
            </a:p>
          </p:txBody>
        </p:sp>
        <p:sp>
          <p:nvSpPr>
            <p:cNvPr id="71" name="TextBox 70"/>
            <p:cNvSpPr txBox="1"/>
            <p:nvPr/>
          </p:nvSpPr>
          <p:spPr bwMode="auto">
            <a:xfrm rot="16200000">
              <a:off x="189421" y="5598521"/>
              <a:ext cx="873602" cy="26185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AU" sz="1100" dirty="0">
                  <a:solidFill>
                    <a:srgbClr val="000000"/>
                  </a:solidFill>
                  <a:ea typeface="ＭＳ Ｐゴシック" charset="-128"/>
                  <a:cs typeface="ＭＳ Ｐゴシック" charset="-128"/>
                </a:rPr>
                <a:t>Objectives</a:t>
              </a:r>
            </a:p>
          </p:txBody>
        </p:sp>
      </p:grpSp>
      <p:sp>
        <p:nvSpPr>
          <p:cNvPr id="50211" name="Rectangle 2"/>
          <p:cNvSpPr>
            <a:spLocks noGrp="1" noChangeArrowheads="1"/>
          </p:cNvSpPr>
          <p:nvPr>
            <p:ph type="title"/>
          </p:nvPr>
        </p:nvSpPr>
        <p:spPr>
          <a:xfrm>
            <a:off x="610809" y="116597"/>
            <a:ext cx="8216706" cy="584096"/>
          </a:xfrm>
        </p:spPr>
        <p:txBody>
          <a:bodyPr>
            <a:normAutofit fontScale="90000"/>
          </a:bodyPr>
          <a:lstStyle/>
          <a:p>
            <a:pPr eaLnBrk="1" hangingPunct="1"/>
            <a:r>
              <a:rPr lang="en-AU" altLang="en-US" dirty="0">
                <a:ea typeface="ＭＳ Ｐゴシック" charset="-128"/>
              </a:rPr>
              <a:t>Management Strategy Evaluation</a:t>
            </a:r>
            <a:endParaRPr lang="en-US" altLang="en-US" dirty="0">
              <a:ea typeface="ＭＳ Ｐゴシック" charset="-128"/>
            </a:endParaRPr>
          </a:p>
        </p:txBody>
      </p:sp>
    </p:spTree>
    <p:extLst>
      <p:ext uri="{BB962C8B-B14F-4D97-AF65-F5344CB8AC3E}">
        <p14:creationId xmlns:p14="http://schemas.microsoft.com/office/powerpoint/2010/main" val="2594461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288925" y="80963"/>
            <a:ext cx="9015413" cy="900112"/>
          </a:xfrm>
        </p:spPr>
        <p:txBody>
          <a:bodyPr/>
          <a:lstStyle/>
          <a:p>
            <a:pPr eaLnBrk="1" hangingPunct="1"/>
            <a:r>
              <a:rPr lang="en-AU" sz="4400" dirty="0"/>
              <a:t>Contents - Whole Of System Model</a:t>
            </a:r>
            <a:endParaRPr lang="en-AU" sz="4400" dirty="0">
              <a:solidFill>
                <a:srgbClr val="FF0000"/>
              </a:solidFill>
            </a:endParaRPr>
          </a:p>
        </p:txBody>
      </p:sp>
      <p:grpSp>
        <p:nvGrpSpPr>
          <p:cNvPr id="33794" name="Group 17"/>
          <p:cNvGrpSpPr>
            <a:grpSpLocks/>
          </p:cNvGrpSpPr>
          <p:nvPr/>
        </p:nvGrpSpPr>
        <p:grpSpPr bwMode="auto">
          <a:xfrm>
            <a:off x="969963" y="2890838"/>
            <a:ext cx="2641600" cy="3702050"/>
            <a:chOff x="762000" y="1531938"/>
            <a:chExt cx="2539694" cy="1635186"/>
          </a:xfrm>
        </p:grpSpPr>
        <p:sp>
          <p:nvSpPr>
            <p:cNvPr id="19" name="Rounded Rectangle 18"/>
            <p:cNvSpPr>
              <a:spLocks noChangeArrowheads="1"/>
            </p:cNvSpPr>
            <p:nvPr/>
          </p:nvSpPr>
          <p:spPr bwMode="auto">
            <a:xfrm>
              <a:off x="762000" y="1531938"/>
              <a:ext cx="2532062" cy="1635186"/>
            </a:xfrm>
            <a:prstGeom prst="roundRect">
              <a:avLst>
                <a:gd name="adj" fmla="val 16667"/>
              </a:avLst>
            </a:prstGeom>
            <a:gradFill rotWithShape="1">
              <a:gsLst>
                <a:gs pos="0">
                  <a:srgbClr val="E0F4FF"/>
                </a:gs>
                <a:gs pos="64999">
                  <a:srgbClr val="B2E3FF"/>
                </a:gs>
                <a:gs pos="100000">
                  <a:srgbClr val="90DAFF"/>
                </a:gs>
              </a:gsLst>
              <a:lin ang="5400000" scaled="1"/>
            </a:gradFill>
            <a:ln w="9525">
              <a:solidFill>
                <a:srgbClr val="0098CC"/>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cs typeface="+mn-cs"/>
              </a:endParaRPr>
            </a:p>
          </p:txBody>
        </p:sp>
        <p:sp>
          <p:nvSpPr>
            <p:cNvPr id="20" name="TextBox 19"/>
            <p:cNvSpPr txBox="1"/>
            <p:nvPr/>
          </p:nvSpPr>
          <p:spPr>
            <a:xfrm>
              <a:off x="928362" y="1563492"/>
              <a:ext cx="2373332" cy="153281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Aft>
                  <a:spcPts val="600"/>
                </a:spcAft>
                <a:defRPr/>
              </a:pPr>
              <a:r>
                <a:rPr lang="en-AU" sz="1600" b="1" smtClean="0">
                  <a:solidFill>
                    <a:srgbClr val="326A94"/>
                  </a:solidFill>
                </a:rPr>
                <a:t>Ecological Processes</a:t>
              </a:r>
            </a:p>
            <a:p>
              <a:pPr eaLnBrk="1" hangingPunct="1">
                <a:defRPr/>
              </a:pPr>
              <a:r>
                <a:rPr lang="en-AU" sz="1600" smtClean="0">
                  <a:solidFill>
                    <a:srgbClr val="326A94"/>
                  </a:solidFill>
                </a:rPr>
                <a:t>Nutrient cycles</a:t>
              </a:r>
            </a:p>
            <a:p>
              <a:pPr eaLnBrk="1" hangingPunct="1">
                <a:defRPr/>
              </a:pPr>
              <a:r>
                <a:rPr lang="en-AU" sz="1600" smtClean="0">
                  <a:solidFill>
                    <a:srgbClr val="326A94"/>
                  </a:solidFill>
                </a:rPr>
                <a:t>Oxygen and pH</a:t>
              </a:r>
            </a:p>
            <a:p>
              <a:pPr eaLnBrk="1" hangingPunct="1">
                <a:defRPr/>
              </a:pPr>
              <a:r>
                <a:rPr lang="en-AU" sz="1600" smtClean="0">
                  <a:solidFill>
                    <a:srgbClr val="326A94"/>
                  </a:solidFill>
                </a:rPr>
                <a:t>Habitats</a:t>
              </a:r>
            </a:p>
            <a:p>
              <a:pPr eaLnBrk="1" hangingPunct="1">
                <a:defRPr/>
              </a:pPr>
              <a:r>
                <a:rPr lang="en-AU" sz="1600" smtClean="0">
                  <a:solidFill>
                    <a:srgbClr val="326A94"/>
                  </a:solidFill>
                </a:rPr>
                <a:t>Production</a:t>
              </a:r>
            </a:p>
            <a:p>
              <a:pPr eaLnBrk="1" hangingPunct="1">
                <a:defRPr/>
              </a:pPr>
              <a:r>
                <a:rPr lang="en-AU" sz="1600" smtClean="0">
                  <a:solidFill>
                    <a:srgbClr val="326A94"/>
                  </a:solidFill>
                </a:rPr>
                <a:t>Food webs </a:t>
              </a:r>
              <a:r>
                <a:rPr lang="en-AU" sz="1600" smtClean="0">
                  <a:solidFill>
                    <a:srgbClr val="609CC9"/>
                  </a:solidFill>
                </a:rPr>
                <a:t>(</a:t>
              </a:r>
              <a:r>
                <a:rPr lang="en-AU" sz="1600" i="1" smtClean="0">
                  <a:solidFill>
                    <a:srgbClr val="609CC9"/>
                  </a:solidFill>
                </a:rPr>
                <a:t>Biodiversity</a:t>
              </a:r>
              <a:r>
                <a:rPr lang="en-AU" sz="1600" smtClean="0">
                  <a:solidFill>
                    <a:srgbClr val="609CC9"/>
                  </a:solidFill>
                </a:rPr>
                <a:t>)</a:t>
              </a:r>
            </a:p>
            <a:p>
              <a:pPr eaLnBrk="1" hangingPunct="1">
                <a:defRPr/>
              </a:pPr>
              <a:r>
                <a:rPr lang="en-AU" sz="1600" smtClean="0">
                  <a:solidFill>
                    <a:srgbClr val="326A94"/>
                  </a:solidFill>
                </a:rPr>
                <a:t>  Feeding and growth</a:t>
              </a:r>
            </a:p>
            <a:p>
              <a:pPr eaLnBrk="1" hangingPunct="1">
                <a:defRPr/>
              </a:pPr>
              <a:r>
                <a:rPr lang="en-AU" sz="1600" smtClean="0">
                  <a:solidFill>
                    <a:srgbClr val="326A94"/>
                  </a:solidFill>
                </a:rPr>
                <a:t>  Waste</a:t>
              </a:r>
            </a:p>
            <a:p>
              <a:pPr eaLnBrk="1" hangingPunct="1">
                <a:defRPr/>
              </a:pPr>
              <a:r>
                <a:rPr lang="en-AU" sz="1600" smtClean="0">
                  <a:solidFill>
                    <a:srgbClr val="326A94"/>
                  </a:solidFill>
                </a:rPr>
                <a:t>  Mortality</a:t>
              </a:r>
            </a:p>
            <a:p>
              <a:pPr eaLnBrk="1" hangingPunct="1">
                <a:defRPr/>
              </a:pPr>
              <a:r>
                <a:rPr lang="en-AU" sz="1600" smtClean="0">
                  <a:solidFill>
                    <a:srgbClr val="326A94"/>
                  </a:solidFill>
                </a:rPr>
                <a:t>  Movement</a:t>
              </a:r>
            </a:p>
            <a:p>
              <a:pPr eaLnBrk="1" hangingPunct="1">
                <a:defRPr/>
              </a:pPr>
              <a:r>
                <a:rPr lang="en-AU" sz="1600" smtClean="0">
                  <a:solidFill>
                    <a:srgbClr val="326A94"/>
                  </a:solidFill>
                </a:rPr>
                <a:t>  Reproduction</a:t>
              </a:r>
            </a:p>
            <a:p>
              <a:pPr eaLnBrk="1" hangingPunct="1">
                <a:defRPr/>
              </a:pPr>
              <a:r>
                <a:rPr lang="en-AU" sz="1600" smtClean="0">
                  <a:solidFill>
                    <a:srgbClr val="326A94"/>
                  </a:solidFill>
                </a:rPr>
                <a:t>  </a:t>
              </a:r>
              <a:r>
                <a:rPr lang="en-AU" sz="1600" i="1" smtClean="0">
                  <a:solidFill>
                    <a:srgbClr val="609CC9"/>
                  </a:solidFill>
                </a:rPr>
                <a:t>Evolution</a:t>
              </a:r>
            </a:p>
          </p:txBody>
        </p:sp>
      </p:grpSp>
      <p:grpSp>
        <p:nvGrpSpPr>
          <p:cNvPr id="3" name="Group 20"/>
          <p:cNvGrpSpPr>
            <a:grpSpLocks/>
          </p:cNvGrpSpPr>
          <p:nvPr/>
        </p:nvGrpSpPr>
        <p:grpSpPr bwMode="auto">
          <a:xfrm>
            <a:off x="3829050" y="1320800"/>
            <a:ext cx="2633663" cy="3448050"/>
            <a:chOff x="762000" y="1531938"/>
            <a:chExt cx="2532063" cy="1635125"/>
          </a:xfrm>
        </p:grpSpPr>
        <p:sp>
          <p:nvSpPr>
            <p:cNvPr id="22" name="Rounded Rectangle 21"/>
            <p:cNvSpPr>
              <a:spLocks noChangeArrowheads="1"/>
            </p:cNvSpPr>
            <p:nvPr/>
          </p:nvSpPr>
          <p:spPr bwMode="auto">
            <a:xfrm>
              <a:off x="762000" y="1531938"/>
              <a:ext cx="2532063" cy="163512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cs typeface="+mn-cs"/>
              </a:endParaRPr>
            </a:p>
          </p:txBody>
        </p:sp>
        <p:sp>
          <p:nvSpPr>
            <p:cNvPr id="23" name="TextBox 22"/>
            <p:cNvSpPr txBox="1"/>
            <p:nvPr/>
          </p:nvSpPr>
          <p:spPr>
            <a:xfrm>
              <a:off x="928363" y="1563556"/>
              <a:ext cx="2309228" cy="1404762"/>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600"/>
                </a:spcAft>
                <a:defRPr/>
              </a:pPr>
              <a:r>
                <a:rPr lang="en-AU" sz="1600" b="1" smtClean="0">
                  <a:solidFill>
                    <a:srgbClr val="4D4D4D"/>
                  </a:solidFill>
                </a:rPr>
                <a:t>Marine &amp; Coastal Industries (&amp; Impacts)</a:t>
              </a:r>
            </a:p>
            <a:p>
              <a:pPr eaLnBrk="1" hangingPunct="1">
                <a:defRPr/>
              </a:pPr>
              <a:r>
                <a:rPr lang="en-AU" sz="1600" smtClean="0">
                  <a:solidFill>
                    <a:srgbClr val="4D4D4D"/>
                  </a:solidFill>
                </a:rPr>
                <a:t>Recreational</a:t>
              </a:r>
            </a:p>
            <a:p>
              <a:pPr eaLnBrk="1" hangingPunct="1">
                <a:defRPr/>
              </a:pPr>
              <a:r>
                <a:rPr lang="en-AU" sz="1600" smtClean="0">
                  <a:solidFill>
                    <a:srgbClr val="7F7F7F"/>
                  </a:solidFill>
                </a:rPr>
                <a:t>Residential</a:t>
              </a:r>
            </a:p>
            <a:p>
              <a:pPr eaLnBrk="1" hangingPunct="1">
                <a:defRPr/>
              </a:pPr>
              <a:r>
                <a:rPr lang="en-AU" sz="1600" smtClean="0">
                  <a:solidFill>
                    <a:srgbClr val="7F7F7F"/>
                  </a:solidFill>
                </a:rPr>
                <a:t>Urban</a:t>
              </a:r>
            </a:p>
            <a:p>
              <a:pPr eaLnBrk="1" hangingPunct="1">
                <a:defRPr/>
              </a:pPr>
              <a:r>
                <a:rPr lang="en-AU" sz="1600" smtClean="0">
                  <a:solidFill>
                    <a:srgbClr val="4D4D4D"/>
                  </a:solidFill>
                </a:rPr>
                <a:t>Fisheries</a:t>
              </a:r>
            </a:p>
            <a:p>
              <a:pPr eaLnBrk="1" hangingPunct="1">
                <a:defRPr/>
              </a:pPr>
              <a:r>
                <a:rPr lang="en-AU" sz="1600" smtClean="0">
                  <a:solidFill>
                    <a:srgbClr val="7F7F7F"/>
                  </a:solidFill>
                </a:rPr>
                <a:t>Tourism</a:t>
              </a:r>
            </a:p>
            <a:p>
              <a:pPr eaLnBrk="1" hangingPunct="1">
                <a:defRPr/>
              </a:pPr>
              <a:r>
                <a:rPr lang="en-AU" sz="1600" smtClean="0">
                  <a:solidFill>
                    <a:srgbClr val="7F7F7F"/>
                  </a:solidFill>
                </a:rPr>
                <a:t>Oil and gas</a:t>
              </a:r>
            </a:p>
            <a:p>
              <a:pPr eaLnBrk="1" hangingPunct="1">
                <a:defRPr/>
              </a:pPr>
              <a:r>
                <a:rPr lang="en-AU" sz="1600" smtClean="0">
                  <a:solidFill>
                    <a:srgbClr val="7F7F7F"/>
                  </a:solidFill>
                </a:rPr>
                <a:t>Ports and shipping</a:t>
              </a:r>
            </a:p>
            <a:p>
              <a:pPr eaLnBrk="1" hangingPunct="1">
                <a:defRPr/>
              </a:pPr>
              <a:r>
                <a:rPr lang="en-AU" sz="1600" smtClean="0">
                  <a:solidFill>
                    <a:srgbClr val="7F7F7F"/>
                  </a:solidFill>
                </a:rPr>
                <a:t>Catchment</a:t>
              </a:r>
            </a:p>
            <a:p>
              <a:pPr eaLnBrk="1" hangingPunct="1">
                <a:defRPr/>
              </a:pPr>
              <a:r>
                <a:rPr lang="en-AU" sz="1600" smtClean="0">
                  <a:solidFill>
                    <a:srgbClr val="7F7F7F"/>
                  </a:solidFill>
                </a:rPr>
                <a:t>Agriculture</a:t>
              </a:r>
            </a:p>
          </p:txBody>
        </p:sp>
      </p:grpSp>
      <p:grpSp>
        <p:nvGrpSpPr>
          <p:cNvPr id="4" name="Group 26"/>
          <p:cNvGrpSpPr>
            <a:grpSpLocks/>
          </p:cNvGrpSpPr>
          <p:nvPr/>
        </p:nvGrpSpPr>
        <p:grpSpPr bwMode="auto">
          <a:xfrm>
            <a:off x="6235700" y="1719263"/>
            <a:ext cx="2633663" cy="2955925"/>
            <a:chOff x="762000" y="1531938"/>
            <a:chExt cx="2532063" cy="1635125"/>
          </a:xfrm>
        </p:grpSpPr>
        <p:sp>
          <p:nvSpPr>
            <p:cNvPr id="28" name="Rounded Rectangle 27"/>
            <p:cNvSpPr>
              <a:spLocks noChangeArrowheads="1"/>
            </p:cNvSpPr>
            <p:nvPr/>
          </p:nvSpPr>
          <p:spPr bwMode="auto">
            <a:xfrm>
              <a:off x="762000" y="1531938"/>
              <a:ext cx="2532063" cy="163512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dirty="0">
                <a:latin typeface="+mn-lt"/>
                <a:ea typeface="+mn-ea"/>
                <a:cs typeface="+mn-cs"/>
              </a:endParaRPr>
            </a:p>
          </p:txBody>
        </p:sp>
        <p:sp>
          <p:nvSpPr>
            <p:cNvPr id="29" name="TextBox 28"/>
            <p:cNvSpPr txBox="1"/>
            <p:nvPr/>
          </p:nvSpPr>
          <p:spPr>
            <a:xfrm>
              <a:off x="928363" y="1563552"/>
              <a:ext cx="2309228" cy="1357628"/>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600"/>
                </a:spcAft>
                <a:defRPr/>
              </a:pPr>
              <a:r>
                <a:rPr lang="en-AU" sz="1600" b="1" smtClean="0">
                  <a:solidFill>
                    <a:srgbClr val="4D4D4D"/>
                  </a:solidFill>
                </a:rPr>
                <a:t>Social and Economic</a:t>
              </a:r>
            </a:p>
            <a:p>
              <a:pPr eaLnBrk="1" hangingPunct="1">
                <a:defRPr/>
              </a:pPr>
              <a:r>
                <a:rPr lang="en-AU" sz="1600" smtClean="0">
                  <a:solidFill>
                    <a:srgbClr val="4D4D4D"/>
                  </a:solidFill>
                </a:rPr>
                <a:t>Social networks</a:t>
              </a:r>
            </a:p>
            <a:p>
              <a:pPr eaLnBrk="1" hangingPunct="1">
                <a:defRPr/>
              </a:pPr>
              <a:r>
                <a:rPr lang="en-AU" sz="1600" smtClean="0">
                  <a:solidFill>
                    <a:srgbClr val="4D4D4D"/>
                  </a:solidFill>
                </a:rPr>
                <a:t>Attitudes</a:t>
              </a:r>
            </a:p>
            <a:p>
              <a:pPr eaLnBrk="1" hangingPunct="1">
                <a:defRPr/>
              </a:pPr>
              <a:r>
                <a:rPr lang="en-AU" sz="1600" smtClean="0">
                  <a:solidFill>
                    <a:srgbClr val="4D4D4D"/>
                  </a:solidFill>
                </a:rPr>
                <a:t>Markets</a:t>
              </a:r>
            </a:p>
            <a:p>
              <a:pPr eaLnBrk="1" hangingPunct="1">
                <a:defRPr/>
              </a:pPr>
              <a:r>
                <a:rPr lang="en-AU" sz="1600" smtClean="0">
                  <a:solidFill>
                    <a:srgbClr val="4D4D4D"/>
                  </a:solidFill>
                </a:rPr>
                <a:t>Costs</a:t>
              </a:r>
            </a:p>
            <a:p>
              <a:pPr eaLnBrk="1" hangingPunct="1">
                <a:defRPr/>
              </a:pPr>
              <a:r>
                <a:rPr lang="en-AU" sz="1600" smtClean="0">
                  <a:solidFill>
                    <a:srgbClr val="4D4D4D"/>
                  </a:solidFill>
                </a:rPr>
                <a:t>Investment </a:t>
              </a:r>
            </a:p>
            <a:p>
              <a:pPr eaLnBrk="1" hangingPunct="1">
                <a:defRPr/>
              </a:pPr>
              <a:r>
                <a:rPr lang="en-AU" sz="1600" smtClean="0">
                  <a:solidFill>
                    <a:srgbClr val="4D4D4D"/>
                  </a:solidFill>
                </a:rPr>
                <a:t>Revenue</a:t>
              </a:r>
            </a:p>
            <a:p>
              <a:pPr eaLnBrk="1" hangingPunct="1">
                <a:defRPr/>
              </a:pPr>
              <a:r>
                <a:rPr lang="en-AU" sz="1600" smtClean="0">
                  <a:solidFill>
                    <a:srgbClr val="7F7F7F"/>
                  </a:solidFill>
                </a:rPr>
                <a:t>Broader economy</a:t>
              </a:r>
            </a:p>
            <a:p>
              <a:pPr eaLnBrk="1" hangingPunct="1">
                <a:defRPr/>
              </a:pPr>
              <a:r>
                <a:rPr lang="en-AU" sz="1600" smtClean="0">
                  <a:solidFill>
                    <a:srgbClr val="4D4D4D"/>
                  </a:solidFill>
                </a:rPr>
                <a:t>Behaviour &amp; decisions</a:t>
              </a:r>
            </a:p>
          </p:txBody>
        </p:sp>
      </p:grpSp>
      <p:grpSp>
        <p:nvGrpSpPr>
          <p:cNvPr id="5" name="Group 29"/>
          <p:cNvGrpSpPr>
            <a:grpSpLocks/>
          </p:cNvGrpSpPr>
          <p:nvPr/>
        </p:nvGrpSpPr>
        <p:grpSpPr bwMode="auto">
          <a:xfrm>
            <a:off x="4648200" y="5638800"/>
            <a:ext cx="3924300" cy="1084263"/>
            <a:chOff x="762000" y="1531938"/>
            <a:chExt cx="2537654" cy="1635125"/>
          </a:xfrm>
        </p:grpSpPr>
        <p:sp>
          <p:nvSpPr>
            <p:cNvPr id="52" name="Rounded Rectangle 51"/>
            <p:cNvSpPr>
              <a:spLocks noChangeArrowheads="1"/>
            </p:cNvSpPr>
            <p:nvPr/>
          </p:nvSpPr>
          <p:spPr bwMode="auto">
            <a:xfrm>
              <a:off x="762000" y="1531938"/>
              <a:ext cx="2532522" cy="1635125"/>
            </a:xfrm>
            <a:prstGeom prst="roundRect">
              <a:avLst>
                <a:gd name="adj" fmla="val 16667"/>
              </a:avLst>
            </a:prstGeom>
            <a:gradFill rotWithShape="1">
              <a:gsLst>
                <a:gs pos="0">
                  <a:srgbClr val="FFFFDE"/>
                </a:gs>
                <a:gs pos="64999">
                  <a:srgbClr val="FCFFAF"/>
                </a:gs>
                <a:gs pos="100000">
                  <a:srgbClr val="FEFF8B"/>
                </a:gs>
              </a:gsLst>
              <a:lin ang="5400000" scaled="1"/>
            </a:gradFill>
            <a:ln w="9525">
              <a:solidFill>
                <a:srgbClr val="BED600"/>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cs typeface="+mn-cs"/>
              </a:endParaRPr>
            </a:p>
          </p:txBody>
        </p:sp>
        <p:sp>
          <p:nvSpPr>
            <p:cNvPr id="53" name="TextBox 52"/>
            <p:cNvSpPr txBox="1"/>
            <p:nvPr/>
          </p:nvSpPr>
          <p:spPr>
            <a:xfrm>
              <a:off x="850284" y="1563061"/>
              <a:ext cx="2449370" cy="1402903"/>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Aft>
                  <a:spcPts val="600"/>
                </a:spcAft>
                <a:defRPr/>
              </a:pPr>
              <a:r>
                <a:rPr lang="en-AU" sz="1600" b="1" smtClean="0">
                  <a:solidFill>
                    <a:srgbClr val="5F6B00"/>
                  </a:solidFill>
                </a:rPr>
                <a:t>Management</a:t>
              </a:r>
            </a:p>
            <a:p>
              <a:pPr eaLnBrk="1" hangingPunct="1">
                <a:defRPr/>
              </a:pPr>
              <a:r>
                <a:rPr lang="en-AU" sz="1600" smtClean="0">
                  <a:solidFill>
                    <a:srgbClr val="5F6B00"/>
                  </a:solidFill>
                </a:rPr>
                <a:t>Control Rules</a:t>
              </a:r>
            </a:p>
            <a:p>
              <a:pPr eaLnBrk="1" hangingPunct="1">
                <a:defRPr/>
              </a:pPr>
              <a:r>
                <a:rPr lang="en-AU" sz="1600" smtClean="0">
                  <a:solidFill>
                    <a:srgbClr val="5F6B00"/>
                  </a:solidFill>
                </a:rPr>
                <a:t>Regulation (input &amp; output &amp; spatial)</a:t>
              </a:r>
            </a:p>
          </p:txBody>
        </p:sp>
      </p:grpSp>
      <p:grpSp>
        <p:nvGrpSpPr>
          <p:cNvPr id="6" name="Group 29"/>
          <p:cNvGrpSpPr>
            <a:grpSpLocks/>
          </p:cNvGrpSpPr>
          <p:nvPr/>
        </p:nvGrpSpPr>
        <p:grpSpPr bwMode="auto">
          <a:xfrm>
            <a:off x="6338888" y="5049838"/>
            <a:ext cx="1800225" cy="1077912"/>
            <a:chOff x="762000" y="1531938"/>
            <a:chExt cx="2537654" cy="1635125"/>
          </a:xfrm>
        </p:grpSpPr>
        <p:sp>
          <p:nvSpPr>
            <p:cNvPr id="31" name="Rounded Rectangle 30"/>
            <p:cNvSpPr>
              <a:spLocks noChangeArrowheads="1"/>
            </p:cNvSpPr>
            <p:nvPr/>
          </p:nvSpPr>
          <p:spPr bwMode="auto">
            <a:xfrm>
              <a:off x="762000" y="1531938"/>
              <a:ext cx="2533178" cy="1635125"/>
            </a:xfrm>
            <a:prstGeom prst="roundRect">
              <a:avLst>
                <a:gd name="adj" fmla="val 16667"/>
              </a:avLst>
            </a:prstGeom>
            <a:gradFill rotWithShape="1">
              <a:gsLst>
                <a:gs pos="0">
                  <a:srgbClr val="FFFFDE"/>
                </a:gs>
                <a:gs pos="64999">
                  <a:srgbClr val="FCFFAF"/>
                </a:gs>
                <a:gs pos="100000">
                  <a:srgbClr val="FEFF8B"/>
                </a:gs>
              </a:gsLst>
              <a:lin ang="5400000" scaled="1"/>
            </a:gradFill>
            <a:ln w="9525">
              <a:solidFill>
                <a:srgbClr val="BED600"/>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cs typeface="+mn-cs"/>
              </a:endParaRPr>
            </a:p>
          </p:txBody>
        </p:sp>
        <p:sp>
          <p:nvSpPr>
            <p:cNvPr id="32" name="TextBox 31"/>
            <p:cNvSpPr txBox="1"/>
            <p:nvPr/>
          </p:nvSpPr>
          <p:spPr>
            <a:xfrm>
              <a:off x="849273" y="1563243"/>
              <a:ext cx="2450381" cy="1411169"/>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Aft>
                  <a:spcPts val="600"/>
                </a:spcAft>
                <a:defRPr/>
              </a:pPr>
              <a:r>
                <a:rPr lang="en-AU" sz="1600" b="1" smtClean="0">
                  <a:solidFill>
                    <a:srgbClr val="5F6B00"/>
                  </a:solidFill>
                </a:rPr>
                <a:t>Assessment</a:t>
              </a:r>
            </a:p>
            <a:p>
              <a:pPr eaLnBrk="1" hangingPunct="1">
                <a:defRPr/>
              </a:pPr>
              <a:r>
                <a:rPr lang="en-AU" sz="1600" smtClean="0">
                  <a:solidFill>
                    <a:srgbClr val="5F6B00"/>
                  </a:solidFill>
                </a:rPr>
                <a:t>Monitoring</a:t>
              </a:r>
            </a:p>
            <a:p>
              <a:pPr eaLnBrk="1" hangingPunct="1">
                <a:defRPr/>
              </a:pPr>
              <a:r>
                <a:rPr lang="en-AU" sz="1600" smtClean="0">
                  <a:solidFill>
                    <a:srgbClr val="5F6B00"/>
                  </a:solidFill>
                </a:rPr>
                <a:t>Estimation</a:t>
              </a:r>
            </a:p>
          </p:txBody>
        </p:sp>
      </p:grpSp>
      <p:grpSp>
        <p:nvGrpSpPr>
          <p:cNvPr id="33799" name="Group 16"/>
          <p:cNvGrpSpPr>
            <a:grpSpLocks/>
          </p:cNvGrpSpPr>
          <p:nvPr/>
        </p:nvGrpSpPr>
        <p:grpSpPr bwMode="auto">
          <a:xfrm>
            <a:off x="515938" y="1317625"/>
            <a:ext cx="2532062" cy="1635125"/>
            <a:chOff x="762000" y="1531938"/>
            <a:chExt cx="2532063" cy="1635125"/>
          </a:xfrm>
        </p:grpSpPr>
        <p:sp>
          <p:nvSpPr>
            <p:cNvPr id="15" name="Rounded Rectangle 14"/>
            <p:cNvSpPr>
              <a:spLocks noChangeArrowheads="1"/>
            </p:cNvSpPr>
            <p:nvPr/>
          </p:nvSpPr>
          <p:spPr bwMode="auto">
            <a:xfrm>
              <a:off x="762000" y="1531938"/>
              <a:ext cx="2532063" cy="1635125"/>
            </a:xfrm>
            <a:prstGeom prst="roundRect">
              <a:avLst>
                <a:gd name="adj" fmla="val 16667"/>
              </a:avLst>
            </a:prstGeom>
            <a:gradFill rotWithShape="1">
              <a:gsLst>
                <a:gs pos="0">
                  <a:srgbClr val="E0F4FF"/>
                </a:gs>
                <a:gs pos="64999">
                  <a:srgbClr val="B2E3FF"/>
                </a:gs>
                <a:gs pos="100000">
                  <a:srgbClr val="90DAFF"/>
                </a:gs>
              </a:gsLst>
              <a:lin ang="5400000" scaled="1"/>
            </a:gradFill>
            <a:ln w="9525">
              <a:solidFill>
                <a:srgbClr val="0098CC"/>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cs typeface="+mn-cs"/>
              </a:endParaRPr>
            </a:p>
          </p:txBody>
        </p:sp>
        <p:sp>
          <p:nvSpPr>
            <p:cNvPr id="33801" name="TextBox 15"/>
            <p:cNvSpPr txBox="1">
              <a:spLocks noChangeArrowheads="1"/>
            </p:cNvSpPr>
            <p:nvPr/>
          </p:nvSpPr>
          <p:spPr bwMode="auto">
            <a:xfrm>
              <a:off x="928687" y="1563688"/>
              <a:ext cx="2230439"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pPr>
              <a:r>
                <a:rPr lang="en-AU" sz="1600" b="1">
                  <a:solidFill>
                    <a:srgbClr val="326A94"/>
                  </a:solidFill>
                </a:rPr>
                <a:t>Geophysical Drivers</a:t>
              </a:r>
            </a:p>
            <a:p>
              <a:pPr eaLnBrk="1" hangingPunct="1"/>
              <a:r>
                <a:rPr lang="en-AU" sz="1600">
                  <a:solidFill>
                    <a:srgbClr val="326A94"/>
                  </a:solidFill>
                </a:rPr>
                <a:t>Climate</a:t>
              </a:r>
            </a:p>
            <a:p>
              <a:pPr eaLnBrk="1" hangingPunct="1"/>
              <a:r>
                <a:rPr lang="en-AU" sz="1600">
                  <a:solidFill>
                    <a:srgbClr val="326A94"/>
                  </a:solidFill>
                </a:rPr>
                <a:t>Oceanography</a:t>
              </a:r>
            </a:p>
            <a:p>
              <a:pPr eaLnBrk="1" hangingPunct="1"/>
              <a:r>
                <a:rPr lang="en-AU" sz="1600">
                  <a:solidFill>
                    <a:srgbClr val="326A94"/>
                  </a:solidFill>
                </a:rPr>
                <a:t>Bathymetry</a:t>
              </a:r>
            </a:p>
            <a:p>
              <a:pPr eaLnBrk="1" hangingPunct="1"/>
              <a:r>
                <a:rPr lang="en-AU" sz="1600">
                  <a:solidFill>
                    <a:srgbClr val="326A94"/>
                  </a:solidFill>
                </a:rPr>
                <a:t>Sediment Process</a:t>
              </a:r>
            </a:p>
          </p:txBody>
        </p:sp>
      </p:grpSp>
    </p:spTree>
    <p:extLst>
      <p:ext uri="{BB962C8B-B14F-4D97-AF65-F5344CB8AC3E}">
        <p14:creationId xmlns:p14="http://schemas.microsoft.com/office/powerpoint/2010/main" val="5564012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 y="6350"/>
            <a:ext cx="9144000" cy="935038"/>
          </a:xfrm>
        </p:spPr>
        <p:txBody>
          <a:bodyPr>
            <a:normAutofit/>
          </a:bodyPr>
          <a:lstStyle/>
          <a:p>
            <a:pPr eaLnBrk="1" hangingPunct="1"/>
            <a:r>
              <a:rPr lang="en-AU" sz="3600" dirty="0" smtClean="0">
                <a:solidFill>
                  <a:srgbClr val="4F81BD"/>
                </a:solidFill>
                <a:cs typeface="Arial" charset="0"/>
              </a:rPr>
              <a:t>Play out alternative futures</a:t>
            </a:r>
            <a:endParaRPr lang="en-AU" sz="3600" dirty="0">
              <a:solidFill>
                <a:srgbClr val="4F81BD"/>
              </a:solidFill>
              <a:cs typeface="Arial" charset="0"/>
            </a:endParaRPr>
          </a:p>
        </p:txBody>
      </p:sp>
      <p:pic>
        <p:nvPicPr>
          <p:cNvPr id="29698" name="Picture 68" descr="static_simreef.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6713" y="1966913"/>
            <a:ext cx="3336925"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Survey_Vessel_-_Animated.gif"/>
          <p:cNvPicPr>
            <a:picLocks noChangeAspect="1"/>
          </p:cNvPicPr>
          <p:nvPr/>
        </p:nvPicPr>
        <p:blipFill>
          <a:blip r:embed="rId5"/>
          <a:srcRect/>
          <a:stretch>
            <a:fillRect/>
          </a:stretch>
        </p:blipFill>
        <p:spPr bwMode="auto">
          <a:xfrm>
            <a:off x="5246687" y="1078715"/>
            <a:ext cx="1753235" cy="1847697"/>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2" name="Group 25"/>
          <p:cNvGrpSpPr>
            <a:grpSpLocks/>
          </p:cNvGrpSpPr>
          <p:nvPr/>
        </p:nvGrpSpPr>
        <p:grpSpPr bwMode="auto">
          <a:xfrm>
            <a:off x="7475538" y="2709863"/>
            <a:ext cx="1668462" cy="1692275"/>
            <a:chOff x="6686550" y="2971800"/>
            <a:chExt cx="1668780" cy="1691640"/>
          </a:xfrm>
        </p:grpSpPr>
        <p:sp>
          <p:nvSpPr>
            <p:cNvPr id="6" name="Oval 5"/>
            <p:cNvSpPr/>
            <p:nvPr/>
          </p:nvSpPr>
          <p:spPr>
            <a:xfrm>
              <a:off x="6686550" y="2971800"/>
              <a:ext cx="1668780" cy="169164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en-US">
                <a:solidFill>
                  <a:srgbClr val="FFFFFF"/>
                </a:solidFill>
                <a:ea typeface="ＭＳ Ｐゴシック" pitchFamily="-112" charset="-128"/>
                <a:cs typeface="ＭＳ Ｐゴシック" pitchFamily="-112" charset="-128"/>
              </a:endParaRPr>
            </a:p>
          </p:txBody>
        </p:sp>
        <p:pic>
          <p:nvPicPr>
            <p:cNvPr id="29804" name="Picture 29" descr="j021068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0390" y="3293528"/>
              <a:ext cx="942873" cy="101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6"/>
          <p:cNvGrpSpPr>
            <a:grpSpLocks/>
          </p:cNvGrpSpPr>
          <p:nvPr/>
        </p:nvGrpSpPr>
        <p:grpSpPr bwMode="auto">
          <a:xfrm>
            <a:off x="5611813" y="4435475"/>
            <a:ext cx="1874837" cy="2057400"/>
            <a:chOff x="4823460" y="4697730"/>
            <a:chExt cx="1874520" cy="2057400"/>
          </a:xfrm>
        </p:grpSpPr>
        <p:sp>
          <p:nvSpPr>
            <p:cNvPr id="13" name="Oval 12"/>
            <p:cNvSpPr/>
            <p:nvPr/>
          </p:nvSpPr>
          <p:spPr>
            <a:xfrm>
              <a:off x="4823460" y="4697730"/>
              <a:ext cx="1874520" cy="20574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en-US">
                <a:solidFill>
                  <a:srgbClr val="FFFFFF"/>
                </a:solidFill>
                <a:ea typeface="ＭＳ Ｐゴシック" pitchFamily="-112" charset="-128"/>
                <a:cs typeface="ＭＳ Ｐゴシック" pitchFamily="-112" charset="-128"/>
              </a:endParaRPr>
            </a:p>
          </p:txBody>
        </p:sp>
        <p:pic>
          <p:nvPicPr>
            <p:cNvPr id="29800" name="Picture 22" descr="BS01741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6350" y="5050387"/>
              <a:ext cx="1260158" cy="123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Circular Arrow 14"/>
          <p:cNvSpPr/>
          <p:nvPr/>
        </p:nvSpPr>
        <p:spPr>
          <a:xfrm rot="16200000">
            <a:off x="4160838" y="1006173"/>
            <a:ext cx="2160270" cy="2468880"/>
          </a:xfrm>
          <a:prstGeom prst="circularArrow">
            <a:avLst>
              <a:gd name="adj1" fmla="val 12500"/>
              <a:gd name="adj2" fmla="val 1142319"/>
              <a:gd name="adj3" fmla="val 20457681"/>
              <a:gd name="adj4" fmla="val 16849487"/>
              <a:gd name="adj5" fmla="val 12500"/>
            </a:avLst>
          </a:prstGeom>
          <a:solidFill>
            <a:srgbClr val="FAA63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ＭＳ Ｐゴシック" pitchFamily="-112" charset="-128"/>
              <a:cs typeface="ＭＳ Ｐゴシック" pitchFamily="-112" charset="-128"/>
            </a:endParaRPr>
          </a:p>
        </p:txBody>
      </p:sp>
      <p:sp>
        <p:nvSpPr>
          <p:cNvPr id="16" name="Circular Arrow 15"/>
          <p:cNvSpPr/>
          <p:nvPr/>
        </p:nvSpPr>
        <p:spPr>
          <a:xfrm rot="20971950">
            <a:off x="6210619" y="1318593"/>
            <a:ext cx="2160270" cy="2468880"/>
          </a:xfrm>
          <a:prstGeom prst="circularArrow">
            <a:avLst>
              <a:gd name="adj1" fmla="val 12500"/>
              <a:gd name="adj2" fmla="val 1142319"/>
              <a:gd name="adj3" fmla="val 20457681"/>
              <a:gd name="adj4" fmla="val 16849487"/>
              <a:gd name="adj5" fmla="val 12500"/>
            </a:avLst>
          </a:prstGeom>
          <a:solidFill>
            <a:srgbClr val="FAA63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ＭＳ Ｐゴシック" pitchFamily="-112" charset="-128"/>
              <a:cs typeface="ＭＳ Ｐゴシック" pitchFamily="-112" charset="-128"/>
            </a:endParaRPr>
          </a:p>
        </p:txBody>
      </p:sp>
      <p:sp>
        <p:nvSpPr>
          <p:cNvPr id="18" name="Circular Arrow 17"/>
          <p:cNvSpPr/>
          <p:nvPr/>
        </p:nvSpPr>
        <p:spPr>
          <a:xfrm rot="4668985">
            <a:off x="6363019" y="3471244"/>
            <a:ext cx="2160270" cy="2468880"/>
          </a:xfrm>
          <a:prstGeom prst="circularArrow">
            <a:avLst>
              <a:gd name="adj1" fmla="val 12500"/>
              <a:gd name="adj2" fmla="val 1142319"/>
              <a:gd name="adj3" fmla="val 20457681"/>
              <a:gd name="adj4" fmla="val 16849487"/>
              <a:gd name="adj5" fmla="val 12500"/>
            </a:avLst>
          </a:prstGeom>
          <a:solidFill>
            <a:srgbClr val="FAA63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ＭＳ Ｐゴシック" pitchFamily="-112" charset="-128"/>
              <a:cs typeface="ＭＳ Ｐゴシック" pitchFamily="-112" charset="-128"/>
            </a:endParaRPr>
          </a:p>
        </p:txBody>
      </p:sp>
      <p:sp>
        <p:nvSpPr>
          <p:cNvPr id="19" name="Circular Arrow 18"/>
          <p:cNvSpPr/>
          <p:nvPr/>
        </p:nvSpPr>
        <p:spPr>
          <a:xfrm rot="9387909">
            <a:off x="4320668" y="3836000"/>
            <a:ext cx="1993529" cy="2267191"/>
          </a:xfrm>
          <a:prstGeom prst="circularArrow">
            <a:avLst>
              <a:gd name="adj1" fmla="val 12500"/>
              <a:gd name="adj2" fmla="val 1142319"/>
              <a:gd name="adj3" fmla="val 20457681"/>
              <a:gd name="adj4" fmla="val 16849487"/>
              <a:gd name="adj5" fmla="val 12500"/>
            </a:avLst>
          </a:prstGeom>
          <a:solidFill>
            <a:srgbClr val="FAA63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ＭＳ Ｐゴシック" pitchFamily="-112" charset="-128"/>
              <a:cs typeface="ＭＳ Ｐゴシック" pitchFamily="-112" charset="-128"/>
            </a:endParaRPr>
          </a:p>
        </p:txBody>
      </p:sp>
      <p:sp>
        <p:nvSpPr>
          <p:cNvPr id="22" name="Right Arrow 21"/>
          <p:cNvSpPr/>
          <p:nvPr/>
        </p:nvSpPr>
        <p:spPr>
          <a:xfrm>
            <a:off x="5189537" y="3372183"/>
            <a:ext cx="2125980" cy="445770"/>
          </a:xfrm>
          <a:prstGeom prst="rightArrow">
            <a:avLst/>
          </a:prstGeom>
          <a:solidFill>
            <a:srgbClr val="FAA634"/>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solidFill>
                <a:srgbClr val="FFFFFF"/>
              </a:solidFill>
              <a:ea typeface="ＭＳ Ｐゴシック" pitchFamily="-112" charset="-128"/>
              <a:cs typeface="ＭＳ Ｐゴシック" pitchFamily="-112" charset="-128"/>
            </a:endParaRPr>
          </a:p>
        </p:txBody>
      </p:sp>
      <p:sp>
        <p:nvSpPr>
          <p:cNvPr id="24" name="Circular Arrow 23"/>
          <p:cNvSpPr/>
          <p:nvPr/>
        </p:nvSpPr>
        <p:spPr>
          <a:xfrm rot="16200000">
            <a:off x="2714942" y="3800808"/>
            <a:ext cx="834390" cy="937260"/>
          </a:xfrm>
          <a:prstGeom prst="circularArrow">
            <a:avLst/>
          </a:prstGeom>
          <a:solidFill>
            <a:srgbClr val="FAA634"/>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solidFill>
                <a:schemeClr val="tx1"/>
              </a:solidFill>
              <a:ea typeface="ＭＳ Ｐゴシック" pitchFamily="-112" charset="-128"/>
              <a:cs typeface="ＭＳ Ｐゴシック" pitchFamily="-112" charset="-128"/>
            </a:endParaRPr>
          </a:p>
        </p:txBody>
      </p:sp>
      <p:sp>
        <p:nvSpPr>
          <p:cNvPr id="25" name="Circular Arrow 24"/>
          <p:cNvSpPr/>
          <p:nvPr/>
        </p:nvSpPr>
        <p:spPr>
          <a:xfrm rot="16200000" flipH="1" flipV="1">
            <a:off x="3370262" y="3816048"/>
            <a:ext cx="834390" cy="937260"/>
          </a:xfrm>
          <a:prstGeom prst="circularArrow">
            <a:avLst/>
          </a:prstGeom>
          <a:solidFill>
            <a:srgbClr val="FAA634"/>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solidFill>
                <a:schemeClr val="tx1"/>
              </a:solidFill>
              <a:ea typeface="ＭＳ Ｐゴシック" pitchFamily="-112" charset="-128"/>
              <a:cs typeface="ＭＳ Ｐゴシック" pitchFamily="-112" charset="-128"/>
            </a:endParaRPr>
          </a:p>
        </p:txBody>
      </p:sp>
      <p:sp>
        <p:nvSpPr>
          <p:cNvPr id="28" name="WordArt 55"/>
          <p:cNvSpPr>
            <a:spLocks noChangeArrowheads="1" noChangeShapeType="1" noTextEdit="1"/>
          </p:cNvSpPr>
          <p:nvPr/>
        </p:nvSpPr>
        <p:spPr bwMode="auto">
          <a:xfrm>
            <a:off x="4203700" y="5818521"/>
            <a:ext cx="493712" cy="52546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lstStyle/>
          <a:p>
            <a:pPr algn="ctr">
              <a:defRPr/>
            </a:pPr>
            <a:r>
              <a:rPr lang="en-AU" sz="3600">
                <a:solidFill>
                  <a:srgbClr val="CC0000"/>
                </a:solidFill>
                <a:latin typeface="Arial Black" pitchFamily="-112" charset="0"/>
                <a:ea typeface="+mn-ea"/>
                <a:cs typeface="+mn-cs"/>
              </a:rPr>
              <a:t>$</a:t>
            </a:r>
          </a:p>
        </p:txBody>
      </p:sp>
      <p:sp>
        <p:nvSpPr>
          <p:cNvPr id="29726" name="Footer Placeholder 3"/>
          <p:cNvSpPr>
            <a:spLocks noGrp="1"/>
          </p:cNvSpPr>
          <p:nvPr>
            <p:ph type="ftr" sz="quarter" idx="10"/>
          </p:nvPr>
        </p:nvSpPr>
        <p:spPr>
          <a:xfrm>
            <a:off x="1911350" y="6588125"/>
            <a:ext cx="4368800" cy="269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800"/>
              <a:t>Why Model?</a:t>
            </a:r>
          </a:p>
        </p:txBody>
      </p:sp>
      <p:grpSp>
        <p:nvGrpSpPr>
          <p:cNvPr id="5" name="Group 148"/>
          <p:cNvGrpSpPr>
            <a:grpSpLocks/>
          </p:cNvGrpSpPr>
          <p:nvPr/>
        </p:nvGrpSpPr>
        <p:grpSpPr bwMode="auto">
          <a:xfrm>
            <a:off x="280988" y="5476875"/>
            <a:ext cx="1322387" cy="1171575"/>
            <a:chOff x="847008" y="4894002"/>
            <a:chExt cx="1322388" cy="1171575"/>
          </a:xfrm>
        </p:grpSpPr>
        <p:sp>
          <p:nvSpPr>
            <p:cNvPr id="21" name="Rectangle 114"/>
            <p:cNvSpPr>
              <a:spLocks noChangeArrowheads="1"/>
            </p:cNvSpPr>
            <p:nvPr/>
          </p:nvSpPr>
          <p:spPr bwMode="auto">
            <a:xfrm>
              <a:off x="847008" y="489400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23" name="Rectangle 115"/>
            <p:cNvSpPr>
              <a:spLocks noChangeArrowheads="1"/>
            </p:cNvSpPr>
            <p:nvPr/>
          </p:nvSpPr>
          <p:spPr bwMode="auto">
            <a:xfrm>
              <a:off x="1115296" y="4894002"/>
              <a:ext cx="252413" cy="274637"/>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26" name="Rectangle 116"/>
            <p:cNvSpPr>
              <a:spLocks noChangeArrowheads="1"/>
            </p:cNvSpPr>
            <p:nvPr/>
          </p:nvSpPr>
          <p:spPr bwMode="auto">
            <a:xfrm>
              <a:off x="1383583" y="4894002"/>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27" name="Rectangle 117"/>
            <p:cNvSpPr>
              <a:spLocks noChangeArrowheads="1"/>
            </p:cNvSpPr>
            <p:nvPr/>
          </p:nvSpPr>
          <p:spPr bwMode="auto">
            <a:xfrm>
              <a:off x="1650283" y="489400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29" name="Rectangle 118"/>
            <p:cNvSpPr>
              <a:spLocks noChangeArrowheads="1"/>
            </p:cNvSpPr>
            <p:nvPr/>
          </p:nvSpPr>
          <p:spPr bwMode="auto">
            <a:xfrm>
              <a:off x="1916983" y="4894002"/>
              <a:ext cx="252413" cy="274637"/>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0" name="Rectangle 119"/>
            <p:cNvSpPr>
              <a:spLocks noChangeArrowheads="1"/>
            </p:cNvSpPr>
            <p:nvPr/>
          </p:nvSpPr>
          <p:spPr bwMode="auto">
            <a:xfrm>
              <a:off x="847008"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1" name="Rectangle 120"/>
            <p:cNvSpPr>
              <a:spLocks noChangeArrowheads="1"/>
            </p:cNvSpPr>
            <p:nvPr/>
          </p:nvSpPr>
          <p:spPr bwMode="auto">
            <a:xfrm>
              <a:off x="1115296"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2" name="Rectangle 121"/>
            <p:cNvSpPr>
              <a:spLocks noChangeArrowheads="1"/>
            </p:cNvSpPr>
            <p:nvPr/>
          </p:nvSpPr>
          <p:spPr bwMode="auto">
            <a:xfrm>
              <a:off x="1383583" y="5192452"/>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3" name="Rectangle 122"/>
            <p:cNvSpPr>
              <a:spLocks noChangeArrowheads="1"/>
            </p:cNvSpPr>
            <p:nvPr/>
          </p:nvSpPr>
          <p:spPr bwMode="auto">
            <a:xfrm>
              <a:off x="1650283"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4" name="Rectangle 123"/>
            <p:cNvSpPr>
              <a:spLocks noChangeArrowheads="1"/>
            </p:cNvSpPr>
            <p:nvPr/>
          </p:nvSpPr>
          <p:spPr bwMode="auto">
            <a:xfrm>
              <a:off x="1916983"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5" name="Rectangle 124"/>
            <p:cNvSpPr>
              <a:spLocks noChangeArrowheads="1"/>
            </p:cNvSpPr>
            <p:nvPr/>
          </p:nvSpPr>
          <p:spPr bwMode="auto">
            <a:xfrm>
              <a:off x="847008"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6" name="Rectangle 125"/>
            <p:cNvSpPr>
              <a:spLocks noChangeArrowheads="1"/>
            </p:cNvSpPr>
            <p:nvPr/>
          </p:nvSpPr>
          <p:spPr bwMode="auto">
            <a:xfrm>
              <a:off x="1115296"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7" name="Rectangle 126"/>
            <p:cNvSpPr>
              <a:spLocks noChangeArrowheads="1"/>
            </p:cNvSpPr>
            <p:nvPr/>
          </p:nvSpPr>
          <p:spPr bwMode="auto">
            <a:xfrm>
              <a:off x="1383583"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8" name="Rectangle 127"/>
            <p:cNvSpPr>
              <a:spLocks noChangeArrowheads="1"/>
            </p:cNvSpPr>
            <p:nvPr/>
          </p:nvSpPr>
          <p:spPr bwMode="auto">
            <a:xfrm>
              <a:off x="1650283" y="5492489"/>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39" name="Rectangle 128"/>
            <p:cNvSpPr>
              <a:spLocks noChangeArrowheads="1"/>
            </p:cNvSpPr>
            <p:nvPr/>
          </p:nvSpPr>
          <p:spPr bwMode="auto">
            <a:xfrm>
              <a:off x="1916983" y="5492489"/>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40" name="Rectangle 129"/>
            <p:cNvSpPr>
              <a:spLocks noChangeArrowheads="1"/>
            </p:cNvSpPr>
            <p:nvPr/>
          </p:nvSpPr>
          <p:spPr bwMode="auto">
            <a:xfrm>
              <a:off x="847008" y="5789352"/>
              <a:ext cx="252413" cy="276225"/>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41" name="Rectangle 130"/>
            <p:cNvSpPr>
              <a:spLocks noChangeArrowheads="1"/>
            </p:cNvSpPr>
            <p:nvPr/>
          </p:nvSpPr>
          <p:spPr bwMode="auto">
            <a:xfrm>
              <a:off x="1115296" y="5789352"/>
              <a:ext cx="252413" cy="276225"/>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42" name="Rectangle 131"/>
            <p:cNvSpPr>
              <a:spLocks noChangeArrowheads="1"/>
            </p:cNvSpPr>
            <p:nvPr/>
          </p:nvSpPr>
          <p:spPr bwMode="auto">
            <a:xfrm>
              <a:off x="1383583" y="5789352"/>
              <a:ext cx="252413" cy="276225"/>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43" name="Rectangle 132"/>
            <p:cNvSpPr>
              <a:spLocks noChangeArrowheads="1"/>
            </p:cNvSpPr>
            <p:nvPr/>
          </p:nvSpPr>
          <p:spPr bwMode="auto">
            <a:xfrm>
              <a:off x="1650283" y="5789352"/>
              <a:ext cx="252413" cy="276225"/>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sp>
          <p:nvSpPr>
            <p:cNvPr id="44" name="Rectangle 133"/>
            <p:cNvSpPr>
              <a:spLocks noChangeArrowheads="1"/>
            </p:cNvSpPr>
            <p:nvPr/>
          </p:nvSpPr>
          <p:spPr bwMode="auto">
            <a:xfrm>
              <a:off x="1916983" y="5789352"/>
              <a:ext cx="252413" cy="276225"/>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atin typeface="Arial" pitchFamily="-112" charset="0"/>
                <a:ea typeface="+mn-ea"/>
                <a:cs typeface="+mn-cs"/>
              </a:endParaRPr>
            </a:p>
          </p:txBody>
        </p:sp>
      </p:grpSp>
      <p:sp>
        <p:nvSpPr>
          <p:cNvPr id="45" name="Right Arrow 44"/>
          <p:cNvSpPr/>
          <p:nvPr/>
        </p:nvSpPr>
        <p:spPr>
          <a:xfrm rot="7928298">
            <a:off x="679013" y="4635374"/>
            <a:ext cx="914400" cy="760491"/>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solidFill>
                <a:srgbClr val="FFFFFF"/>
              </a:solidFill>
              <a:ea typeface="ＭＳ Ｐゴシック" pitchFamily="-112" charset="-128"/>
              <a:cs typeface="ＭＳ Ｐゴシック" pitchFamily="-112" charset="-128"/>
            </a:endParaRPr>
          </a:p>
        </p:txBody>
      </p:sp>
      <p:sp>
        <p:nvSpPr>
          <p:cNvPr id="46" name="Oval 45"/>
          <p:cNvSpPr/>
          <p:nvPr/>
        </p:nvSpPr>
        <p:spPr>
          <a:xfrm>
            <a:off x="1385888" y="914400"/>
            <a:ext cx="7758112" cy="57753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112" charset="-128"/>
              <a:cs typeface="ＭＳ Ｐゴシック" pitchFamily="-112" charset="-128"/>
            </a:endParaRPr>
          </a:p>
        </p:txBody>
      </p:sp>
      <p:sp>
        <p:nvSpPr>
          <p:cNvPr id="47" name="Right Arrow 46"/>
          <p:cNvSpPr/>
          <p:nvPr/>
        </p:nvSpPr>
        <p:spPr>
          <a:xfrm rot="3607525">
            <a:off x="985319" y="1763909"/>
            <a:ext cx="914400" cy="760491"/>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solidFill>
                <a:srgbClr val="FFFFFF"/>
              </a:solidFill>
              <a:ea typeface="ＭＳ Ｐゴシック" pitchFamily="-112" charset="-128"/>
              <a:cs typeface="ＭＳ Ｐゴシック" pitchFamily="-112" charset="-128"/>
            </a:endParaRPr>
          </a:p>
        </p:txBody>
      </p:sp>
      <p:sp>
        <p:nvSpPr>
          <p:cNvPr id="29735" name="Rectangle 3"/>
          <p:cNvSpPr txBox="1">
            <a:spLocks noChangeArrowheads="1"/>
          </p:cNvSpPr>
          <p:nvPr/>
        </p:nvSpPr>
        <p:spPr bwMode="auto">
          <a:xfrm>
            <a:off x="295275" y="1166813"/>
            <a:ext cx="24304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lstStyle>
            <a:lvl1pPr marL="182563" indent="-18256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pPr>
            <a:r>
              <a:rPr lang="en-AU">
                <a:cs typeface="Arial" charset="0"/>
              </a:rPr>
              <a:t>Define objectives</a:t>
            </a:r>
          </a:p>
          <a:p>
            <a:pPr>
              <a:spcBef>
                <a:spcPct val="20000"/>
              </a:spcBef>
            </a:pPr>
            <a:endParaRPr lang="en-AU">
              <a:cs typeface="Arial" charset="0"/>
            </a:endParaRPr>
          </a:p>
          <a:p>
            <a:pPr>
              <a:spcBef>
                <a:spcPct val="20000"/>
              </a:spcBef>
              <a:buFont typeface="Wingdings" charset="0"/>
              <a:buChar char="§"/>
            </a:pPr>
            <a:endParaRPr lang="en-AU">
              <a:latin typeface="Comic Sans MS" charset="0"/>
              <a:cs typeface="Arial" charset="0"/>
            </a:endParaRPr>
          </a:p>
        </p:txBody>
      </p:sp>
      <p:sp>
        <p:nvSpPr>
          <p:cNvPr id="29736" name="Rectangle 3"/>
          <p:cNvSpPr txBox="1">
            <a:spLocks noChangeArrowheads="1"/>
          </p:cNvSpPr>
          <p:nvPr/>
        </p:nvSpPr>
        <p:spPr bwMode="auto">
          <a:xfrm>
            <a:off x="3073400" y="1319213"/>
            <a:ext cx="11096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lstStyle>
            <a:lvl1pPr marL="182563" indent="-18256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pPr>
            <a:r>
              <a:rPr lang="en-AU" sz="1400" b="1">
                <a:cs typeface="Arial" charset="0"/>
              </a:rPr>
              <a:t>MODEL</a:t>
            </a:r>
          </a:p>
          <a:p>
            <a:pPr algn="ctr">
              <a:spcBef>
                <a:spcPct val="20000"/>
              </a:spcBef>
            </a:pPr>
            <a:r>
              <a:rPr lang="en-AU" sz="1400" b="1">
                <a:cs typeface="Arial" charset="0"/>
              </a:rPr>
              <a:t>SPACE</a:t>
            </a:r>
          </a:p>
          <a:p>
            <a:pPr>
              <a:spcBef>
                <a:spcPct val="20000"/>
              </a:spcBef>
            </a:pPr>
            <a:endParaRPr lang="en-AU" sz="1400" b="1">
              <a:cs typeface="Arial" charset="0"/>
            </a:endParaRPr>
          </a:p>
          <a:p>
            <a:pPr>
              <a:spcBef>
                <a:spcPct val="20000"/>
              </a:spcBef>
              <a:buFont typeface="Wingdings" charset="0"/>
              <a:buChar char="§"/>
            </a:pPr>
            <a:endParaRPr lang="en-AU" sz="1400" b="1">
              <a:latin typeface="Comic Sans MS" charset="0"/>
              <a:cs typeface="Arial" charset="0"/>
            </a:endParaRPr>
          </a:p>
        </p:txBody>
      </p:sp>
    </p:spTree>
    <p:custDataLst>
      <p:tags r:id="rId1"/>
    </p:custDataLst>
    <p:extLst>
      <p:ext uri="{BB962C8B-B14F-4D97-AF65-F5344CB8AC3E}">
        <p14:creationId xmlns:p14="http://schemas.microsoft.com/office/powerpoint/2010/main" val="29677057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up)">
                                      <p:cBhvr>
                                        <p:cTn id="10" dur="500"/>
                                        <p:tgtEl>
                                          <p:spTgt spid="25"/>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nodeType="afterGroup">
                            <p:stCondLst>
                              <p:cond delay="1000"/>
                            </p:stCondLst>
                            <p:childTnLst>
                              <p:par>
                                <p:cTn id="16" presetID="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nodeType="afterGroup">
                            <p:stCondLst>
                              <p:cond delay="1000"/>
                            </p:stCondLst>
                            <p:childTnLst>
                              <p:par>
                                <p:cTn id="19" presetID="22" presetClass="entr" presetSubtype="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par>
                          <p:cTn id="22" fill="hold" nodeType="afterGroup">
                            <p:stCondLst>
                              <p:cond delay="1500"/>
                            </p:stCondLst>
                            <p:childTnLst>
                              <p:par>
                                <p:cTn id="23" presetID="1"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par>
                          <p:cTn id="29" fill="hold" nodeType="afterGroup">
                            <p:stCondLst>
                              <p:cond delay="2000"/>
                            </p:stCondLst>
                            <p:childTnLst>
                              <p:par>
                                <p:cTn id="30" presetID="22" presetClass="entr" presetSubtype="1"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nodeType="afterGroup">
                            <p:stCondLst>
                              <p:cond delay="2500"/>
                            </p:stCondLst>
                            <p:childTnLst>
                              <p:par>
                                <p:cTn id="34" presetID="1"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par>
                          <p:cTn id="36" fill="hold" nodeType="afterGroup">
                            <p:stCondLst>
                              <p:cond delay="2500"/>
                            </p:stCondLst>
                            <p:childTnLst>
                              <p:par>
                                <p:cTn id="37" presetID="22" presetClass="entr" presetSubtype="4"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up)">
                                      <p:cBhvr>
                                        <p:cTn id="47" dur="500"/>
                                        <p:tgtEl>
                                          <p:spTgt spid="45"/>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1103313" y="82550"/>
            <a:ext cx="8040687" cy="935038"/>
          </a:xfrm>
        </p:spPr>
        <p:txBody>
          <a:bodyPr/>
          <a:lstStyle/>
          <a:p>
            <a:r>
              <a:rPr lang="en-AU" sz="4400">
                <a:latin typeface="Arial" charset="0"/>
              </a:rPr>
              <a:t>Behavioural Uncertainty</a:t>
            </a:r>
            <a:endParaRPr lang="en-US" sz="4400">
              <a:latin typeface="Arial" charset="0"/>
            </a:endParaRPr>
          </a:p>
        </p:txBody>
      </p:sp>
      <p:grpSp>
        <p:nvGrpSpPr>
          <p:cNvPr id="35842" name="Group 65"/>
          <p:cNvGrpSpPr>
            <a:grpSpLocks/>
          </p:cNvGrpSpPr>
          <p:nvPr/>
        </p:nvGrpSpPr>
        <p:grpSpPr bwMode="auto">
          <a:xfrm>
            <a:off x="2239963" y="1338263"/>
            <a:ext cx="5181600" cy="5343525"/>
            <a:chOff x="2239617" y="1338469"/>
            <a:chExt cx="5181461" cy="5344009"/>
          </a:xfrm>
        </p:grpSpPr>
        <p:sp>
          <p:nvSpPr>
            <p:cNvPr id="35859" name="Oval 60"/>
            <p:cNvSpPr>
              <a:spLocks noChangeArrowheads="1"/>
            </p:cNvSpPr>
            <p:nvPr/>
          </p:nvSpPr>
          <p:spPr bwMode="auto">
            <a:xfrm>
              <a:off x="2240712" y="1338469"/>
              <a:ext cx="5180366" cy="5326368"/>
            </a:xfrm>
            <a:prstGeom prst="ellipse">
              <a:avLst/>
            </a:prstGeom>
            <a:solidFill>
              <a:srgbClr val="CCECFF"/>
            </a:solidFill>
            <a:ln>
              <a:noFill/>
            </a:ln>
            <a:extLst>
              <a:ext uri="{91240B29-F687-4f45-9708-019B960494DF}">
                <a14:hiddenLine xmlns:a14="http://schemas.microsoft.com/office/drawing/2010/main" w="57150">
                  <a:solidFill>
                    <a:srgbClr val="000000"/>
                  </a:solidFill>
                  <a:round/>
                  <a:headEnd/>
                  <a:tailEnd/>
                </a14:hiddenLine>
              </a:ext>
            </a:extLst>
          </p:spPr>
          <p:txBody>
            <a:bodyPr wrap="none" anchor="ctr"/>
            <a:lstStyle/>
            <a:p>
              <a:endParaRPr lang="en-US"/>
            </a:p>
          </p:txBody>
        </p:sp>
        <p:sp>
          <p:nvSpPr>
            <p:cNvPr id="35860" name="Freeform 61"/>
            <p:cNvSpPr>
              <a:spLocks/>
            </p:cNvSpPr>
            <p:nvPr/>
          </p:nvSpPr>
          <p:spPr bwMode="auto">
            <a:xfrm>
              <a:off x="2239617" y="2879819"/>
              <a:ext cx="4880277" cy="3802659"/>
            </a:xfrm>
            <a:custGeom>
              <a:avLst/>
              <a:gdLst>
                <a:gd name="T0" fmla="*/ 2147483647 w 4456"/>
                <a:gd name="T1" fmla="*/ 0 h 3449"/>
                <a:gd name="T2" fmla="*/ 2147483647 w 4456"/>
                <a:gd name="T3" fmla="*/ 2147483647 h 3449"/>
                <a:gd name="T4" fmla="*/ 2147483647 w 4456"/>
                <a:gd name="T5" fmla="*/ 2147483647 h 3449"/>
                <a:gd name="T6" fmla="*/ 2147483647 w 4456"/>
                <a:gd name="T7" fmla="*/ 2147483647 h 3449"/>
                <a:gd name="T8" fmla="*/ 2147483647 w 4456"/>
                <a:gd name="T9" fmla="*/ 2147483647 h 3449"/>
                <a:gd name="T10" fmla="*/ 2147483647 w 4456"/>
                <a:gd name="T11" fmla="*/ 2147483647 h 3449"/>
                <a:gd name="T12" fmla="*/ 2147483647 w 4456"/>
                <a:gd name="T13" fmla="*/ 2147483647 h 3449"/>
                <a:gd name="T14" fmla="*/ 2147483647 w 4456"/>
                <a:gd name="T15" fmla="*/ 2147483647 h 3449"/>
                <a:gd name="T16" fmla="*/ 2147483647 w 4456"/>
                <a:gd name="T17" fmla="*/ 2147483647 h 3449"/>
                <a:gd name="T18" fmla="*/ 2147483647 w 4456"/>
                <a:gd name="T19" fmla="*/ 2147483647 h 3449"/>
                <a:gd name="T20" fmla="*/ 2147483647 w 4456"/>
                <a:gd name="T21" fmla="*/ 2147483647 h 3449"/>
                <a:gd name="T22" fmla="*/ 2147483647 w 4456"/>
                <a:gd name="T23" fmla="*/ 2147483647 h 3449"/>
                <a:gd name="T24" fmla="*/ 2147483647 w 4456"/>
                <a:gd name="T25" fmla="*/ 2147483647 h 3449"/>
                <a:gd name="T26" fmla="*/ 2147483647 w 4456"/>
                <a:gd name="T27" fmla="*/ 2147483647 h 3449"/>
                <a:gd name="T28" fmla="*/ 2147483647 w 4456"/>
                <a:gd name="T29" fmla="*/ 2147483647 h 3449"/>
                <a:gd name="T30" fmla="*/ 2147483647 w 4456"/>
                <a:gd name="T31" fmla="*/ 2147483647 h 3449"/>
                <a:gd name="T32" fmla="*/ 0 w 4456"/>
                <a:gd name="T33" fmla="*/ 2147483647 h 3449"/>
                <a:gd name="T34" fmla="*/ 2147483647 w 4456"/>
                <a:gd name="T35" fmla="*/ 2147483647 h 3449"/>
                <a:gd name="T36" fmla="*/ 2147483647 w 4456"/>
                <a:gd name="T37" fmla="*/ 0 h 34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56"/>
                <a:gd name="T58" fmla="*/ 0 h 3449"/>
                <a:gd name="T59" fmla="*/ 4456 w 4456"/>
                <a:gd name="T60" fmla="*/ 3449 h 34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56" h="3449">
                  <a:moveTo>
                    <a:pt x="220" y="0"/>
                  </a:moveTo>
                  <a:lnTo>
                    <a:pt x="4456" y="2138"/>
                  </a:lnTo>
                  <a:lnTo>
                    <a:pt x="4236" y="2501"/>
                  </a:lnTo>
                  <a:lnTo>
                    <a:pt x="3926" y="2835"/>
                  </a:lnTo>
                  <a:lnTo>
                    <a:pt x="3645" y="3055"/>
                  </a:lnTo>
                  <a:lnTo>
                    <a:pt x="3198" y="3290"/>
                  </a:lnTo>
                  <a:lnTo>
                    <a:pt x="2812" y="3396"/>
                  </a:lnTo>
                  <a:lnTo>
                    <a:pt x="2501" y="3449"/>
                  </a:lnTo>
                  <a:lnTo>
                    <a:pt x="2182" y="3449"/>
                  </a:lnTo>
                  <a:lnTo>
                    <a:pt x="1713" y="3350"/>
                  </a:lnTo>
                  <a:lnTo>
                    <a:pt x="1273" y="3168"/>
                  </a:lnTo>
                  <a:lnTo>
                    <a:pt x="864" y="2903"/>
                  </a:lnTo>
                  <a:lnTo>
                    <a:pt x="477" y="2479"/>
                  </a:lnTo>
                  <a:lnTo>
                    <a:pt x="235" y="2069"/>
                  </a:lnTo>
                  <a:lnTo>
                    <a:pt x="98" y="1736"/>
                  </a:lnTo>
                  <a:lnTo>
                    <a:pt x="7" y="1281"/>
                  </a:lnTo>
                  <a:lnTo>
                    <a:pt x="0" y="826"/>
                  </a:lnTo>
                  <a:lnTo>
                    <a:pt x="98" y="357"/>
                  </a:lnTo>
                  <a:lnTo>
                    <a:pt x="22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1" name="Oval 2"/>
            <p:cNvSpPr>
              <a:spLocks noChangeAspect="1" noChangeArrowheads="1"/>
            </p:cNvSpPr>
            <p:nvPr/>
          </p:nvSpPr>
          <p:spPr bwMode="auto">
            <a:xfrm>
              <a:off x="3629444" y="2813667"/>
              <a:ext cx="2545279" cy="2555686"/>
            </a:xfrm>
            <a:prstGeom prst="ellipse">
              <a:avLst/>
            </a:prstGeom>
            <a:solidFill>
              <a:srgbClr val="C0C0C0"/>
            </a:solidFill>
            <a:ln w="57150">
              <a:solidFill>
                <a:srgbClr val="666699"/>
              </a:solidFill>
              <a:round/>
              <a:headEnd/>
              <a:tailEnd/>
            </a:ln>
          </p:spPr>
          <p:txBody>
            <a:bodyPr wrap="none" anchor="ctr"/>
            <a:lstStyle/>
            <a:p>
              <a:endParaRPr lang="en-US"/>
            </a:p>
          </p:txBody>
        </p:sp>
        <p:sp>
          <p:nvSpPr>
            <p:cNvPr id="35862" name="Freeform 3"/>
            <p:cNvSpPr>
              <a:spLocks noChangeAspect="1"/>
            </p:cNvSpPr>
            <p:nvPr/>
          </p:nvSpPr>
          <p:spPr bwMode="auto">
            <a:xfrm>
              <a:off x="4902084" y="3184120"/>
              <a:ext cx="866315" cy="1303202"/>
            </a:xfrm>
            <a:custGeom>
              <a:avLst/>
              <a:gdLst>
                <a:gd name="T0" fmla="*/ 0 w 915"/>
                <a:gd name="T1" fmla="*/ 2147483647 h 1365"/>
                <a:gd name="T2" fmla="*/ 0 w 915"/>
                <a:gd name="T3" fmla="*/ 0 h 1365"/>
                <a:gd name="T4" fmla="*/ 2147483647 w 915"/>
                <a:gd name="T5" fmla="*/ 2147483647 h 1365"/>
                <a:gd name="T6" fmla="*/ 2147483647 w 915"/>
                <a:gd name="T7" fmla="*/ 2147483647 h 1365"/>
                <a:gd name="T8" fmla="*/ 2147483647 w 915"/>
                <a:gd name="T9" fmla="*/ 2147483647 h 1365"/>
                <a:gd name="T10" fmla="*/ 2147483647 w 915"/>
                <a:gd name="T11" fmla="*/ 2147483647 h 1365"/>
                <a:gd name="T12" fmla="*/ 2147483647 w 915"/>
                <a:gd name="T13" fmla="*/ 2147483647 h 1365"/>
                <a:gd name="T14" fmla="*/ 2147483647 w 915"/>
                <a:gd name="T15" fmla="*/ 2147483647 h 1365"/>
                <a:gd name="T16" fmla="*/ 2147483647 w 915"/>
                <a:gd name="T17" fmla="*/ 2147483647 h 1365"/>
                <a:gd name="T18" fmla="*/ 0 w 915"/>
                <a:gd name="T19" fmla="*/ 2147483647 h 13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5"/>
                <a:gd name="T31" fmla="*/ 0 h 1365"/>
                <a:gd name="T32" fmla="*/ 915 w 915"/>
                <a:gd name="T33" fmla="*/ 1365 h 13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5" h="1365">
                  <a:moveTo>
                    <a:pt x="0" y="877"/>
                  </a:moveTo>
                  <a:lnTo>
                    <a:pt x="0" y="0"/>
                  </a:lnTo>
                  <a:lnTo>
                    <a:pt x="355" y="56"/>
                  </a:lnTo>
                  <a:lnTo>
                    <a:pt x="688" y="308"/>
                  </a:lnTo>
                  <a:lnTo>
                    <a:pt x="826" y="511"/>
                  </a:lnTo>
                  <a:lnTo>
                    <a:pt x="915" y="843"/>
                  </a:lnTo>
                  <a:lnTo>
                    <a:pt x="912" y="1121"/>
                  </a:lnTo>
                  <a:lnTo>
                    <a:pt x="816" y="1365"/>
                  </a:lnTo>
                  <a:lnTo>
                    <a:pt x="48" y="975"/>
                  </a:lnTo>
                  <a:lnTo>
                    <a:pt x="0" y="877"/>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3" name="Freeform 4"/>
            <p:cNvSpPr>
              <a:spLocks noChangeAspect="1"/>
            </p:cNvSpPr>
            <p:nvPr/>
          </p:nvSpPr>
          <p:spPr bwMode="auto">
            <a:xfrm>
              <a:off x="4174861" y="4114663"/>
              <a:ext cx="1500444" cy="835725"/>
            </a:xfrm>
            <a:custGeom>
              <a:avLst/>
              <a:gdLst>
                <a:gd name="T0" fmla="*/ 0 w 1497"/>
                <a:gd name="T1" fmla="*/ 2147483647 h 816"/>
                <a:gd name="T2" fmla="*/ 2147483647 w 1497"/>
                <a:gd name="T3" fmla="*/ 0 h 816"/>
                <a:gd name="T4" fmla="*/ 2147483647 w 1497"/>
                <a:gd name="T5" fmla="*/ 0 h 816"/>
                <a:gd name="T6" fmla="*/ 2147483647 w 1497"/>
                <a:gd name="T7" fmla="*/ 2147483647 h 816"/>
                <a:gd name="T8" fmla="*/ 2147483647 w 1497"/>
                <a:gd name="T9" fmla="*/ 2147483647 h 816"/>
                <a:gd name="T10" fmla="*/ 2147483647 w 1497"/>
                <a:gd name="T11" fmla="*/ 2147483647 h 816"/>
                <a:gd name="T12" fmla="*/ 2147483647 w 1497"/>
                <a:gd name="T13" fmla="*/ 2147483647 h 816"/>
                <a:gd name="T14" fmla="*/ 2147483647 w 1497"/>
                <a:gd name="T15" fmla="*/ 2147483647 h 816"/>
                <a:gd name="T16" fmla="*/ 2147483647 w 1497"/>
                <a:gd name="T17" fmla="*/ 2147483647 h 816"/>
                <a:gd name="T18" fmla="*/ 0 w 1497"/>
                <a:gd name="T19" fmla="*/ 2147483647 h 8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7"/>
                <a:gd name="T31" fmla="*/ 0 h 816"/>
                <a:gd name="T32" fmla="*/ 1497 w 1497"/>
                <a:gd name="T33" fmla="*/ 816 h 8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7" h="816">
                  <a:moveTo>
                    <a:pt x="0" y="363"/>
                  </a:moveTo>
                  <a:lnTo>
                    <a:pt x="726" y="0"/>
                  </a:lnTo>
                  <a:lnTo>
                    <a:pt x="771" y="0"/>
                  </a:lnTo>
                  <a:lnTo>
                    <a:pt x="1497" y="363"/>
                  </a:lnTo>
                  <a:lnTo>
                    <a:pt x="1270" y="635"/>
                  </a:lnTo>
                  <a:lnTo>
                    <a:pt x="1014" y="772"/>
                  </a:lnTo>
                  <a:lnTo>
                    <a:pt x="726" y="816"/>
                  </a:lnTo>
                  <a:lnTo>
                    <a:pt x="408" y="771"/>
                  </a:lnTo>
                  <a:lnTo>
                    <a:pt x="136" y="590"/>
                  </a:lnTo>
                  <a:lnTo>
                    <a:pt x="0" y="408"/>
                  </a:lnTo>
                </a:path>
              </a:pathLst>
            </a:custGeom>
            <a:solidFill>
              <a:srgbClr val="FF9999"/>
            </a:solidFill>
            <a:ln w="9525">
              <a:solidFill>
                <a:schemeClr val="tx1"/>
              </a:solidFill>
              <a:round/>
              <a:headEnd/>
              <a:tailEnd/>
            </a:ln>
          </p:spPr>
          <p:txBody>
            <a:bodyPr/>
            <a:lstStyle/>
            <a:p>
              <a:endParaRPr lang="en-US"/>
            </a:p>
          </p:txBody>
        </p:sp>
        <p:sp>
          <p:nvSpPr>
            <p:cNvPr id="35864" name="Freeform 5"/>
            <p:cNvSpPr>
              <a:spLocks noChangeAspect="1"/>
            </p:cNvSpPr>
            <p:nvPr/>
          </p:nvSpPr>
          <p:spPr bwMode="auto">
            <a:xfrm>
              <a:off x="4024817" y="3168684"/>
              <a:ext cx="877267" cy="1361637"/>
            </a:xfrm>
            <a:custGeom>
              <a:avLst/>
              <a:gdLst>
                <a:gd name="T0" fmla="*/ 2147483647 w 927"/>
                <a:gd name="T1" fmla="*/ 2147483647 h 1428"/>
                <a:gd name="T2" fmla="*/ 2147483647 w 927"/>
                <a:gd name="T3" fmla="*/ 2147483647 h 1428"/>
                <a:gd name="T4" fmla="*/ 2147483647 w 927"/>
                <a:gd name="T5" fmla="*/ 0 h 1428"/>
                <a:gd name="T6" fmla="*/ 2147483647 w 927"/>
                <a:gd name="T7" fmla="*/ 2147483647 h 1428"/>
                <a:gd name="T8" fmla="*/ 2147483647 w 927"/>
                <a:gd name="T9" fmla="*/ 2147483647 h 1428"/>
                <a:gd name="T10" fmla="*/ 0 w 927"/>
                <a:gd name="T11" fmla="*/ 2147483647 h 1428"/>
                <a:gd name="T12" fmla="*/ 2147483647 w 927"/>
                <a:gd name="T13" fmla="*/ 2147483647 h 1428"/>
                <a:gd name="T14" fmla="*/ 0 60000 65536"/>
                <a:gd name="T15" fmla="*/ 0 60000 65536"/>
                <a:gd name="T16" fmla="*/ 0 60000 65536"/>
                <a:gd name="T17" fmla="*/ 0 60000 65536"/>
                <a:gd name="T18" fmla="*/ 0 60000 65536"/>
                <a:gd name="T19" fmla="*/ 0 60000 65536"/>
                <a:gd name="T20" fmla="*/ 0 60000 65536"/>
                <a:gd name="T21" fmla="*/ 0 w 927"/>
                <a:gd name="T22" fmla="*/ 0 h 1428"/>
                <a:gd name="T23" fmla="*/ 927 w 927"/>
                <a:gd name="T24" fmla="*/ 1428 h 14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428">
                  <a:moveTo>
                    <a:pt x="122" y="1428"/>
                  </a:moveTo>
                  <a:lnTo>
                    <a:pt x="927" y="990"/>
                  </a:lnTo>
                  <a:lnTo>
                    <a:pt x="925" y="0"/>
                  </a:lnTo>
                  <a:lnTo>
                    <a:pt x="471" y="122"/>
                  </a:lnTo>
                  <a:lnTo>
                    <a:pt x="122" y="471"/>
                  </a:lnTo>
                  <a:lnTo>
                    <a:pt x="0" y="942"/>
                  </a:lnTo>
                  <a:lnTo>
                    <a:pt x="122" y="1428"/>
                  </a:lnTo>
                  <a:close/>
                </a:path>
              </a:pathLst>
            </a:custGeom>
            <a:solidFill>
              <a:srgbClr val="99FFCC"/>
            </a:solidFill>
            <a:ln w="9525">
              <a:solidFill>
                <a:srgbClr val="FFFF66"/>
              </a:solidFill>
              <a:round/>
              <a:headEnd/>
              <a:tailEnd/>
            </a:ln>
          </p:spPr>
          <p:txBody>
            <a:bodyPr/>
            <a:lstStyle/>
            <a:p>
              <a:endParaRPr lang="en-US"/>
            </a:p>
          </p:txBody>
        </p:sp>
        <p:sp>
          <p:nvSpPr>
            <p:cNvPr id="35865" name="Line 6"/>
            <p:cNvSpPr>
              <a:spLocks noChangeAspect="1" noChangeShapeType="1"/>
            </p:cNvSpPr>
            <p:nvPr/>
          </p:nvSpPr>
          <p:spPr bwMode="auto">
            <a:xfrm flipV="1">
              <a:off x="3767441" y="4114663"/>
              <a:ext cx="1134643" cy="604192"/>
            </a:xfrm>
            <a:prstGeom prst="line">
              <a:avLst/>
            </a:prstGeom>
            <a:noFill/>
            <a:ln w="57150">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6" name="Oval 7"/>
            <p:cNvSpPr>
              <a:spLocks noChangeAspect="1" noChangeArrowheads="1"/>
            </p:cNvSpPr>
            <p:nvPr/>
          </p:nvSpPr>
          <p:spPr bwMode="auto">
            <a:xfrm>
              <a:off x="4039055" y="3184120"/>
              <a:ext cx="1726059" cy="1767371"/>
            </a:xfrm>
            <a:prstGeom prst="ellipse">
              <a:avLst/>
            </a:prstGeom>
            <a:noFill/>
            <a:ln w="57150">
              <a:solidFill>
                <a:srgbClr val="66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67" name="Line 8"/>
            <p:cNvSpPr>
              <a:spLocks noChangeAspect="1" noChangeShapeType="1"/>
            </p:cNvSpPr>
            <p:nvPr/>
          </p:nvSpPr>
          <p:spPr bwMode="auto">
            <a:xfrm>
              <a:off x="4902084" y="2813667"/>
              <a:ext cx="0" cy="1207281"/>
            </a:xfrm>
            <a:prstGeom prst="line">
              <a:avLst/>
            </a:prstGeom>
            <a:noFill/>
            <a:ln w="57150">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8" name="Line 9"/>
            <p:cNvSpPr>
              <a:spLocks noChangeAspect="1" noChangeShapeType="1"/>
            </p:cNvSpPr>
            <p:nvPr/>
          </p:nvSpPr>
          <p:spPr bwMode="auto">
            <a:xfrm>
              <a:off x="4902084" y="4068357"/>
              <a:ext cx="1090834" cy="603089"/>
            </a:xfrm>
            <a:prstGeom prst="line">
              <a:avLst/>
            </a:prstGeom>
            <a:noFill/>
            <a:ln w="57150">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9" name="Oval 10"/>
            <p:cNvSpPr>
              <a:spLocks noChangeAspect="1" noChangeArrowheads="1"/>
            </p:cNvSpPr>
            <p:nvPr/>
          </p:nvSpPr>
          <p:spPr bwMode="auto">
            <a:xfrm>
              <a:off x="4811181" y="3974641"/>
              <a:ext cx="181806" cy="186329"/>
            </a:xfrm>
            <a:prstGeom prst="ellipse">
              <a:avLst/>
            </a:prstGeom>
            <a:solidFill>
              <a:srgbClr val="C0C0C0"/>
            </a:solidFill>
            <a:ln w="57150">
              <a:solidFill>
                <a:srgbClr val="666699"/>
              </a:solidFill>
              <a:round/>
              <a:headEnd/>
              <a:tailEnd/>
            </a:ln>
          </p:spPr>
          <p:txBody>
            <a:bodyPr wrap="none" anchor="ctr"/>
            <a:lstStyle/>
            <a:p>
              <a:endParaRPr lang="en-US"/>
            </a:p>
          </p:txBody>
        </p:sp>
        <p:sp>
          <p:nvSpPr>
            <p:cNvPr id="35870" name="WordArt 11"/>
            <p:cNvSpPr>
              <a:spLocks noChangeAspect="1" noChangeArrowheads="1" noChangeShapeType="1" noTextEdit="1"/>
            </p:cNvSpPr>
            <p:nvPr/>
          </p:nvSpPr>
          <p:spPr bwMode="auto">
            <a:xfrm rot="-2646671">
              <a:off x="3939390" y="3306502"/>
              <a:ext cx="573893" cy="142227"/>
            </a:xfrm>
            <a:prstGeom prst="rect">
              <a:avLst/>
            </a:prstGeom>
          </p:spPr>
          <p:txBody>
            <a:bodyPr spcFirstLastPara="1" wrap="none" fromWordArt="1">
              <a:prstTxWarp prst="textArchUp">
                <a:avLst>
                  <a:gd name="adj" fmla="val 11489620"/>
                </a:avLst>
              </a:prstTxWarp>
            </a:bodyPr>
            <a:lstStyle/>
            <a:p>
              <a:pPr algn="ctr"/>
              <a:r>
                <a:rPr lang="en-US" sz="3600" kern="10">
                  <a:ln w="9525">
                    <a:solidFill>
                      <a:srgbClr val="000000"/>
                    </a:solidFill>
                    <a:round/>
                    <a:headEnd/>
                    <a:tailEnd/>
                  </a:ln>
                  <a:solidFill>
                    <a:srgbClr val="000000"/>
                  </a:solidFill>
                  <a:latin typeface="Arial"/>
                  <a:ea typeface="Arial"/>
                  <a:cs typeface="Arial"/>
                </a:rPr>
                <a:t>Resource</a:t>
              </a:r>
            </a:p>
          </p:txBody>
        </p:sp>
        <p:sp>
          <p:nvSpPr>
            <p:cNvPr id="35871" name="WordArt 12"/>
            <p:cNvSpPr>
              <a:spLocks noChangeAspect="1" noChangeArrowheads="1" noChangeShapeType="1" noTextEdit="1"/>
            </p:cNvSpPr>
            <p:nvPr/>
          </p:nvSpPr>
          <p:spPr bwMode="auto">
            <a:xfrm rot="-1066359">
              <a:off x="4321620" y="3065046"/>
              <a:ext cx="573893" cy="140023"/>
            </a:xfrm>
            <a:prstGeom prst="rect">
              <a:avLst/>
            </a:prstGeom>
          </p:spPr>
          <p:txBody>
            <a:bodyPr spcFirstLastPara="1" wrap="none" fromWordArt="1">
              <a:prstTxWarp prst="textArchUp">
                <a:avLst>
                  <a:gd name="adj" fmla="val 11479212"/>
                </a:avLst>
              </a:prstTxWarp>
            </a:bodyPr>
            <a:lstStyle/>
            <a:p>
              <a:pPr algn="ctr"/>
              <a:r>
                <a:rPr lang="en-US" sz="3600" kern="10">
                  <a:ln w="9525">
                    <a:solidFill>
                      <a:srgbClr val="000000"/>
                    </a:solidFill>
                    <a:round/>
                    <a:headEnd/>
                    <a:tailEnd/>
                  </a:ln>
                  <a:solidFill>
                    <a:srgbClr val="000000"/>
                  </a:solidFill>
                  <a:latin typeface="Arial"/>
                  <a:ea typeface="Arial"/>
                  <a:cs typeface="Arial"/>
                </a:rPr>
                <a:t>dynamics</a:t>
              </a:r>
            </a:p>
          </p:txBody>
        </p:sp>
        <p:sp>
          <p:nvSpPr>
            <p:cNvPr id="35872" name="WordArt 13"/>
            <p:cNvSpPr>
              <a:spLocks noChangeAspect="1" noChangeArrowheads="1" noChangeShapeType="1" noTextEdit="1"/>
            </p:cNvSpPr>
            <p:nvPr/>
          </p:nvSpPr>
          <p:spPr bwMode="auto">
            <a:xfrm rot="-5798412">
              <a:off x="3673182" y="4191608"/>
              <a:ext cx="515988" cy="95284"/>
            </a:xfrm>
            <a:prstGeom prst="rect">
              <a:avLst/>
            </a:prstGeom>
          </p:spPr>
          <p:txBody>
            <a:bodyPr spcFirstLastPara="1" wrap="none" fromWordArt="1">
              <a:prstTxWarp prst="textArchUp">
                <a:avLst>
                  <a:gd name="adj" fmla="val 11410684"/>
                </a:avLst>
              </a:prstTxWarp>
            </a:bodyPr>
            <a:lstStyle/>
            <a:p>
              <a:pPr algn="ctr"/>
              <a:r>
                <a:rPr lang="en-US" sz="3600" kern="10">
                  <a:ln w="9525">
                    <a:solidFill>
                      <a:srgbClr val="000000"/>
                    </a:solidFill>
                    <a:round/>
                    <a:headEnd/>
                    <a:tailEnd/>
                  </a:ln>
                  <a:solidFill>
                    <a:srgbClr val="000000"/>
                  </a:solidFill>
                  <a:latin typeface="Arial"/>
                  <a:ea typeface="Arial"/>
                  <a:cs typeface="Arial"/>
                </a:rPr>
                <a:t>Fishing</a:t>
              </a:r>
            </a:p>
          </p:txBody>
        </p:sp>
        <p:sp>
          <p:nvSpPr>
            <p:cNvPr id="35873" name="WordArt 14"/>
            <p:cNvSpPr>
              <a:spLocks noChangeAspect="1" noChangeArrowheads="1" noChangeShapeType="1" noTextEdit="1"/>
            </p:cNvSpPr>
            <p:nvPr/>
          </p:nvSpPr>
          <p:spPr bwMode="auto">
            <a:xfrm rot="-4951082">
              <a:off x="3703086" y="3866297"/>
              <a:ext cx="415657" cy="76665"/>
            </a:xfrm>
            <a:prstGeom prst="rect">
              <a:avLst/>
            </a:prstGeom>
          </p:spPr>
          <p:txBody>
            <a:bodyPr spcFirstLastPara="1" wrap="none" fromWordArt="1">
              <a:prstTxWarp prst="textArchUp">
                <a:avLst>
                  <a:gd name="adj" fmla="val 11323140"/>
                </a:avLst>
              </a:prstTxWarp>
            </a:bodyPr>
            <a:lstStyle/>
            <a:p>
              <a:pPr algn="ctr"/>
              <a:r>
                <a:rPr lang="en-US" sz="3600" kern="10">
                  <a:ln w="9525">
                    <a:solidFill>
                      <a:srgbClr val="000000"/>
                    </a:solidFill>
                    <a:round/>
                    <a:headEnd/>
                    <a:tailEnd/>
                  </a:ln>
                  <a:solidFill>
                    <a:srgbClr val="000000"/>
                  </a:solidFill>
                  <a:latin typeface="Arial"/>
                  <a:ea typeface="Arial"/>
                  <a:cs typeface="Arial"/>
                </a:rPr>
                <a:t>activity</a:t>
              </a:r>
            </a:p>
          </p:txBody>
        </p:sp>
        <p:sp>
          <p:nvSpPr>
            <p:cNvPr id="35874" name="WordArt 15"/>
            <p:cNvSpPr>
              <a:spLocks noChangeAspect="1" noChangeArrowheads="1" noChangeShapeType="1" noTextEdit="1"/>
            </p:cNvSpPr>
            <p:nvPr/>
          </p:nvSpPr>
          <p:spPr bwMode="auto">
            <a:xfrm rot="894258">
              <a:off x="4886751" y="3067251"/>
              <a:ext cx="574988" cy="142228"/>
            </a:xfrm>
            <a:prstGeom prst="rect">
              <a:avLst/>
            </a:prstGeom>
          </p:spPr>
          <p:txBody>
            <a:bodyPr spcFirstLastPara="1" wrap="none" fromWordArt="1">
              <a:prstTxWarp prst="textArchUp">
                <a:avLst>
                  <a:gd name="adj" fmla="val 11488340"/>
                </a:avLst>
              </a:prstTxWarp>
            </a:bodyPr>
            <a:lstStyle/>
            <a:p>
              <a:pPr algn="ctr"/>
              <a:r>
                <a:rPr lang="en-US" sz="3600" kern="10">
                  <a:ln w="9525">
                    <a:solidFill>
                      <a:srgbClr val="000000"/>
                    </a:solidFill>
                    <a:round/>
                    <a:headEnd/>
                    <a:tailEnd/>
                  </a:ln>
                  <a:solidFill>
                    <a:srgbClr val="000000"/>
                  </a:solidFill>
                  <a:latin typeface="Arial"/>
                  <a:ea typeface="Arial"/>
                  <a:cs typeface="Arial"/>
                </a:rPr>
                <a:t>Reporting</a:t>
              </a:r>
            </a:p>
          </p:txBody>
        </p:sp>
        <p:sp>
          <p:nvSpPr>
            <p:cNvPr id="35875" name="WordArt 16"/>
            <p:cNvSpPr>
              <a:spLocks noChangeAspect="1" noChangeArrowheads="1" noChangeShapeType="1" noTextEdit="1"/>
            </p:cNvSpPr>
            <p:nvPr/>
          </p:nvSpPr>
          <p:spPr bwMode="auto">
            <a:xfrm rot="3149392">
              <a:off x="5392300" y="3460870"/>
              <a:ext cx="627345" cy="168663"/>
            </a:xfrm>
            <a:prstGeom prst="rect">
              <a:avLst/>
            </a:prstGeom>
          </p:spPr>
          <p:txBody>
            <a:bodyPr spcFirstLastPara="1" wrap="none" fromWordArt="1">
              <a:prstTxWarp prst="textArchUp">
                <a:avLst>
                  <a:gd name="adj" fmla="val 11556068"/>
                </a:avLst>
              </a:prstTxWarp>
            </a:bodyPr>
            <a:lstStyle/>
            <a:p>
              <a:pPr algn="ctr"/>
              <a:r>
                <a:rPr lang="en-US" sz="3600" kern="10">
                  <a:ln w="9525">
                    <a:solidFill>
                      <a:srgbClr val="000000"/>
                    </a:solidFill>
                    <a:round/>
                    <a:headEnd/>
                    <a:tailEnd/>
                  </a:ln>
                  <a:solidFill>
                    <a:srgbClr val="000000"/>
                  </a:solidFill>
                  <a:latin typeface="Arial"/>
                  <a:ea typeface="Arial"/>
                  <a:cs typeface="Arial"/>
                </a:rPr>
                <a:t>Monitoring</a:t>
              </a:r>
            </a:p>
          </p:txBody>
        </p:sp>
        <p:sp>
          <p:nvSpPr>
            <p:cNvPr id="35876" name="WordArt 17"/>
            <p:cNvSpPr>
              <a:spLocks noChangeAspect="1" noChangeArrowheads="1" noChangeShapeType="1" noTextEdit="1"/>
            </p:cNvSpPr>
            <p:nvPr/>
          </p:nvSpPr>
          <p:spPr bwMode="auto">
            <a:xfrm rot="5849392">
              <a:off x="5503700" y="4131189"/>
              <a:ext cx="721061" cy="160996"/>
            </a:xfrm>
            <a:prstGeom prst="rect">
              <a:avLst/>
            </a:prstGeom>
          </p:spPr>
          <p:txBody>
            <a:bodyPr spcFirstLastPara="1" wrap="none" fromWordArt="1">
              <a:prstTxWarp prst="textArchUp">
                <a:avLst>
                  <a:gd name="adj" fmla="val 11431036"/>
                </a:avLst>
              </a:prstTxWarp>
            </a:bodyPr>
            <a:lstStyle/>
            <a:p>
              <a:pPr algn="ctr"/>
              <a:r>
                <a:rPr lang="en-US" sz="3600" kern="10">
                  <a:ln w="9525">
                    <a:solidFill>
                      <a:srgbClr val="000000"/>
                    </a:solidFill>
                    <a:round/>
                    <a:headEnd/>
                    <a:tailEnd/>
                  </a:ln>
                  <a:solidFill>
                    <a:srgbClr val="000000"/>
                  </a:solidFill>
                  <a:latin typeface="Arial"/>
                  <a:ea typeface="Arial"/>
                  <a:cs typeface="Arial"/>
                </a:rPr>
                <a:t>Assessment</a:t>
              </a:r>
            </a:p>
          </p:txBody>
        </p:sp>
        <p:sp>
          <p:nvSpPr>
            <p:cNvPr id="35877" name="WordArt 18"/>
            <p:cNvSpPr>
              <a:spLocks noChangeAspect="1" noChangeArrowheads="1" noChangeShapeType="1" noTextEdit="1"/>
            </p:cNvSpPr>
            <p:nvPr/>
          </p:nvSpPr>
          <p:spPr bwMode="auto">
            <a:xfrm rot="-857263">
              <a:off x="4864847" y="5052925"/>
              <a:ext cx="590321" cy="71665"/>
            </a:xfrm>
            <a:prstGeom prst="rect">
              <a:avLst/>
            </a:prstGeom>
          </p:spPr>
          <p:txBody>
            <a:bodyPr spcFirstLastPara="1" wrap="none" fromWordArt="1">
              <a:prstTxWarp prst="textArchDown">
                <a:avLst>
                  <a:gd name="adj" fmla="val 0"/>
                </a:avLst>
              </a:prstTxWarp>
            </a:bodyPr>
            <a:lstStyle/>
            <a:p>
              <a:pPr algn="ctr"/>
              <a:r>
                <a:rPr lang="en-US" sz="3600" kern="10">
                  <a:ln w="9525">
                    <a:solidFill>
                      <a:srgbClr val="000000"/>
                    </a:solidFill>
                    <a:round/>
                    <a:headEnd/>
                    <a:tailEnd/>
                  </a:ln>
                  <a:solidFill>
                    <a:srgbClr val="000000"/>
                  </a:solidFill>
                  <a:latin typeface="Arial"/>
                  <a:ea typeface="Arial"/>
                  <a:cs typeface="Arial"/>
                </a:rPr>
                <a:t>Management</a:t>
              </a:r>
            </a:p>
          </p:txBody>
        </p:sp>
        <p:sp>
          <p:nvSpPr>
            <p:cNvPr id="35878" name="WordArt 19"/>
            <p:cNvSpPr>
              <a:spLocks noChangeAspect="1" noChangeArrowheads="1" noChangeShapeType="1" noTextEdit="1"/>
            </p:cNvSpPr>
            <p:nvPr/>
          </p:nvSpPr>
          <p:spPr bwMode="auto">
            <a:xfrm rot="-2724404">
              <a:off x="5411544" y="4819829"/>
              <a:ext cx="438811" cy="27380"/>
            </a:xfrm>
            <a:prstGeom prst="rect">
              <a:avLst/>
            </a:prstGeom>
          </p:spPr>
          <p:txBody>
            <a:bodyPr spcFirstLastPara="1" wrap="none" fromWordArt="1">
              <a:prstTxWarp prst="textArchDown">
                <a:avLst>
                  <a:gd name="adj" fmla="val 0"/>
                </a:avLst>
              </a:prstTxWarp>
            </a:bodyPr>
            <a:lstStyle/>
            <a:p>
              <a:pPr algn="ctr"/>
              <a:r>
                <a:rPr lang="en-US" sz="3600" kern="10">
                  <a:ln w="9525">
                    <a:solidFill>
                      <a:srgbClr val="000000"/>
                    </a:solidFill>
                    <a:round/>
                    <a:headEnd/>
                    <a:tailEnd/>
                  </a:ln>
                  <a:solidFill>
                    <a:srgbClr val="000000"/>
                  </a:solidFill>
                  <a:latin typeface="Arial"/>
                  <a:ea typeface="Arial"/>
                  <a:cs typeface="Arial"/>
                </a:rPr>
                <a:t>decisions</a:t>
              </a:r>
            </a:p>
          </p:txBody>
        </p:sp>
        <p:sp>
          <p:nvSpPr>
            <p:cNvPr id="35879" name="WordArt 20"/>
            <p:cNvSpPr>
              <a:spLocks noChangeAspect="1" noChangeArrowheads="1" noChangeShapeType="1" noTextEdit="1"/>
            </p:cNvSpPr>
            <p:nvPr/>
          </p:nvSpPr>
          <p:spPr bwMode="auto">
            <a:xfrm rot="2548835">
              <a:off x="3973342" y="4865493"/>
              <a:ext cx="505989" cy="27563"/>
            </a:xfrm>
            <a:prstGeom prst="rect">
              <a:avLst/>
            </a:prstGeom>
          </p:spPr>
          <p:txBody>
            <a:bodyPr spcFirstLastPara="1" wrap="none" fromWordArt="1">
              <a:prstTxWarp prst="textArchDown">
                <a:avLst>
                  <a:gd name="adj" fmla="val 0"/>
                </a:avLst>
              </a:prstTxWarp>
            </a:bodyPr>
            <a:lstStyle/>
            <a:p>
              <a:pPr algn="ctr"/>
              <a:r>
                <a:rPr lang="en-US" sz="3600" kern="10">
                  <a:ln w="9525">
                    <a:solidFill>
                      <a:srgbClr val="000000"/>
                    </a:solidFill>
                    <a:round/>
                    <a:headEnd/>
                    <a:tailEnd/>
                  </a:ln>
                  <a:solidFill>
                    <a:srgbClr val="000000"/>
                  </a:solidFill>
                  <a:latin typeface="Arial"/>
                  <a:ea typeface="Arial"/>
                  <a:cs typeface="Arial"/>
                </a:rPr>
                <a:t>Implement</a:t>
              </a:r>
            </a:p>
          </p:txBody>
        </p:sp>
        <p:sp>
          <p:nvSpPr>
            <p:cNvPr id="35880" name="Line 21"/>
            <p:cNvSpPr>
              <a:spLocks noChangeAspect="1" noChangeShapeType="1"/>
            </p:cNvSpPr>
            <p:nvPr/>
          </p:nvSpPr>
          <p:spPr bwMode="auto">
            <a:xfrm rot="-907440">
              <a:off x="3800298" y="3495036"/>
              <a:ext cx="263947" cy="234841"/>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1" name="Oval 22"/>
            <p:cNvSpPr>
              <a:spLocks noChangeAspect="1" noChangeArrowheads="1"/>
            </p:cNvSpPr>
            <p:nvPr/>
          </p:nvSpPr>
          <p:spPr bwMode="auto">
            <a:xfrm rot="-907440">
              <a:off x="3871487" y="3549061"/>
              <a:ext cx="143473" cy="148842"/>
            </a:xfrm>
            <a:prstGeom prst="ellipse">
              <a:avLst/>
            </a:prstGeom>
            <a:solidFill>
              <a:srgbClr val="666699"/>
            </a:solidFill>
            <a:ln w="9525">
              <a:solidFill>
                <a:srgbClr val="666699"/>
              </a:solidFill>
              <a:round/>
              <a:headEnd/>
              <a:tailEnd/>
            </a:ln>
          </p:spPr>
          <p:txBody>
            <a:bodyPr wrap="none" anchor="ctr"/>
            <a:lstStyle/>
            <a:p>
              <a:endParaRPr lang="en-US"/>
            </a:p>
          </p:txBody>
        </p:sp>
        <p:sp>
          <p:nvSpPr>
            <p:cNvPr id="35882" name="Freeform 23"/>
            <p:cNvSpPr>
              <a:spLocks noChangeAspect="1"/>
            </p:cNvSpPr>
            <p:nvPr/>
          </p:nvSpPr>
          <p:spPr bwMode="auto">
            <a:xfrm rot="-907440">
              <a:off x="3905438" y="3592060"/>
              <a:ext cx="67903" cy="69460"/>
            </a:xfrm>
            <a:custGeom>
              <a:avLst/>
              <a:gdLst>
                <a:gd name="T0" fmla="*/ 0 w 68"/>
                <a:gd name="T1" fmla="*/ 2147483647 h 68"/>
                <a:gd name="T2" fmla="*/ 2147483647 w 68"/>
                <a:gd name="T3" fmla="*/ 2147483647 h 68"/>
                <a:gd name="T4" fmla="*/ 2147483647 w 68"/>
                <a:gd name="T5" fmla="*/ 0 h 68"/>
                <a:gd name="T6" fmla="*/ 0 w 68"/>
                <a:gd name="T7" fmla="*/ 2147483647 h 68"/>
                <a:gd name="T8" fmla="*/ 0 60000 65536"/>
                <a:gd name="T9" fmla="*/ 0 60000 65536"/>
                <a:gd name="T10" fmla="*/ 0 60000 65536"/>
                <a:gd name="T11" fmla="*/ 0 60000 65536"/>
                <a:gd name="T12" fmla="*/ 0 w 68"/>
                <a:gd name="T13" fmla="*/ 0 h 68"/>
                <a:gd name="T14" fmla="*/ 68 w 68"/>
                <a:gd name="T15" fmla="*/ 68 h 68"/>
              </a:gdLst>
              <a:ahLst/>
              <a:cxnLst>
                <a:cxn ang="T8">
                  <a:pos x="T0" y="T1"/>
                </a:cxn>
                <a:cxn ang="T9">
                  <a:pos x="T2" y="T3"/>
                </a:cxn>
                <a:cxn ang="T10">
                  <a:pos x="T4" y="T5"/>
                </a:cxn>
                <a:cxn ang="T11">
                  <a:pos x="T6" y="T7"/>
                </a:cxn>
              </a:cxnLst>
              <a:rect l="T12" t="T13" r="T14" b="T15"/>
              <a:pathLst>
                <a:path w="68" h="68">
                  <a:moveTo>
                    <a:pt x="0" y="20"/>
                  </a:moveTo>
                  <a:lnTo>
                    <a:pt x="60" y="68"/>
                  </a:lnTo>
                  <a:lnTo>
                    <a:pt x="68" y="0"/>
                  </a:lnTo>
                  <a:lnTo>
                    <a:pt x="0" y="20"/>
                  </a:lnTo>
                  <a:close/>
                </a:path>
              </a:pathLst>
            </a:custGeom>
            <a:solidFill>
              <a:schemeClr val="bg1"/>
            </a:solidFill>
            <a:ln w="9525">
              <a:solidFill>
                <a:schemeClr val="bg1"/>
              </a:solidFill>
              <a:round/>
              <a:headEnd/>
              <a:tailEnd/>
            </a:ln>
          </p:spPr>
          <p:txBody>
            <a:bodyPr/>
            <a:lstStyle/>
            <a:p>
              <a:endParaRPr lang="en-US"/>
            </a:p>
          </p:txBody>
        </p:sp>
        <p:sp>
          <p:nvSpPr>
            <p:cNvPr id="35883" name="Line 24"/>
            <p:cNvSpPr>
              <a:spLocks noChangeAspect="1" noChangeShapeType="1"/>
            </p:cNvSpPr>
            <p:nvPr/>
          </p:nvSpPr>
          <p:spPr bwMode="auto">
            <a:xfrm rot="5400000">
              <a:off x="5391839" y="3087859"/>
              <a:ext cx="271225" cy="227805"/>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4" name="Oval 25"/>
            <p:cNvSpPr>
              <a:spLocks noChangeAspect="1" noChangeArrowheads="1"/>
            </p:cNvSpPr>
            <p:nvPr/>
          </p:nvSpPr>
          <p:spPr bwMode="auto">
            <a:xfrm rot="5400000">
              <a:off x="5441538" y="3138293"/>
              <a:ext cx="146637" cy="143473"/>
            </a:xfrm>
            <a:prstGeom prst="ellipse">
              <a:avLst/>
            </a:prstGeom>
            <a:solidFill>
              <a:srgbClr val="666699"/>
            </a:solidFill>
            <a:ln w="9525">
              <a:solidFill>
                <a:srgbClr val="666699"/>
              </a:solidFill>
              <a:round/>
              <a:headEnd/>
              <a:tailEnd/>
            </a:ln>
          </p:spPr>
          <p:txBody>
            <a:bodyPr wrap="none" anchor="ctr"/>
            <a:lstStyle/>
            <a:p>
              <a:endParaRPr lang="en-US"/>
            </a:p>
          </p:txBody>
        </p:sp>
        <p:sp>
          <p:nvSpPr>
            <p:cNvPr id="35885" name="Freeform 26"/>
            <p:cNvSpPr>
              <a:spLocks noChangeAspect="1"/>
            </p:cNvSpPr>
            <p:nvPr/>
          </p:nvSpPr>
          <p:spPr bwMode="auto">
            <a:xfrm rot="5400000">
              <a:off x="5477389" y="3170565"/>
              <a:ext cx="69460" cy="67903"/>
            </a:xfrm>
            <a:custGeom>
              <a:avLst/>
              <a:gdLst>
                <a:gd name="T0" fmla="*/ 0 w 68"/>
                <a:gd name="T1" fmla="*/ 2147483647 h 68"/>
                <a:gd name="T2" fmla="*/ 2147483647 w 68"/>
                <a:gd name="T3" fmla="*/ 2147483647 h 68"/>
                <a:gd name="T4" fmla="*/ 2147483647 w 68"/>
                <a:gd name="T5" fmla="*/ 0 h 68"/>
                <a:gd name="T6" fmla="*/ 0 w 68"/>
                <a:gd name="T7" fmla="*/ 2147483647 h 68"/>
                <a:gd name="T8" fmla="*/ 0 60000 65536"/>
                <a:gd name="T9" fmla="*/ 0 60000 65536"/>
                <a:gd name="T10" fmla="*/ 0 60000 65536"/>
                <a:gd name="T11" fmla="*/ 0 60000 65536"/>
                <a:gd name="T12" fmla="*/ 0 w 68"/>
                <a:gd name="T13" fmla="*/ 0 h 68"/>
                <a:gd name="T14" fmla="*/ 68 w 68"/>
                <a:gd name="T15" fmla="*/ 68 h 68"/>
              </a:gdLst>
              <a:ahLst/>
              <a:cxnLst>
                <a:cxn ang="T8">
                  <a:pos x="T0" y="T1"/>
                </a:cxn>
                <a:cxn ang="T9">
                  <a:pos x="T2" y="T3"/>
                </a:cxn>
                <a:cxn ang="T10">
                  <a:pos x="T4" y="T5"/>
                </a:cxn>
                <a:cxn ang="T11">
                  <a:pos x="T6" y="T7"/>
                </a:cxn>
              </a:cxnLst>
              <a:rect l="T12" t="T13" r="T14" b="T15"/>
              <a:pathLst>
                <a:path w="68" h="68">
                  <a:moveTo>
                    <a:pt x="0" y="20"/>
                  </a:moveTo>
                  <a:lnTo>
                    <a:pt x="60" y="68"/>
                  </a:lnTo>
                  <a:lnTo>
                    <a:pt x="68" y="0"/>
                  </a:lnTo>
                  <a:lnTo>
                    <a:pt x="0" y="20"/>
                  </a:lnTo>
                  <a:close/>
                </a:path>
              </a:pathLst>
            </a:custGeom>
            <a:solidFill>
              <a:schemeClr val="bg1"/>
            </a:solidFill>
            <a:ln w="9525">
              <a:solidFill>
                <a:schemeClr val="bg1"/>
              </a:solidFill>
              <a:round/>
              <a:headEnd/>
              <a:tailEnd/>
            </a:ln>
          </p:spPr>
          <p:txBody>
            <a:bodyPr/>
            <a:lstStyle/>
            <a:p>
              <a:endParaRPr lang="en-US"/>
            </a:p>
          </p:txBody>
        </p:sp>
        <p:sp>
          <p:nvSpPr>
            <p:cNvPr id="35886" name="Line 27"/>
            <p:cNvSpPr>
              <a:spLocks noChangeAspect="1" noChangeShapeType="1"/>
            </p:cNvSpPr>
            <p:nvPr/>
          </p:nvSpPr>
          <p:spPr bwMode="auto">
            <a:xfrm rot="7650367">
              <a:off x="5805838" y="3711896"/>
              <a:ext cx="269020" cy="227805"/>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7" name="Oval 28"/>
            <p:cNvSpPr>
              <a:spLocks noChangeAspect="1" noChangeArrowheads="1"/>
            </p:cNvSpPr>
            <p:nvPr/>
          </p:nvSpPr>
          <p:spPr bwMode="auto">
            <a:xfrm rot="7650367">
              <a:off x="5851696" y="3750758"/>
              <a:ext cx="146637" cy="144568"/>
            </a:xfrm>
            <a:prstGeom prst="ellipse">
              <a:avLst/>
            </a:prstGeom>
            <a:solidFill>
              <a:srgbClr val="666699"/>
            </a:solidFill>
            <a:ln w="9525">
              <a:solidFill>
                <a:srgbClr val="666699"/>
              </a:solidFill>
              <a:round/>
              <a:headEnd/>
              <a:tailEnd/>
            </a:ln>
          </p:spPr>
          <p:txBody>
            <a:bodyPr wrap="none" anchor="ctr"/>
            <a:lstStyle/>
            <a:p>
              <a:endParaRPr lang="en-US"/>
            </a:p>
          </p:txBody>
        </p:sp>
        <p:sp>
          <p:nvSpPr>
            <p:cNvPr id="35888" name="Freeform 29"/>
            <p:cNvSpPr>
              <a:spLocks noChangeAspect="1"/>
            </p:cNvSpPr>
            <p:nvPr/>
          </p:nvSpPr>
          <p:spPr bwMode="auto">
            <a:xfrm rot="7650367">
              <a:off x="5892475" y="3782475"/>
              <a:ext cx="69460" cy="67903"/>
            </a:xfrm>
            <a:custGeom>
              <a:avLst/>
              <a:gdLst>
                <a:gd name="T0" fmla="*/ 0 w 68"/>
                <a:gd name="T1" fmla="*/ 2147483647 h 68"/>
                <a:gd name="T2" fmla="*/ 2147483647 w 68"/>
                <a:gd name="T3" fmla="*/ 2147483647 h 68"/>
                <a:gd name="T4" fmla="*/ 2147483647 w 68"/>
                <a:gd name="T5" fmla="*/ 0 h 68"/>
                <a:gd name="T6" fmla="*/ 0 w 68"/>
                <a:gd name="T7" fmla="*/ 2147483647 h 68"/>
                <a:gd name="T8" fmla="*/ 0 60000 65536"/>
                <a:gd name="T9" fmla="*/ 0 60000 65536"/>
                <a:gd name="T10" fmla="*/ 0 60000 65536"/>
                <a:gd name="T11" fmla="*/ 0 60000 65536"/>
                <a:gd name="T12" fmla="*/ 0 w 68"/>
                <a:gd name="T13" fmla="*/ 0 h 68"/>
                <a:gd name="T14" fmla="*/ 68 w 68"/>
                <a:gd name="T15" fmla="*/ 68 h 68"/>
              </a:gdLst>
              <a:ahLst/>
              <a:cxnLst>
                <a:cxn ang="T8">
                  <a:pos x="T0" y="T1"/>
                </a:cxn>
                <a:cxn ang="T9">
                  <a:pos x="T2" y="T3"/>
                </a:cxn>
                <a:cxn ang="T10">
                  <a:pos x="T4" y="T5"/>
                </a:cxn>
                <a:cxn ang="T11">
                  <a:pos x="T6" y="T7"/>
                </a:cxn>
              </a:cxnLst>
              <a:rect l="T12" t="T13" r="T14" b="T15"/>
              <a:pathLst>
                <a:path w="68" h="68">
                  <a:moveTo>
                    <a:pt x="0" y="20"/>
                  </a:moveTo>
                  <a:lnTo>
                    <a:pt x="60" y="68"/>
                  </a:lnTo>
                  <a:lnTo>
                    <a:pt x="68" y="0"/>
                  </a:lnTo>
                  <a:lnTo>
                    <a:pt x="0" y="20"/>
                  </a:lnTo>
                  <a:close/>
                </a:path>
              </a:pathLst>
            </a:custGeom>
            <a:solidFill>
              <a:schemeClr val="bg1"/>
            </a:solidFill>
            <a:ln w="9525">
              <a:solidFill>
                <a:schemeClr val="bg1"/>
              </a:solidFill>
              <a:round/>
              <a:headEnd/>
              <a:tailEnd/>
            </a:ln>
          </p:spPr>
          <p:txBody>
            <a:bodyPr/>
            <a:lstStyle/>
            <a:p>
              <a:endParaRPr lang="en-US"/>
            </a:p>
          </p:txBody>
        </p:sp>
        <p:sp>
          <p:nvSpPr>
            <p:cNvPr id="35889" name="Line 30"/>
            <p:cNvSpPr>
              <a:spLocks noChangeAspect="1" noChangeShapeType="1"/>
            </p:cNvSpPr>
            <p:nvPr/>
          </p:nvSpPr>
          <p:spPr bwMode="auto">
            <a:xfrm rot="-6668958">
              <a:off x="4494862" y="5009589"/>
              <a:ext cx="270122" cy="228900"/>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0" name="Oval 31"/>
            <p:cNvSpPr>
              <a:spLocks noChangeAspect="1" noChangeArrowheads="1"/>
            </p:cNvSpPr>
            <p:nvPr/>
          </p:nvSpPr>
          <p:spPr bwMode="auto">
            <a:xfrm rot="-6668958">
              <a:off x="4564263" y="5039071"/>
              <a:ext cx="148843" cy="143473"/>
            </a:xfrm>
            <a:prstGeom prst="ellipse">
              <a:avLst/>
            </a:prstGeom>
            <a:solidFill>
              <a:srgbClr val="666699"/>
            </a:solidFill>
            <a:ln w="9525">
              <a:solidFill>
                <a:srgbClr val="666699"/>
              </a:solidFill>
              <a:round/>
              <a:headEnd/>
              <a:tailEnd/>
            </a:ln>
          </p:spPr>
          <p:txBody>
            <a:bodyPr wrap="none" anchor="ctr"/>
            <a:lstStyle/>
            <a:p>
              <a:endParaRPr lang="en-US"/>
            </a:p>
          </p:txBody>
        </p:sp>
        <p:sp>
          <p:nvSpPr>
            <p:cNvPr id="35891" name="Freeform 32"/>
            <p:cNvSpPr>
              <a:spLocks noChangeAspect="1"/>
            </p:cNvSpPr>
            <p:nvPr/>
          </p:nvSpPr>
          <p:spPr bwMode="auto">
            <a:xfrm rot="-6668958">
              <a:off x="4608336" y="5080719"/>
              <a:ext cx="69460" cy="68999"/>
            </a:xfrm>
            <a:custGeom>
              <a:avLst/>
              <a:gdLst>
                <a:gd name="T0" fmla="*/ 0 w 68"/>
                <a:gd name="T1" fmla="*/ 2147483647 h 68"/>
                <a:gd name="T2" fmla="*/ 2147483647 w 68"/>
                <a:gd name="T3" fmla="*/ 2147483647 h 68"/>
                <a:gd name="T4" fmla="*/ 2147483647 w 68"/>
                <a:gd name="T5" fmla="*/ 0 h 68"/>
                <a:gd name="T6" fmla="*/ 0 w 68"/>
                <a:gd name="T7" fmla="*/ 2147483647 h 68"/>
                <a:gd name="T8" fmla="*/ 0 60000 65536"/>
                <a:gd name="T9" fmla="*/ 0 60000 65536"/>
                <a:gd name="T10" fmla="*/ 0 60000 65536"/>
                <a:gd name="T11" fmla="*/ 0 60000 65536"/>
                <a:gd name="T12" fmla="*/ 0 w 68"/>
                <a:gd name="T13" fmla="*/ 0 h 68"/>
                <a:gd name="T14" fmla="*/ 68 w 68"/>
                <a:gd name="T15" fmla="*/ 68 h 68"/>
              </a:gdLst>
              <a:ahLst/>
              <a:cxnLst>
                <a:cxn ang="T8">
                  <a:pos x="T0" y="T1"/>
                </a:cxn>
                <a:cxn ang="T9">
                  <a:pos x="T2" y="T3"/>
                </a:cxn>
                <a:cxn ang="T10">
                  <a:pos x="T4" y="T5"/>
                </a:cxn>
                <a:cxn ang="T11">
                  <a:pos x="T6" y="T7"/>
                </a:cxn>
              </a:cxnLst>
              <a:rect l="T12" t="T13" r="T14" b="T15"/>
              <a:pathLst>
                <a:path w="68" h="68">
                  <a:moveTo>
                    <a:pt x="0" y="20"/>
                  </a:moveTo>
                  <a:lnTo>
                    <a:pt x="60" y="68"/>
                  </a:lnTo>
                  <a:lnTo>
                    <a:pt x="68" y="0"/>
                  </a:lnTo>
                  <a:lnTo>
                    <a:pt x="0" y="20"/>
                  </a:lnTo>
                  <a:close/>
                </a:path>
              </a:pathLst>
            </a:custGeom>
            <a:solidFill>
              <a:schemeClr val="bg1"/>
            </a:solidFill>
            <a:ln w="9525">
              <a:solidFill>
                <a:schemeClr val="bg1"/>
              </a:solidFill>
              <a:round/>
              <a:headEnd/>
              <a:tailEnd/>
            </a:ln>
          </p:spPr>
          <p:txBody>
            <a:bodyPr/>
            <a:lstStyle/>
            <a:p>
              <a:endParaRPr lang="en-US"/>
            </a:p>
          </p:txBody>
        </p:sp>
        <p:sp>
          <p:nvSpPr>
            <p:cNvPr id="35892" name="WordArt 33"/>
            <p:cNvSpPr>
              <a:spLocks noChangeAspect="1" noChangeArrowheads="1" noChangeShapeType="1" noTextEdit="1"/>
            </p:cNvSpPr>
            <p:nvPr/>
          </p:nvSpPr>
          <p:spPr bwMode="auto">
            <a:xfrm>
              <a:off x="4146386" y="3711134"/>
              <a:ext cx="708604" cy="27232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b="1" kern="10">
                  <a:latin typeface="Arial"/>
                  <a:ea typeface="Arial"/>
                  <a:cs typeface="Arial"/>
                </a:rPr>
                <a:t>Fishing operations</a:t>
              </a:r>
            </a:p>
            <a:p>
              <a:pPr algn="ctr"/>
              <a:r>
                <a:rPr lang="en-US" sz="3600" b="1" kern="10">
                  <a:latin typeface="Arial"/>
                  <a:ea typeface="Arial"/>
                  <a:cs typeface="Arial"/>
                </a:rPr>
                <a:t> and impacts</a:t>
              </a:r>
            </a:p>
          </p:txBody>
        </p:sp>
        <p:sp>
          <p:nvSpPr>
            <p:cNvPr id="35893" name="WordArt 34"/>
            <p:cNvSpPr>
              <a:spLocks noChangeAspect="1" noChangeArrowheads="1" noChangeShapeType="1" noTextEdit="1"/>
            </p:cNvSpPr>
            <p:nvPr/>
          </p:nvSpPr>
          <p:spPr bwMode="auto">
            <a:xfrm>
              <a:off x="5026938" y="3751928"/>
              <a:ext cx="557465" cy="13781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b="1" kern="10">
                  <a:latin typeface="Arial"/>
                  <a:ea typeface="Arial"/>
                  <a:cs typeface="Arial"/>
                </a:rPr>
                <a:t>Assess system</a:t>
              </a:r>
            </a:p>
          </p:txBody>
        </p:sp>
        <p:sp>
          <p:nvSpPr>
            <p:cNvPr id="35894" name="WordArt 35"/>
            <p:cNvSpPr>
              <a:spLocks noChangeAspect="1" noChangeArrowheads="1" noChangeShapeType="1" noTextEdit="1"/>
            </p:cNvSpPr>
            <p:nvPr/>
          </p:nvSpPr>
          <p:spPr bwMode="auto">
            <a:xfrm>
              <a:off x="4597614" y="4489527"/>
              <a:ext cx="649463" cy="10915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b="1" kern="10">
                  <a:latin typeface="Arial"/>
                  <a:ea typeface="Arial"/>
                  <a:cs typeface="Arial"/>
                </a:rPr>
                <a:t>Make decisions</a:t>
              </a:r>
            </a:p>
          </p:txBody>
        </p:sp>
        <p:sp>
          <p:nvSpPr>
            <p:cNvPr id="35895" name="Line 36"/>
            <p:cNvSpPr>
              <a:spLocks noChangeAspect="1" noChangeShapeType="1"/>
            </p:cNvSpPr>
            <p:nvPr/>
          </p:nvSpPr>
          <p:spPr bwMode="auto">
            <a:xfrm flipH="1">
              <a:off x="4430047" y="5391404"/>
              <a:ext cx="106235" cy="350608"/>
            </a:xfrm>
            <a:prstGeom prst="line">
              <a:avLst/>
            </a:prstGeom>
            <a:noFill/>
            <a:ln w="5715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5896" name="Line 37"/>
            <p:cNvSpPr>
              <a:spLocks noChangeAspect="1" noChangeShapeType="1"/>
            </p:cNvSpPr>
            <p:nvPr/>
          </p:nvSpPr>
          <p:spPr bwMode="auto">
            <a:xfrm flipH="1" flipV="1">
              <a:off x="2557229" y="2933844"/>
              <a:ext cx="1151070" cy="552372"/>
            </a:xfrm>
            <a:prstGeom prst="line">
              <a:avLst/>
            </a:prstGeom>
            <a:noFill/>
            <a:ln w="57150">
              <a:solidFill>
                <a:srgbClr val="666699"/>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5897" name="Line 38"/>
            <p:cNvSpPr>
              <a:spLocks noChangeAspect="1" noChangeShapeType="1"/>
            </p:cNvSpPr>
            <p:nvPr/>
          </p:nvSpPr>
          <p:spPr bwMode="auto">
            <a:xfrm flipV="1">
              <a:off x="5672020" y="2683567"/>
              <a:ext cx="177425" cy="299891"/>
            </a:xfrm>
            <a:prstGeom prst="line">
              <a:avLst/>
            </a:prstGeom>
            <a:noFill/>
            <a:ln w="5715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5898" name="Line 39"/>
            <p:cNvSpPr>
              <a:spLocks noChangeAspect="1" noChangeShapeType="1"/>
            </p:cNvSpPr>
            <p:nvPr/>
          </p:nvSpPr>
          <p:spPr bwMode="auto">
            <a:xfrm flipV="1">
              <a:off x="6170343" y="3654905"/>
              <a:ext cx="393182" cy="97023"/>
            </a:xfrm>
            <a:prstGeom prst="line">
              <a:avLst/>
            </a:prstGeom>
            <a:noFill/>
            <a:ln w="5715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5899" name="Line 40"/>
            <p:cNvSpPr>
              <a:spLocks noChangeAspect="1" noChangeShapeType="1"/>
            </p:cNvSpPr>
            <p:nvPr/>
          </p:nvSpPr>
          <p:spPr bwMode="auto">
            <a:xfrm>
              <a:off x="6058631" y="4708932"/>
              <a:ext cx="1013074" cy="510475"/>
            </a:xfrm>
            <a:prstGeom prst="line">
              <a:avLst/>
            </a:prstGeom>
            <a:noFill/>
            <a:ln w="57150">
              <a:solidFill>
                <a:srgbClr val="666699"/>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5900" name="Line 41"/>
            <p:cNvSpPr>
              <a:spLocks noChangeAspect="1" noChangeShapeType="1"/>
            </p:cNvSpPr>
            <p:nvPr/>
          </p:nvSpPr>
          <p:spPr bwMode="auto">
            <a:xfrm flipH="1">
              <a:off x="3404926" y="4724368"/>
              <a:ext cx="344992" cy="191842"/>
            </a:xfrm>
            <a:prstGeom prst="line">
              <a:avLst/>
            </a:prstGeom>
            <a:noFill/>
            <a:ln w="5715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5901" name="Line 42"/>
            <p:cNvSpPr>
              <a:spLocks noChangeAspect="1" noChangeShapeType="1"/>
            </p:cNvSpPr>
            <p:nvPr/>
          </p:nvSpPr>
          <p:spPr bwMode="auto">
            <a:xfrm>
              <a:off x="4903179" y="2352805"/>
              <a:ext cx="2190" cy="409042"/>
            </a:xfrm>
            <a:prstGeom prst="line">
              <a:avLst/>
            </a:prstGeom>
            <a:noFill/>
            <a:ln w="57150">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5902" name="Line 43"/>
            <p:cNvSpPr>
              <a:spLocks noChangeAspect="1" noChangeShapeType="1"/>
            </p:cNvSpPr>
            <p:nvPr/>
          </p:nvSpPr>
          <p:spPr bwMode="auto">
            <a:xfrm flipH="1">
              <a:off x="3991961" y="5120179"/>
              <a:ext cx="89808" cy="115767"/>
            </a:xfrm>
            <a:prstGeom prst="line">
              <a:avLst/>
            </a:prstGeom>
            <a:noFill/>
            <a:ln w="28575">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3" name="Line 44"/>
            <p:cNvSpPr>
              <a:spLocks noChangeAspect="1" noChangeShapeType="1"/>
            </p:cNvSpPr>
            <p:nvPr/>
          </p:nvSpPr>
          <p:spPr bwMode="auto">
            <a:xfrm flipH="1">
              <a:off x="3453115" y="4158765"/>
              <a:ext cx="137997" cy="7718"/>
            </a:xfrm>
            <a:prstGeom prst="line">
              <a:avLst/>
            </a:prstGeom>
            <a:noFill/>
            <a:ln w="28575">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4" name="Line 45"/>
            <p:cNvSpPr>
              <a:spLocks noChangeAspect="1" noChangeShapeType="1"/>
            </p:cNvSpPr>
            <p:nvPr/>
          </p:nvSpPr>
          <p:spPr bwMode="auto">
            <a:xfrm>
              <a:off x="5469405" y="5266817"/>
              <a:ext cx="66808" cy="124587"/>
            </a:xfrm>
            <a:prstGeom prst="line">
              <a:avLst/>
            </a:prstGeom>
            <a:noFill/>
            <a:ln w="28575">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5" name="Line 46"/>
            <p:cNvSpPr>
              <a:spLocks noChangeAspect="1" noChangeShapeType="1"/>
            </p:cNvSpPr>
            <p:nvPr/>
          </p:nvSpPr>
          <p:spPr bwMode="auto">
            <a:xfrm flipH="1" flipV="1">
              <a:off x="6197723" y="4282249"/>
              <a:ext cx="137997" cy="35281"/>
            </a:xfrm>
            <a:prstGeom prst="line">
              <a:avLst/>
            </a:prstGeom>
            <a:noFill/>
            <a:ln w="28575">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6" name="Line 47"/>
            <p:cNvSpPr>
              <a:spLocks noChangeAspect="1" noChangeShapeType="1"/>
            </p:cNvSpPr>
            <p:nvPr/>
          </p:nvSpPr>
          <p:spPr bwMode="auto">
            <a:xfrm flipH="1">
              <a:off x="6000585" y="3237042"/>
              <a:ext cx="123759" cy="110254"/>
            </a:xfrm>
            <a:prstGeom prst="line">
              <a:avLst/>
            </a:prstGeom>
            <a:noFill/>
            <a:ln w="28575">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7" name="Line 48"/>
            <p:cNvSpPr>
              <a:spLocks noChangeAspect="1" noChangeShapeType="1"/>
            </p:cNvSpPr>
            <p:nvPr/>
          </p:nvSpPr>
          <p:spPr bwMode="auto">
            <a:xfrm flipH="1">
              <a:off x="5317171" y="2696798"/>
              <a:ext cx="45999" cy="146638"/>
            </a:xfrm>
            <a:prstGeom prst="line">
              <a:avLst/>
            </a:prstGeom>
            <a:noFill/>
            <a:ln w="28575">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8" name="Line 49"/>
            <p:cNvSpPr>
              <a:spLocks noChangeAspect="1" noChangeShapeType="1"/>
            </p:cNvSpPr>
            <p:nvPr/>
          </p:nvSpPr>
          <p:spPr bwMode="auto">
            <a:xfrm flipH="1" flipV="1">
              <a:off x="4105863" y="2821385"/>
              <a:ext cx="97474" cy="127895"/>
            </a:xfrm>
            <a:prstGeom prst="line">
              <a:avLst/>
            </a:prstGeom>
            <a:noFill/>
            <a:ln w="28575">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9" name="WordArt 50"/>
            <p:cNvSpPr>
              <a:spLocks noChangeAspect="1" noChangeArrowheads="1" noChangeShapeType="1" noTextEdit="1"/>
            </p:cNvSpPr>
            <p:nvPr/>
          </p:nvSpPr>
          <p:spPr bwMode="auto">
            <a:xfrm>
              <a:off x="2587895" y="3993384"/>
              <a:ext cx="792936" cy="338480"/>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000000"/>
                  </a:solidFill>
                  <a:latin typeface="Arial"/>
                  <a:ea typeface="Arial"/>
                  <a:cs typeface="Arial"/>
                </a:rPr>
                <a:t>Unexpected</a:t>
              </a:r>
            </a:p>
            <a:p>
              <a:pPr algn="ctr"/>
              <a:r>
                <a:rPr lang="en-US" sz="3600" i="1" kern="10">
                  <a:ln w="9525">
                    <a:solidFill>
                      <a:srgbClr val="000000"/>
                    </a:solidFill>
                    <a:round/>
                    <a:headEnd/>
                    <a:tailEnd/>
                  </a:ln>
                  <a:solidFill>
                    <a:srgbClr val="000000"/>
                  </a:solidFill>
                  <a:latin typeface="Arial"/>
                  <a:ea typeface="Arial"/>
                  <a:cs typeface="Arial"/>
                </a:rPr>
                <a:t>behaviour</a:t>
              </a:r>
            </a:p>
          </p:txBody>
        </p:sp>
        <p:sp>
          <p:nvSpPr>
            <p:cNvPr id="35910" name="WordArt 51"/>
            <p:cNvSpPr>
              <a:spLocks noChangeAspect="1" noChangeArrowheads="1" noChangeShapeType="1" noTextEdit="1"/>
            </p:cNvSpPr>
            <p:nvPr/>
          </p:nvSpPr>
          <p:spPr bwMode="auto">
            <a:xfrm>
              <a:off x="3119074" y="5319739"/>
              <a:ext cx="1080977" cy="339582"/>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000000"/>
                  </a:solidFill>
                  <a:latin typeface="Arial"/>
                  <a:ea typeface="Arial"/>
                  <a:cs typeface="Arial"/>
                </a:rPr>
                <a:t>Lack of regulatory</a:t>
              </a:r>
            </a:p>
            <a:p>
              <a:pPr algn="ctr"/>
              <a:r>
                <a:rPr lang="en-US" sz="3600" i="1" kern="10">
                  <a:ln w="9525">
                    <a:solidFill>
                      <a:srgbClr val="000000"/>
                    </a:solidFill>
                    <a:round/>
                    <a:headEnd/>
                    <a:tailEnd/>
                  </a:ln>
                  <a:solidFill>
                    <a:srgbClr val="000000"/>
                  </a:solidFill>
                  <a:latin typeface="Arial"/>
                  <a:ea typeface="Arial"/>
                  <a:cs typeface="Arial"/>
                </a:rPr>
                <a:t>control</a:t>
              </a:r>
            </a:p>
          </p:txBody>
        </p:sp>
        <p:sp>
          <p:nvSpPr>
            <p:cNvPr id="35911" name="WordArt 52"/>
            <p:cNvSpPr>
              <a:spLocks noChangeAspect="1" noChangeArrowheads="1" noChangeShapeType="1" noTextEdit="1"/>
            </p:cNvSpPr>
            <p:nvPr/>
          </p:nvSpPr>
          <p:spPr bwMode="auto">
            <a:xfrm>
              <a:off x="5253648" y="5413455"/>
              <a:ext cx="732698" cy="392504"/>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000000"/>
                  </a:solidFill>
                  <a:latin typeface="Arial"/>
                  <a:ea typeface="Arial"/>
                  <a:cs typeface="Arial"/>
                </a:rPr>
                <a:t>Decision</a:t>
              </a:r>
            </a:p>
            <a:p>
              <a:pPr algn="ctr"/>
              <a:r>
                <a:rPr lang="en-US" sz="3600" i="1" kern="10">
                  <a:ln w="9525">
                    <a:solidFill>
                      <a:srgbClr val="000000"/>
                    </a:solidFill>
                    <a:round/>
                    <a:headEnd/>
                    <a:tailEnd/>
                  </a:ln>
                  <a:solidFill>
                    <a:srgbClr val="000000"/>
                  </a:solidFill>
                  <a:latin typeface="Arial"/>
                  <a:ea typeface="Arial"/>
                  <a:cs typeface="Arial"/>
                </a:rPr>
                <a:t>uncertainty</a:t>
              </a:r>
            </a:p>
          </p:txBody>
        </p:sp>
        <p:sp>
          <p:nvSpPr>
            <p:cNvPr id="35912" name="WordArt 53"/>
            <p:cNvSpPr>
              <a:spLocks noChangeAspect="1" noChangeArrowheads="1" noChangeShapeType="1" noTextEdit="1"/>
            </p:cNvSpPr>
            <p:nvPr/>
          </p:nvSpPr>
          <p:spPr bwMode="auto">
            <a:xfrm>
              <a:off x="6415670" y="4192853"/>
              <a:ext cx="878399" cy="324994"/>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000000"/>
                  </a:solidFill>
                  <a:latin typeface="Arial"/>
                  <a:ea typeface="Arial"/>
                  <a:cs typeface="Arial"/>
                </a:rPr>
                <a:t>Assessment</a:t>
              </a:r>
            </a:p>
            <a:p>
              <a:pPr algn="ctr"/>
              <a:r>
                <a:rPr lang="en-US" sz="3600" i="1" kern="10">
                  <a:ln w="9525">
                    <a:solidFill>
                      <a:srgbClr val="000000"/>
                    </a:solidFill>
                    <a:round/>
                    <a:headEnd/>
                    <a:tailEnd/>
                  </a:ln>
                  <a:solidFill>
                    <a:srgbClr val="000000"/>
                  </a:solidFill>
                  <a:latin typeface="Arial"/>
                  <a:ea typeface="Arial"/>
                  <a:cs typeface="Arial"/>
                </a:rPr>
                <a:t>model error</a:t>
              </a:r>
            </a:p>
          </p:txBody>
        </p:sp>
        <p:sp>
          <p:nvSpPr>
            <p:cNvPr id="35913" name="WordArt 54"/>
            <p:cNvSpPr>
              <a:spLocks noChangeAspect="1" noChangeArrowheads="1" noChangeShapeType="1" noTextEdit="1"/>
            </p:cNvSpPr>
            <p:nvPr/>
          </p:nvSpPr>
          <p:spPr bwMode="auto">
            <a:xfrm>
              <a:off x="5067462" y="2485110"/>
              <a:ext cx="764460" cy="166484"/>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000000"/>
                  </a:solidFill>
                  <a:latin typeface="Arial"/>
                  <a:ea typeface="Arial"/>
                  <a:cs typeface="Arial"/>
                </a:rPr>
                <a:t>Misreporting</a:t>
              </a:r>
            </a:p>
          </p:txBody>
        </p:sp>
        <p:sp>
          <p:nvSpPr>
            <p:cNvPr id="35914" name="WordArt 55"/>
            <p:cNvSpPr>
              <a:spLocks noChangeAspect="1" noChangeArrowheads="1" noChangeShapeType="1" noTextEdit="1"/>
            </p:cNvSpPr>
            <p:nvPr/>
          </p:nvSpPr>
          <p:spPr bwMode="auto">
            <a:xfrm>
              <a:off x="6104630" y="3065046"/>
              <a:ext cx="1017455" cy="338480"/>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000000"/>
                  </a:solidFill>
                  <a:latin typeface="Arial"/>
                  <a:ea typeface="Arial"/>
                  <a:cs typeface="Arial"/>
                </a:rPr>
                <a:t>Sampling and</a:t>
              </a:r>
            </a:p>
            <a:p>
              <a:pPr algn="ctr"/>
              <a:r>
                <a:rPr lang="en-US" sz="3600" i="1" kern="10">
                  <a:ln w="9525">
                    <a:solidFill>
                      <a:srgbClr val="000000"/>
                    </a:solidFill>
                    <a:round/>
                    <a:headEnd/>
                    <a:tailEnd/>
                  </a:ln>
                  <a:solidFill>
                    <a:srgbClr val="000000"/>
                  </a:solidFill>
                  <a:latin typeface="Arial"/>
                  <a:ea typeface="Arial"/>
                  <a:cs typeface="Arial"/>
                </a:rPr>
                <a:t>estimation error</a:t>
              </a:r>
            </a:p>
          </p:txBody>
        </p:sp>
        <p:sp>
          <p:nvSpPr>
            <p:cNvPr id="35915" name="WordArt 56"/>
            <p:cNvSpPr>
              <a:spLocks noChangeAspect="1" noChangeArrowheads="1" noChangeShapeType="1" noTextEdit="1"/>
            </p:cNvSpPr>
            <p:nvPr/>
          </p:nvSpPr>
          <p:spPr bwMode="auto">
            <a:xfrm>
              <a:off x="2877032" y="2398010"/>
              <a:ext cx="1823532" cy="402427"/>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000000"/>
                  </a:solidFill>
                  <a:latin typeface="Arial"/>
                  <a:ea typeface="Arial"/>
                  <a:cs typeface="Arial"/>
                </a:rPr>
                <a:t>Environmental, ecological and</a:t>
              </a:r>
            </a:p>
            <a:p>
              <a:pPr algn="ctr"/>
              <a:r>
                <a:rPr lang="en-US" sz="3600" i="1" kern="10">
                  <a:ln w="9525">
                    <a:solidFill>
                      <a:srgbClr val="000000"/>
                    </a:solidFill>
                    <a:round/>
                    <a:headEnd/>
                    <a:tailEnd/>
                  </a:ln>
                  <a:solidFill>
                    <a:srgbClr val="000000"/>
                  </a:solidFill>
                  <a:latin typeface="Arial"/>
                  <a:ea typeface="Arial"/>
                  <a:cs typeface="Arial"/>
                </a:rPr>
                <a:t>demograhic variation</a:t>
              </a:r>
            </a:p>
          </p:txBody>
        </p:sp>
        <p:sp>
          <p:nvSpPr>
            <p:cNvPr id="35916" name="Oval 57"/>
            <p:cNvSpPr>
              <a:spLocks noChangeArrowheads="1"/>
            </p:cNvSpPr>
            <p:nvPr/>
          </p:nvSpPr>
          <p:spPr bwMode="auto">
            <a:xfrm>
              <a:off x="2240712" y="1347289"/>
              <a:ext cx="5180366" cy="5326368"/>
            </a:xfrm>
            <a:prstGeom prst="ellipse">
              <a:avLst/>
            </a:prstGeom>
            <a:noFill/>
            <a:ln w="57150">
              <a:solidFill>
                <a:srgbClr val="66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17" name="WordArt 59"/>
            <p:cNvSpPr>
              <a:spLocks noChangeArrowheads="1" noChangeShapeType="1" noTextEdit="1"/>
            </p:cNvSpPr>
            <p:nvPr/>
          </p:nvSpPr>
          <p:spPr bwMode="auto">
            <a:xfrm>
              <a:off x="4228527" y="1700102"/>
              <a:ext cx="1290163" cy="253584"/>
            </a:xfrm>
            <a:prstGeom prst="rect">
              <a:avLst/>
            </a:prstGeom>
          </p:spPr>
          <p:txBody>
            <a:bodyPr wrap="none" fromWordArt="1">
              <a:prstTxWarp prst="textPlain">
                <a:avLst>
                  <a:gd name="adj" fmla="val 50000"/>
                </a:avLst>
              </a:prstTxWarp>
            </a:bodyPr>
            <a:lstStyle/>
            <a:p>
              <a:pPr algn="ctr"/>
              <a:r>
                <a:rPr lang="en-US" sz="3600" i="1" kern="10">
                  <a:ln w="9525">
                    <a:solidFill>
                      <a:srgbClr val="666699"/>
                    </a:solidFill>
                    <a:round/>
                    <a:headEnd/>
                    <a:tailEnd/>
                  </a:ln>
                  <a:solidFill>
                    <a:srgbClr val="666699"/>
                  </a:solidFill>
                  <a:latin typeface="Arial"/>
                  <a:ea typeface="Arial"/>
                  <a:cs typeface="Arial"/>
                </a:rPr>
                <a:t>Resource State</a:t>
              </a:r>
            </a:p>
          </p:txBody>
        </p:sp>
        <p:sp>
          <p:nvSpPr>
            <p:cNvPr id="35918" name="WordArt 58"/>
            <p:cNvSpPr>
              <a:spLocks noChangeArrowheads="1" noChangeShapeType="1" noTextEdit="1"/>
            </p:cNvSpPr>
            <p:nvPr/>
          </p:nvSpPr>
          <p:spPr bwMode="auto">
            <a:xfrm>
              <a:off x="3892296" y="5983468"/>
              <a:ext cx="1867342" cy="306506"/>
            </a:xfrm>
            <a:prstGeom prst="rect">
              <a:avLst/>
            </a:prstGeom>
          </p:spPr>
          <p:txBody>
            <a:bodyPr wrap="none" fromWordArt="1">
              <a:prstTxWarp prst="textPlain">
                <a:avLst>
                  <a:gd name="adj" fmla="val 50000"/>
                </a:avLst>
              </a:prstTxWarp>
            </a:bodyPr>
            <a:lstStyle/>
            <a:p>
              <a:pPr algn="ctr"/>
              <a:r>
                <a:rPr lang="en-US" sz="3600" i="1" kern="10">
                  <a:ln w="9525">
                    <a:solidFill>
                      <a:srgbClr val="5F5F8F"/>
                    </a:solidFill>
                    <a:round/>
                    <a:headEnd/>
                    <a:tailEnd/>
                  </a:ln>
                  <a:solidFill>
                    <a:srgbClr val="5F5F8F"/>
                  </a:solidFill>
                  <a:latin typeface="Arial"/>
                  <a:ea typeface="Arial"/>
                  <a:cs typeface="Arial"/>
                </a:rPr>
                <a:t>Human Components</a:t>
              </a:r>
            </a:p>
          </p:txBody>
        </p:sp>
      </p:grpSp>
      <p:grpSp>
        <p:nvGrpSpPr>
          <p:cNvPr id="3" name="Group 86"/>
          <p:cNvGrpSpPr>
            <a:grpSpLocks/>
          </p:cNvGrpSpPr>
          <p:nvPr/>
        </p:nvGrpSpPr>
        <p:grpSpPr bwMode="auto">
          <a:xfrm>
            <a:off x="7051675" y="3359150"/>
            <a:ext cx="1974850" cy="603250"/>
            <a:chOff x="7051292" y="3358778"/>
            <a:chExt cx="1975015" cy="603508"/>
          </a:xfrm>
        </p:grpSpPr>
        <p:sp>
          <p:nvSpPr>
            <p:cNvPr id="35857" name="Rectangle 3"/>
            <p:cNvSpPr txBox="1">
              <a:spLocks noChangeArrowheads="1"/>
            </p:cNvSpPr>
            <p:nvPr/>
          </p:nvSpPr>
          <p:spPr bwMode="auto">
            <a:xfrm>
              <a:off x="7587758" y="3358778"/>
              <a:ext cx="1438549" cy="60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lstStyle>
              <a:lvl1pPr marL="182563" indent="-18256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pPr>
              <a:r>
                <a:rPr lang="en-AU" dirty="0">
                  <a:solidFill>
                    <a:srgbClr val="3366FF"/>
                  </a:solidFill>
                  <a:latin typeface="Calibri"/>
                  <a:cs typeface="Calibri"/>
                </a:rPr>
                <a:t>Blamed</a:t>
              </a:r>
            </a:p>
          </p:txBody>
        </p:sp>
        <p:cxnSp>
          <p:nvCxnSpPr>
            <p:cNvPr id="71" name="Straight Connector 70"/>
            <p:cNvCxnSpPr/>
            <p:nvPr/>
          </p:nvCxnSpPr>
          <p:spPr>
            <a:xfrm flipV="1">
              <a:off x="7051292" y="3636710"/>
              <a:ext cx="725549" cy="57174"/>
            </a:xfrm>
            <a:prstGeom prst="line">
              <a:avLst/>
            </a:prstGeom>
            <a:ln w="57150" cap="flat" cmpd="sng" algn="ctr">
              <a:solidFill>
                <a:srgbClr val="3366F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4" name="Group 85"/>
          <p:cNvGrpSpPr>
            <a:grpSpLocks/>
          </p:cNvGrpSpPr>
          <p:nvPr/>
        </p:nvGrpSpPr>
        <p:grpSpPr bwMode="auto">
          <a:xfrm>
            <a:off x="6605588" y="1376363"/>
            <a:ext cx="2087562" cy="858837"/>
            <a:chOff x="6605950" y="1375653"/>
            <a:chExt cx="2086520" cy="859150"/>
          </a:xfrm>
        </p:grpSpPr>
        <p:sp>
          <p:nvSpPr>
            <p:cNvPr id="35855" name="Rectangle 3"/>
            <p:cNvSpPr txBox="1">
              <a:spLocks noChangeArrowheads="1"/>
            </p:cNvSpPr>
            <p:nvPr/>
          </p:nvSpPr>
          <p:spPr bwMode="auto">
            <a:xfrm>
              <a:off x="7253921" y="1375653"/>
              <a:ext cx="1438549" cy="60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lstStyle>
              <a:lvl1pPr marL="182563" indent="-18256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pPr>
              <a:r>
                <a:rPr lang="en-AU" dirty="0">
                  <a:solidFill>
                    <a:srgbClr val="3366FF"/>
                  </a:solidFill>
                  <a:latin typeface="Calibri"/>
                  <a:cs typeface="Calibri"/>
                </a:rPr>
                <a:t>Focus</a:t>
              </a:r>
            </a:p>
          </p:txBody>
        </p:sp>
        <p:cxnSp>
          <p:nvCxnSpPr>
            <p:cNvPr id="72" name="Straight Connector 71"/>
            <p:cNvCxnSpPr/>
            <p:nvPr/>
          </p:nvCxnSpPr>
          <p:spPr>
            <a:xfrm flipV="1">
              <a:off x="6605950" y="1666271"/>
              <a:ext cx="931397" cy="568532"/>
            </a:xfrm>
            <a:prstGeom prst="line">
              <a:avLst/>
            </a:prstGeom>
            <a:ln w="57150" cap="flat" cmpd="sng" algn="ctr">
              <a:solidFill>
                <a:srgbClr val="3366F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 name="Group 87"/>
          <p:cNvGrpSpPr>
            <a:grpSpLocks/>
          </p:cNvGrpSpPr>
          <p:nvPr/>
        </p:nvGrpSpPr>
        <p:grpSpPr bwMode="auto">
          <a:xfrm>
            <a:off x="6127750" y="5419725"/>
            <a:ext cx="2803525" cy="930275"/>
            <a:chOff x="6127614" y="5420403"/>
            <a:chExt cx="2804022" cy="929405"/>
          </a:xfrm>
        </p:grpSpPr>
        <p:sp>
          <p:nvSpPr>
            <p:cNvPr id="35853" name="Rectangle 3"/>
            <p:cNvSpPr txBox="1">
              <a:spLocks noChangeArrowheads="1"/>
            </p:cNvSpPr>
            <p:nvPr/>
          </p:nvSpPr>
          <p:spPr bwMode="auto">
            <a:xfrm>
              <a:off x="7059942" y="5420403"/>
              <a:ext cx="1871694" cy="92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lstStyle>
              <a:lvl1pPr marL="182563" indent="-18256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pPr>
              <a:r>
                <a:rPr lang="en-AU" dirty="0">
                  <a:solidFill>
                    <a:srgbClr val="FF4845"/>
                  </a:solidFill>
                  <a:latin typeface="Calibri"/>
                  <a:cs typeface="Calibri"/>
                </a:rPr>
                <a:t>Political pressure</a:t>
              </a:r>
            </a:p>
          </p:txBody>
        </p:sp>
        <p:cxnSp>
          <p:nvCxnSpPr>
            <p:cNvPr id="74" name="Straight Connector 73"/>
            <p:cNvCxnSpPr/>
            <p:nvPr/>
          </p:nvCxnSpPr>
          <p:spPr>
            <a:xfrm>
              <a:off x="6127614" y="5550456"/>
              <a:ext cx="1179722" cy="247418"/>
            </a:xfrm>
            <a:prstGeom prst="line">
              <a:avLst/>
            </a:prstGeom>
            <a:ln w="57150" cap="flat" cmpd="sng" algn="ctr">
              <a:solidFill>
                <a:srgbClr val="FF4845"/>
              </a:solidFill>
              <a:prstDash val="solid"/>
              <a:roun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6" name="Group 88"/>
          <p:cNvGrpSpPr>
            <a:grpSpLocks/>
          </p:cNvGrpSpPr>
          <p:nvPr/>
        </p:nvGrpSpPr>
        <p:grpSpPr bwMode="auto">
          <a:xfrm>
            <a:off x="457200" y="4264025"/>
            <a:ext cx="2008188" cy="1389063"/>
            <a:chOff x="457946" y="4263443"/>
            <a:chExt cx="2007944" cy="1389375"/>
          </a:xfrm>
        </p:grpSpPr>
        <p:sp>
          <p:nvSpPr>
            <p:cNvPr id="35851" name="Rectangle 3"/>
            <p:cNvSpPr txBox="1">
              <a:spLocks noChangeArrowheads="1"/>
            </p:cNvSpPr>
            <p:nvPr/>
          </p:nvSpPr>
          <p:spPr bwMode="auto">
            <a:xfrm>
              <a:off x="457946" y="4723413"/>
              <a:ext cx="1818261" cy="92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800" rIns="0" bIns="10800"/>
            <a:lstStyle>
              <a:lvl1pPr marL="182563" indent="-18256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pPr>
              <a:r>
                <a:rPr lang="en-AU" dirty="0">
                  <a:solidFill>
                    <a:srgbClr val="FF4845"/>
                  </a:solidFill>
                  <a:latin typeface="Calibri"/>
                  <a:cs typeface="Calibri"/>
                </a:rPr>
                <a:t>Circumvent intent</a:t>
              </a:r>
            </a:p>
          </p:txBody>
        </p:sp>
        <p:cxnSp>
          <p:nvCxnSpPr>
            <p:cNvPr id="77" name="Straight Connector 76"/>
            <p:cNvCxnSpPr/>
            <p:nvPr/>
          </p:nvCxnSpPr>
          <p:spPr>
            <a:xfrm flipV="1">
              <a:off x="1645252" y="4263443"/>
              <a:ext cx="820638" cy="465242"/>
            </a:xfrm>
            <a:prstGeom prst="line">
              <a:avLst/>
            </a:prstGeom>
            <a:ln w="57150" cap="flat" cmpd="sng" algn="ctr">
              <a:solidFill>
                <a:srgbClr val="FF4845"/>
              </a:solidFill>
              <a:prstDash val="solid"/>
              <a:roun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7" name="Group 89"/>
          <p:cNvGrpSpPr>
            <a:grpSpLocks/>
          </p:cNvGrpSpPr>
          <p:nvPr/>
        </p:nvGrpSpPr>
        <p:grpSpPr bwMode="auto">
          <a:xfrm>
            <a:off x="284163" y="2876550"/>
            <a:ext cx="2449512" cy="977900"/>
            <a:chOff x="284756" y="2876190"/>
            <a:chExt cx="2448994" cy="978892"/>
          </a:xfrm>
        </p:grpSpPr>
        <p:sp>
          <p:nvSpPr>
            <p:cNvPr id="35849" name="Rectangle 3"/>
            <p:cNvSpPr txBox="1">
              <a:spLocks noChangeArrowheads="1"/>
            </p:cNvSpPr>
            <p:nvPr/>
          </p:nvSpPr>
          <p:spPr bwMode="auto">
            <a:xfrm>
              <a:off x="284756" y="2876190"/>
              <a:ext cx="1871694" cy="97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lstStyle>
              <a:lvl1pPr marL="182563" indent="-18256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pPr>
              <a:r>
                <a:rPr lang="en-AU" dirty="0">
                  <a:solidFill>
                    <a:srgbClr val="00AE01"/>
                  </a:solidFill>
                  <a:latin typeface="Calibri"/>
                  <a:cs typeface="Calibri"/>
                </a:rPr>
                <a:t>Learning &amp; alignment</a:t>
              </a:r>
            </a:p>
          </p:txBody>
        </p:sp>
        <p:cxnSp>
          <p:nvCxnSpPr>
            <p:cNvPr id="82" name="Straight Connector 81"/>
            <p:cNvCxnSpPr/>
            <p:nvPr/>
          </p:nvCxnSpPr>
          <p:spPr>
            <a:xfrm>
              <a:off x="2062380" y="3314784"/>
              <a:ext cx="671370" cy="540298"/>
            </a:xfrm>
            <a:prstGeom prst="line">
              <a:avLst/>
            </a:prstGeom>
            <a:ln w="57150" cap="flat" cmpd="sng" algn="ctr">
              <a:solidFill>
                <a:srgbClr val="00AE01"/>
              </a:solidFill>
              <a:prstDash val="solid"/>
              <a:roun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35848" name="Rectangle 3"/>
          <p:cNvSpPr txBox="1">
            <a:spLocks noChangeArrowheads="1"/>
          </p:cNvSpPr>
          <p:nvPr/>
        </p:nvSpPr>
        <p:spPr bwMode="auto">
          <a:xfrm>
            <a:off x="346075" y="62674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800" rIns="0" bIns="46800"/>
          <a:lstStyle>
            <a:lvl1pPr marL="182563" indent="-18256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pPr>
            <a:r>
              <a:rPr lang="en-AU" dirty="0">
                <a:solidFill>
                  <a:srgbClr val="326A94"/>
                </a:solidFill>
              </a:rPr>
              <a:t>&lt; 0.06% of literature</a:t>
            </a:r>
          </a:p>
        </p:txBody>
      </p:sp>
    </p:spTree>
    <p:extLst>
      <p:ext uri="{BB962C8B-B14F-4D97-AF65-F5344CB8AC3E}">
        <p14:creationId xmlns:p14="http://schemas.microsoft.com/office/powerpoint/2010/main" val="32095119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par>
                          <p:cTn id="23" fill="hold" nodeType="afterGroup">
                            <p:stCondLst>
                              <p:cond delay="500"/>
                            </p:stCondLst>
                            <p:childTnLst>
                              <p:par>
                                <p:cTn id="24" presetID="2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033" y="1152394"/>
            <a:ext cx="6142182" cy="48409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269" y="183923"/>
            <a:ext cx="8828447" cy="688359"/>
          </a:xfrm>
        </p:spPr>
        <p:txBody>
          <a:bodyPr>
            <a:normAutofit fontScale="90000"/>
          </a:bodyPr>
          <a:lstStyle/>
          <a:p>
            <a:r>
              <a:rPr lang="en-US" dirty="0" smtClean="0"/>
              <a:t>End to end models allow for evaluation of tradeoffs across broader suite of objectives at system level.</a:t>
            </a:r>
            <a:endParaRPr lang="en-US" dirty="0"/>
          </a:p>
        </p:txBody>
      </p:sp>
      <p:sp>
        <p:nvSpPr>
          <p:cNvPr id="4100" name="Text Box 4"/>
          <p:cNvSpPr txBox="1">
            <a:spLocks noChangeArrowheads="1"/>
          </p:cNvSpPr>
          <p:nvPr/>
        </p:nvSpPr>
        <p:spPr bwMode="auto">
          <a:xfrm>
            <a:off x="184269" y="6211280"/>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t>Fulton EA, Smith ADM, Smith DC, Johnson P (2014) An Integrated Approach Is Needed for Ecosystem Based Fisheries Management: Insights from Ecosystem-Level Management Strategy Evaluation. </a:t>
            </a:r>
            <a:r>
              <a:rPr lang="en-US" sz="1100" dirty="0" err="1"/>
              <a:t>PLoS</a:t>
            </a:r>
            <a:r>
              <a:rPr lang="en-US" sz="1100" dirty="0"/>
              <a:t> ONE 9(1): e84242. doi:10.1371/journal.pone.0084242</a:t>
            </a:r>
          </a:p>
          <a:p>
            <a:pPr eaLnBrk="1" hangingPunct="1"/>
            <a:r>
              <a:rPr lang="en-US" sz="1100" dirty="0">
                <a:hlinkClick r:id="rId3"/>
              </a:rPr>
              <a:t>http://127.0.0.1:8081/plosone/article?id=info:doi/10.1371/journal.pone.0084242</a:t>
            </a:r>
            <a:endParaRPr lang="en-US" sz="1100" dirty="0"/>
          </a:p>
        </p:txBody>
      </p:sp>
    </p:spTree>
    <p:extLst>
      <p:ext uri="{BB962C8B-B14F-4D97-AF65-F5344CB8AC3E}">
        <p14:creationId xmlns:p14="http://schemas.microsoft.com/office/powerpoint/2010/main" val="2578215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dirty="0"/>
          </a:p>
        </p:txBody>
      </p:sp>
      <p:pic>
        <p:nvPicPr>
          <p:cNvPr id="11" name="Content Placeholder 10"/>
          <p:cNvPicPr>
            <a:picLocks noGrp="1" noChangeAspect="1"/>
          </p:cNvPicPr>
          <p:nvPr>
            <p:ph idx="1"/>
          </p:nvPr>
        </p:nvPicPr>
        <p:blipFill>
          <a:blip r:embed="rId2"/>
          <a:srcRect t="6417" b="6417"/>
          <a:stretch>
            <a:fillRect/>
          </a:stretch>
        </p:blipFill>
        <p:spPr>
          <a:xfrm>
            <a:off x="-1204103" y="0"/>
            <a:ext cx="10493246" cy="6858000"/>
          </a:xfrm>
        </p:spPr>
      </p:pic>
      <p:sp>
        <p:nvSpPr>
          <p:cNvPr id="12" name="TextBox 11"/>
          <p:cNvSpPr txBox="1"/>
          <p:nvPr/>
        </p:nvSpPr>
        <p:spPr>
          <a:xfrm>
            <a:off x="457200" y="126999"/>
            <a:ext cx="8229600" cy="707886"/>
          </a:xfrm>
          <a:prstGeom prst="rect">
            <a:avLst/>
          </a:prstGeom>
          <a:noFill/>
        </p:spPr>
        <p:txBody>
          <a:bodyPr wrap="square" rtlCol="0">
            <a:spAutoFit/>
          </a:bodyPr>
          <a:lstStyle/>
          <a:p>
            <a:r>
              <a:rPr lang="en-US" sz="4000" b="1" dirty="0" smtClean="0">
                <a:solidFill>
                  <a:schemeClr val="bg1"/>
                </a:solidFill>
                <a:latin typeface="Calibri"/>
                <a:cs typeface="Calibri"/>
              </a:rPr>
              <a:t>Atlantis – a whole of system model</a:t>
            </a:r>
            <a:endParaRPr lang="en-US" sz="4000" b="1" dirty="0">
              <a:solidFill>
                <a:schemeClr val="bg1"/>
              </a:solidFill>
              <a:latin typeface="Calibri"/>
              <a:cs typeface="Calibri"/>
            </a:endParaRPr>
          </a:p>
        </p:txBody>
      </p:sp>
    </p:spTree>
    <p:extLst>
      <p:ext uri="{BB962C8B-B14F-4D97-AF65-F5344CB8AC3E}">
        <p14:creationId xmlns:p14="http://schemas.microsoft.com/office/powerpoint/2010/main" val="42681035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pPr eaLnBrk="1" hangingPunct="1"/>
            <a:r>
              <a:rPr lang="en-AU" sz="4400">
                <a:latin typeface="Arial" charset="0"/>
              </a:rPr>
              <a:t>Purpose</a:t>
            </a:r>
          </a:p>
        </p:txBody>
      </p:sp>
      <p:sp>
        <p:nvSpPr>
          <p:cNvPr id="2" name="Content Placeholder 1"/>
          <p:cNvSpPr>
            <a:spLocks noGrp="1"/>
          </p:cNvSpPr>
          <p:nvPr>
            <p:ph idx="1"/>
          </p:nvPr>
        </p:nvSpPr>
        <p:spPr/>
        <p:txBody>
          <a:bodyPr/>
          <a:lstStyle/>
          <a:p>
            <a:r>
              <a:rPr lang="en-US" dirty="0" smtClean="0"/>
              <a:t>What</a:t>
            </a:r>
            <a:r>
              <a:rPr lang="en-US" dirty="0"/>
              <a:t>-if sandbox</a:t>
            </a:r>
          </a:p>
          <a:p>
            <a:pPr lvl="1"/>
            <a:r>
              <a:rPr lang="en-US" dirty="0" smtClean="0"/>
              <a:t>model </a:t>
            </a:r>
            <a:r>
              <a:rPr lang="en-US" dirty="0"/>
              <a:t>complexity </a:t>
            </a:r>
          </a:p>
          <a:p>
            <a:pPr lvl="1"/>
            <a:r>
              <a:rPr lang="en-US" dirty="0" smtClean="0"/>
              <a:t>ecological </a:t>
            </a:r>
            <a:r>
              <a:rPr lang="en-US" dirty="0"/>
              <a:t>understanding</a:t>
            </a:r>
          </a:p>
          <a:p>
            <a:pPr lvl="1"/>
            <a:r>
              <a:rPr lang="en-US" dirty="0" smtClean="0"/>
              <a:t>whole </a:t>
            </a:r>
            <a:r>
              <a:rPr lang="en-US" dirty="0"/>
              <a:t>of system understanding</a:t>
            </a:r>
          </a:p>
          <a:p>
            <a:pPr lvl="1"/>
            <a:r>
              <a:rPr lang="en-US" dirty="0" smtClean="0"/>
              <a:t>fisheries </a:t>
            </a:r>
            <a:endParaRPr lang="en-US" dirty="0"/>
          </a:p>
          <a:p>
            <a:pPr lvl="1"/>
            <a:r>
              <a:rPr lang="en-US" dirty="0" smtClean="0"/>
              <a:t>management </a:t>
            </a:r>
            <a:r>
              <a:rPr lang="en-US" dirty="0"/>
              <a:t>systems</a:t>
            </a:r>
          </a:p>
          <a:p>
            <a:pPr lvl="1"/>
            <a:r>
              <a:rPr lang="en-US" dirty="0" smtClean="0"/>
              <a:t>social </a:t>
            </a:r>
            <a:r>
              <a:rPr lang="en-US" dirty="0"/>
              <a:t>and economic </a:t>
            </a:r>
            <a:r>
              <a:rPr lang="en-US" dirty="0" smtClean="0"/>
              <a:t>behavior</a:t>
            </a:r>
            <a:endParaRPr lang="en-US" dirty="0"/>
          </a:p>
          <a:p>
            <a:pPr lvl="1"/>
            <a:r>
              <a:rPr lang="en-US" dirty="0" smtClean="0"/>
              <a:t>cumulative </a:t>
            </a:r>
            <a:r>
              <a:rPr lang="en-US" dirty="0"/>
              <a:t>(climate) impacts</a:t>
            </a:r>
          </a:p>
          <a:p>
            <a:r>
              <a:rPr lang="en-US" dirty="0" smtClean="0"/>
              <a:t>‘Flight </a:t>
            </a:r>
            <a:r>
              <a:rPr lang="en-US" dirty="0"/>
              <a:t>simulator for </a:t>
            </a:r>
            <a:r>
              <a:rPr lang="en-US" dirty="0" smtClean="0"/>
              <a:t>managers’</a:t>
            </a:r>
            <a:endParaRPr lang="en-US" dirty="0"/>
          </a:p>
          <a:p>
            <a:endParaRPr lang="en-US" dirty="0"/>
          </a:p>
        </p:txBody>
      </p:sp>
    </p:spTree>
    <p:extLst>
      <p:ext uri="{BB962C8B-B14F-4D97-AF65-F5344CB8AC3E}">
        <p14:creationId xmlns:p14="http://schemas.microsoft.com/office/powerpoint/2010/main" val="68333045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a:spLocks noChangeArrowheads="1"/>
          </p:cNvSpPr>
          <p:nvPr/>
        </p:nvSpPr>
        <p:spPr bwMode="auto">
          <a:xfrm>
            <a:off x="855663" y="2806700"/>
            <a:ext cx="2633662" cy="430213"/>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6" name="Rounded Rectangle 5"/>
          <p:cNvSpPr>
            <a:spLocks noChangeArrowheads="1"/>
          </p:cNvSpPr>
          <p:nvPr/>
        </p:nvSpPr>
        <p:spPr bwMode="auto">
          <a:xfrm>
            <a:off x="793750" y="2855913"/>
            <a:ext cx="2633663" cy="430212"/>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7" name="Rounded Rectangle 6"/>
          <p:cNvSpPr>
            <a:spLocks noChangeArrowheads="1"/>
          </p:cNvSpPr>
          <p:nvPr/>
        </p:nvSpPr>
        <p:spPr bwMode="auto">
          <a:xfrm>
            <a:off x="6503988" y="4203700"/>
            <a:ext cx="1954212" cy="409575"/>
          </a:xfrm>
          <a:prstGeom prst="roundRect">
            <a:avLst>
              <a:gd name="adj" fmla="val 16667"/>
            </a:avLst>
          </a:prstGeom>
          <a:solidFill>
            <a:srgbClr val="8EC963">
              <a:alpha val="31000"/>
            </a:srgbClr>
          </a:solidFill>
          <a:ln w="9525">
            <a:solidFill>
              <a:srgbClr val="5A8E18">
                <a:alpha val="7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8" name="Rounded Rectangle 7"/>
          <p:cNvSpPr>
            <a:spLocks noChangeArrowheads="1"/>
          </p:cNvSpPr>
          <p:nvPr/>
        </p:nvSpPr>
        <p:spPr bwMode="auto">
          <a:xfrm>
            <a:off x="6573838" y="4146550"/>
            <a:ext cx="1954212" cy="409575"/>
          </a:xfrm>
          <a:prstGeom prst="roundRect">
            <a:avLst>
              <a:gd name="adj" fmla="val 16667"/>
            </a:avLst>
          </a:prstGeom>
          <a:solidFill>
            <a:srgbClr val="8EC963">
              <a:alpha val="31000"/>
            </a:srgbClr>
          </a:solidFill>
          <a:ln w="9525">
            <a:solidFill>
              <a:srgbClr val="5A8E18">
                <a:alpha val="7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9" name="Rounded Rectangle 8"/>
          <p:cNvSpPr>
            <a:spLocks noChangeArrowheads="1"/>
          </p:cNvSpPr>
          <p:nvPr/>
        </p:nvSpPr>
        <p:spPr bwMode="auto">
          <a:xfrm>
            <a:off x="6635750" y="4089400"/>
            <a:ext cx="1954213" cy="409575"/>
          </a:xfrm>
          <a:prstGeom prst="roundRect">
            <a:avLst>
              <a:gd name="adj" fmla="val 16667"/>
            </a:avLst>
          </a:prstGeom>
          <a:solidFill>
            <a:srgbClr val="8EC963">
              <a:alpha val="31000"/>
            </a:srgbClr>
          </a:solidFill>
          <a:ln w="9525">
            <a:solidFill>
              <a:srgbClr val="5A8E18">
                <a:alpha val="7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0" name="Rounded Rectangle 9"/>
          <p:cNvSpPr>
            <a:spLocks noChangeArrowheads="1"/>
          </p:cNvSpPr>
          <p:nvPr/>
        </p:nvSpPr>
        <p:spPr bwMode="auto">
          <a:xfrm>
            <a:off x="4984750" y="3629025"/>
            <a:ext cx="1954213" cy="409575"/>
          </a:xfrm>
          <a:prstGeom prst="roundRect">
            <a:avLst>
              <a:gd name="adj" fmla="val 16667"/>
            </a:avLst>
          </a:prstGeom>
          <a:solidFill>
            <a:srgbClr val="8EC963">
              <a:alpha val="31000"/>
            </a:srgbClr>
          </a:solidFill>
          <a:ln w="9525">
            <a:solidFill>
              <a:schemeClr val="accent5">
                <a:lumMod val="75000"/>
                <a:alpha val="72156"/>
              </a:scheme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1" name="Rounded Rectangle 10"/>
          <p:cNvSpPr>
            <a:spLocks noChangeArrowheads="1"/>
          </p:cNvSpPr>
          <p:nvPr/>
        </p:nvSpPr>
        <p:spPr bwMode="auto">
          <a:xfrm>
            <a:off x="5046663" y="3556000"/>
            <a:ext cx="1954212" cy="409575"/>
          </a:xfrm>
          <a:prstGeom prst="roundRect">
            <a:avLst>
              <a:gd name="adj" fmla="val 16667"/>
            </a:avLst>
          </a:prstGeom>
          <a:solidFill>
            <a:schemeClr val="accent6">
              <a:lumMod val="60000"/>
              <a:lumOff val="40000"/>
              <a:alpha val="31000"/>
            </a:schemeClr>
          </a:solidFill>
          <a:ln w="9525">
            <a:solidFill>
              <a:srgbClr val="5A8E18">
                <a:alpha val="7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2" name="Rounded Rectangle 11"/>
          <p:cNvSpPr>
            <a:spLocks noChangeArrowheads="1"/>
          </p:cNvSpPr>
          <p:nvPr/>
        </p:nvSpPr>
        <p:spPr bwMode="auto">
          <a:xfrm>
            <a:off x="6127750" y="1958975"/>
            <a:ext cx="2633663" cy="428625"/>
          </a:xfrm>
          <a:prstGeom prst="roundRect">
            <a:avLst>
              <a:gd name="adj" fmla="val 16667"/>
            </a:avLst>
          </a:prstGeom>
          <a:gradFill rotWithShape="1">
            <a:gsLst>
              <a:gs pos="0">
                <a:srgbClr val="EDEDED">
                  <a:alpha val="31000"/>
                </a:srgbClr>
              </a:gs>
              <a:gs pos="64999">
                <a:srgbClr val="D0D0D0">
                  <a:alpha val="31000"/>
                </a:srgbClr>
              </a:gs>
              <a:gs pos="100000">
                <a:srgbClr val="BCBCBC">
                  <a:alpha val="31000"/>
                </a:srgbClr>
              </a:gs>
            </a:gsLst>
            <a:lin ang="5400000" scaled="1"/>
          </a:gradFill>
          <a:ln w="9525">
            <a:solidFill>
              <a:srgbClr val="000000">
                <a:alpha val="2117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3" name="Rounded Rectangle 12"/>
          <p:cNvSpPr>
            <a:spLocks noChangeArrowheads="1"/>
          </p:cNvSpPr>
          <p:nvPr/>
        </p:nvSpPr>
        <p:spPr bwMode="auto">
          <a:xfrm>
            <a:off x="6205538" y="1901825"/>
            <a:ext cx="2633662" cy="428625"/>
          </a:xfrm>
          <a:prstGeom prst="roundRect">
            <a:avLst>
              <a:gd name="adj" fmla="val 16667"/>
            </a:avLst>
          </a:prstGeom>
          <a:gradFill rotWithShape="1">
            <a:gsLst>
              <a:gs pos="0">
                <a:srgbClr val="EDEDED">
                  <a:alpha val="31000"/>
                </a:srgbClr>
              </a:gs>
              <a:gs pos="64999">
                <a:srgbClr val="D0D0D0">
                  <a:alpha val="31000"/>
                </a:srgbClr>
              </a:gs>
              <a:gs pos="100000">
                <a:srgbClr val="BCBCBC">
                  <a:alpha val="31000"/>
                </a:srgbClr>
              </a:gs>
            </a:gsLst>
            <a:lin ang="5400000" scaled="1"/>
          </a:gradFill>
          <a:ln w="9525">
            <a:solidFill>
              <a:srgbClr val="000000">
                <a:alpha val="2117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4" name="Rounded Rectangle 13"/>
          <p:cNvSpPr>
            <a:spLocks noChangeArrowheads="1"/>
          </p:cNvSpPr>
          <p:nvPr/>
        </p:nvSpPr>
        <p:spPr bwMode="auto">
          <a:xfrm>
            <a:off x="3813175" y="1096963"/>
            <a:ext cx="2633663" cy="693737"/>
          </a:xfrm>
          <a:prstGeom prst="roundRect">
            <a:avLst>
              <a:gd name="adj" fmla="val 16667"/>
            </a:avLst>
          </a:prstGeom>
          <a:gradFill rotWithShape="1">
            <a:gsLst>
              <a:gs pos="0">
                <a:srgbClr val="EDEDED">
                  <a:alpha val="31000"/>
                </a:srgbClr>
              </a:gs>
              <a:gs pos="64999">
                <a:srgbClr val="D0D0D0">
                  <a:alpha val="31000"/>
                </a:srgbClr>
              </a:gs>
              <a:gs pos="100000">
                <a:srgbClr val="BCBCBC">
                  <a:alpha val="31000"/>
                </a:srgbClr>
              </a:gs>
            </a:gsLst>
            <a:lin ang="5400000" scaled="1"/>
          </a:gradFill>
          <a:ln w="9525">
            <a:solidFill>
              <a:srgbClr val="000000">
                <a:alpha val="2117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5" name="Rounded Rectangle 14"/>
          <p:cNvSpPr>
            <a:spLocks noChangeArrowheads="1"/>
          </p:cNvSpPr>
          <p:nvPr/>
        </p:nvSpPr>
        <p:spPr bwMode="auto">
          <a:xfrm>
            <a:off x="3743325" y="1154113"/>
            <a:ext cx="2633663" cy="693737"/>
          </a:xfrm>
          <a:prstGeom prst="roundRect">
            <a:avLst>
              <a:gd name="adj" fmla="val 16667"/>
            </a:avLst>
          </a:prstGeom>
          <a:gradFill rotWithShape="1">
            <a:gsLst>
              <a:gs pos="0">
                <a:srgbClr val="EDEDED">
                  <a:alpha val="31000"/>
                </a:srgbClr>
              </a:gs>
              <a:gs pos="64999">
                <a:srgbClr val="D0D0D0">
                  <a:alpha val="31000"/>
                </a:srgbClr>
              </a:gs>
              <a:gs pos="100000">
                <a:srgbClr val="BCBCBC">
                  <a:alpha val="31000"/>
                </a:srgbClr>
              </a:gs>
            </a:gsLst>
            <a:lin ang="5400000" scaled="1"/>
          </a:gradFill>
          <a:ln w="9525">
            <a:solidFill>
              <a:srgbClr val="000000">
                <a:alpha val="2117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6" name="Rounded Rectangle 15"/>
          <p:cNvSpPr>
            <a:spLocks noChangeArrowheads="1"/>
          </p:cNvSpPr>
          <p:nvPr/>
        </p:nvSpPr>
        <p:spPr bwMode="auto">
          <a:xfrm>
            <a:off x="611188" y="1101725"/>
            <a:ext cx="2514600" cy="430213"/>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7" name="Rounded Rectangle 16"/>
          <p:cNvSpPr>
            <a:spLocks noChangeArrowheads="1"/>
          </p:cNvSpPr>
          <p:nvPr/>
        </p:nvSpPr>
        <p:spPr bwMode="auto">
          <a:xfrm>
            <a:off x="973138" y="2701925"/>
            <a:ext cx="2633662" cy="430213"/>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18" name="Rounded Rectangle 17"/>
          <p:cNvSpPr>
            <a:spLocks noChangeArrowheads="1"/>
          </p:cNvSpPr>
          <p:nvPr/>
        </p:nvSpPr>
        <p:spPr bwMode="auto">
          <a:xfrm>
            <a:off x="911225" y="2751138"/>
            <a:ext cx="2633663" cy="430212"/>
          </a:xfrm>
          <a:prstGeom prst="roundRect">
            <a:avLst>
              <a:gd name="adj" fmla="val 16667"/>
            </a:avLst>
          </a:prstGeom>
          <a:gradFill rotWithShape="1">
            <a:gsLst>
              <a:gs pos="0">
                <a:srgbClr val="E0F4FF">
                  <a:alpha val="31000"/>
                </a:srgbClr>
              </a:gs>
              <a:gs pos="64999">
                <a:srgbClr val="B2E3FF">
                  <a:alpha val="31000"/>
                </a:srgbClr>
              </a:gs>
              <a:gs pos="100000">
                <a:srgbClr val="90DAFF">
                  <a:alpha val="31000"/>
                </a:srgbClr>
              </a:gs>
            </a:gsLst>
            <a:lin ang="5400000" scaled="1"/>
          </a:gradFill>
          <a:ln w="9525">
            <a:solidFill>
              <a:srgbClr val="0098CC">
                <a:alpha val="52156"/>
              </a:srgbClr>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grpSp>
        <p:nvGrpSpPr>
          <p:cNvPr id="50192" name="Group 16"/>
          <p:cNvGrpSpPr>
            <a:grpSpLocks/>
          </p:cNvGrpSpPr>
          <p:nvPr/>
        </p:nvGrpSpPr>
        <p:grpSpPr bwMode="auto">
          <a:xfrm>
            <a:off x="657225" y="1036638"/>
            <a:ext cx="2532063" cy="428625"/>
            <a:chOff x="762000" y="1531938"/>
            <a:chExt cx="2532063" cy="1635125"/>
          </a:xfrm>
        </p:grpSpPr>
        <p:sp>
          <p:nvSpPr>
            <p:cNvPr id="5230" name="Rounded Rectangle 19"/>
            <p:cNvSpPr>
              <a:spLocks noChangeArrowheads="1"/>
            </p:cNvSpPr>
            <p:nvPr/>
          </p:nvSpPr>
          <p:spPr bwMode="auto">
            <a:xfrm>
              <a:off x="762000" y="1531938"/>
              <a:ext cx="2532063" cy="1635125"/>
            </a:xfrm>
            <a:prstGeom prst="roundRect">
              <a:avLst>
                <a:gd name="adj" fmla="val 16667"/>
              </a:avLst>
            </a:prstGeom>
            <a:gradFill rotWithShape="1">
              <a:gsLst>
                <a:gs pos="0">
                  <a:srgbClr val="E0F4FF"/>
                </a:gs>
                <a:gs pos="64999">
                  <a:srgbClr val="B2E3FF"/>
                </a:gs>
                <a:gs pos="100000">
                  <a:srgbClr val="90DAFF"/>
                </a:gs>
              </a:gsLst>
              <a:lin ang="5400000" scaled="1"/>
            </a:gradFill>
            <a:ln w="9525">
              <a:solidFill>
                <a:srgbClr val="0098CC"/>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50283" name="TextBox 24"/>
            <p:cNvSpPr txBox="1">
              <a:spLocks noChangeArrowheads="1"/>
            </p:cNvSpPr>
            <p:nvPr/>
          </p:nvSpPr>
          <p:spPr bwMode="auto">
            <a:xfrm>
              <a:off x="928688" y="1562220"/>
              <a:ext cx="2168525" cy="129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en-US" sz="1600" b="1" dirty="0">
                  <a:solidFill>
                    <a:srgbClr val="326A94"/>
                  </a:solidFill>
                </a:rPr>
                <a:t>Geophysical Drivers</a:t>
              </a:r>
            </a:p>
          </p:txBody>
        </p:sp>
      </p:grpSp>
      <p:grpSp>
        <p:nvGrpSpPr>
          <p:cNvPr id="50193" name="Group 17"/>
          <p:cNvGrpSpPr>
            <a:grpSpLocks/>
          </p:cNvGrpSpPr>
          <p:nvPr/>
        </p:nvGrpSpPr>
        <p:grpSpPr bwMode="auto">
          <a:xfrm>
            <a:off x="1039813" y="2625725"/>
            <a:ext cx="2633662" cy="450850"/>
            <a:chOff x="762000" y="1531938"/>
            <a:chExt cx="2532063" cy="1635125"/>
          </a:xfrm>
        </p:grpSpPr>
        <p:sp>
          <p:nvSpPr>
            <p:cNvPr id="5228" name="Rounded Rectangle 22"/>
            <p:cNvSpPr>
              <a:spLocks noChangeArrowheads="1"/>
            </p:cNvSpPr>
            <p:nvPr/>
          </p:nvSpPr>
          <p:spPr bwMode="auto">
            <a:xfrm>
              <a:off x="762000" y="1531938"/>
              <a:ext cx="2532063" cy="1635125"/>
            </a:xfrm>
            <a:prstGeom prst="roundRect">
              <a:avLst>
                <a:gd name="adj" fmla="val 16667"/>
              </a:avLst>
            </a:prstGeom>
            <a:gradFill rotWithShape="1">
              <a:gsLst>
                <a:gs pos="0">
                  <a:srgbClr val="E0F4FF"/>
                </a:gs>
                <a:gs pos="64999">
                  <a:srgbClr val="B2E3FF"/>
                </a:gs>
                <a:gs pos="100000">
                  <a:srgbClr val="90DAFF"/>
                </a:gs>
              </a:gsLst>
              <a:lin ang="5400000" scaled="1"/>
            </a:gradFill>
            <a:ln w="9525">
              <a:solidFill>
                <a:srgbClr val="0098CC"/>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24" name="TextBox 23"/>
            <p:cNvSpPr txBox="1"/>
            <p:nvPr/>
          </p:nvSpPr>
          <p:spPr>
            <a:xfrm>
              <a:off x="928362" y="1566483"/>
              <a:ext cx="2309230" cy="122634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AU" sz="1600" b="1" smtClean="0">
                  <a:solidFill>
                    <a:srgbClr val="326A94"/>
                  </a:solidFill>
                </a:rPr>
                <a:t>Ecological Processes</a:t>
              </a:r>
              <a:endParaRPr lang="en-AU" sz="1600" smtClean="0">
                <a:solidFill>
                  <a:srgbClr val="326A94"/>
                </a:solidFill>
              </a:endParaRPr>
            </a:p>
          </p:txBody>
        </p:sp>
      </p:grpSp>
      <p:grpSp>
        <p:nvGrpSpPr>
          <p:cNvPr id="50194" name="Group 20"/>
          <p:cNvGrpSpPr>
            <a:grpSpLocks/>
          </p:cNvGrpSpPr>
          <p:nvPr/>
        </p:nvGrpSpPr>
        <p:grpSpPr bwMode="auto">
          <a:xfrm>
            <a:off x="3890963" y="1031875"/>
            <a:ext cx="2633662" cy="695325"/>
            <a:chOff x="762000" y="1531938"/>
            <a:chExt cx="2532063" cy="1635125"/>
          </a:xfrm>
        </p:grpSpPr>
        <p:sp>
          <p:nvSpPr>
            <p:cNvPr id="5226" name="Rounded Rectangle 25"/>
            <p:cNvSpPr>
              <a:spLocks noChangeArrowheads="1"/>
            </p:cNvSpPr>
            <p:nvPr/>
          </p:nvSpPr>
          <p:spPr bwMode="auto">
            <a:xfrm>
              <a:off x="762000" y="1531938"/>
              <a:ext cx="2532063" cy="163512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27" name="TextBox 26"/>
            <p:cNvSpPr txBox="1"/>
            <p:nvPr/>
          </p:nvSpPr>
          <p:spPr>
            <a:xfrm>
              <a:off x="928362" y="1565538"/>
              <a:ext cx="2309230" cy="1373804"/>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en-AU" sz="1600" b="1">
                  <a:solidFill>
                    <a:srgbClr val="4D4D4D"/>
                  </a:solidFill>
                  <a:ea typeface="ＭＳ Ｐゴシック" pitchFamily="-107" charset="-128"/>
                </a:rPr>
                <a:t>Marine &amp; Coastal Industries (&amp; Impacts)</a:t>
              </a:r>
            </a:p>
          </p:txBody>
        </p:sp>
      </p:grpSp>
      <p:grpSp>
        <p:nvGrpSpPr>
          <p:cNvPr id="50195" name="Group 26"/>
          <p:cNvGrpSpPr>
            <a:grpSpLocks/>
          </p:cNvGrpSpPr>
          <p:nvPr/>
        </p:nvGrpSpPr>
        <p:grpSpPr bwMode="auto">
          <a:xfrm>
            <a:off x="6281738" y="1851025"/>
            <a:ext cx="2633662" cy="407988"/>
            <a:chOff x="762000" y="1531938"/>
            <a:chExt cx="2532063" cy="1635125"/>
          </a:xfrm>
        </p:grpSpPr>
        <p:sp>
          <p:nvSpPr>
            <p:cNvPr id="5224" name="Rounded Rectangle 28"/>
            <p:cNvSpPr>
              <a:spLocks noChangeArrowheads="1"/>
            </p:cNvSpPr>
            <p:nvPr/>
          </p:nvSpPr>
          <p:spPr bwMode="auto">
            <a:xfrm>
              <a:off x="762000" y="1531938"/>
              <a:ext cx="2532063" cy="163512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30" name="TextBox 29"/>
            <p:cNvSpPr txBox="1"/>
            <p:nvPr/>
          </p:nvSpPr>
          <p:spPr>
            <a:xfrm>
              <a:off x="928362" y="1563752"/>
              <a:ext cx="2309230" cy="1355178"/>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en-AU" sz="1600" b="1">
                  <a:solidFill>
                    <a:srgbClr val="4D4D4D"/>
                  </a:solidFill>
                  <a:ea typeface="ＭＳ Ｐゴシック" pitchFamily="-107" charset="-128"/>
                </a:rPr>
                <a:t>Social and Economic</a:t>
              </a:r>
            </a:p>
          </p:txBody>
        </p:sp>
      </p:grpSp>
      <p:sp>
        <p:nvSpPr>
          <p:cNvPr id="5222" name="Rounded Rectangle 31"/>
          <p:cNvSpPr>
            <a:spLocks noChangeArrowheads="1"/>
          </p:cNvSpPr>
          <p:nvPr/>
        </p:nvSpPr>
        <p:spPr bwMode="auto">
          <a:xfrm>
            <a:off x="5111750" y="3506788"/>
            <a:ext cx="1962150" cy="395287"/>
          </a:xfrm>
          <a:prstGeom prst="roundRect">
            <a:avLst>
              <a:gd name="adj" fmla="val 16667"/>
            </a:avLst>
          </a:prstGeom>
          <a:gradFill rotWithShape="1">
            <a:gsLst>
              <a:gs pos="0">
                <a:schemeClr val="accent5">
                  <a:lumMod val="20000"/>
                  <a:lumOff val="80000"/>
                </a:schemeClr>
              </a:gs>
              <a:gs pos="64000">
                <a:schemeClr val="accent5">
                  <a:lumMod val="40000"/>
                  <a:lumOff val="60000"/>
                </a:schemeClr>
              </a:gs>
              <a:gs pos="100000">
                <a:schemeClr val="accent5">
                  <a:lumMod val="60000"/>
                  <a:lumOff val="40000"/>
                </a:schemeClr>
              </a:gs>
            </a:gsLst>
            <a:lin ang="5400000" scaled="1"/>
          </a:gradFill>
          <a:ln w="9525">
            <a:solidFill>
              <a:srgbClr val="5A8E18"/>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33" name="TextBox 32"/>
          <p:cNvSpPr txBox="1"/>
          <p:nvPr/>
        </p:nvSpPr>
        <p:spPr bwMode="auto">
          <a:xfrm>
            <a:off x="5180013" y="3514725"/>
            <a:ext cx="1898650" cy="338138"/>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n-AU" sz="1600" b="1" dirty="0">
                <a:solidFill>
                  <a:schemeClr val="accent6"/>
                </a:solidFill>
                <a:ea typeface="ＭＳ Ｐゴシック" pitchFamily="-107" charset="-128"/>
              </a:rPr>
              <a:t>Assessment</a:t>
            </a:r>
          </a:p>
        </p:txBody>
      </p:sp>
      <p:sp>
        <p:nvSpPr>
          <p:cNvPr id="5220" name="Rounded Rectangle 34"/>
          <p:cNvSpPr>
            <a:spLocks noChangeArrowheads="1"/>
          </p:cNvSpPr>
          <p:nvPr/>
        </p:nvSpPr>
        <p:spPr bwMode="auto">
          <a:xfrm>
            <a:off x="6700838" y="4040188"/>
            <a:ext cx="1962150" cy="395287"/>
          </a:xfrm>
          <a:prstGeom prst="roundRect">
            <a:avLst>
              <a:gd name="adj" fmla="val 16667"/>
            </a:avLst>
          </a:prstGeom>
          <a:gradFill rotWithShape="1">
            <a:gsLst>
              <a:gs pos="0">
                <a:schemeClr val="accent5">
                  <a:lumMod val="20000"/>
                  <a:lumOff val="80000"/>
                </a:schemeClr>
              </a:gs>
              <a:gs pos="64000">
                <a:schemeClr val="accent5">
                  <a:lumMod val="40000"/>
                  <a:lumOff val="60000"/>
                </a:schemeClr>
              </a:gs>
              <a:gs pos="100000">
                <a:schemeClr val="accent5">
                  <a:lumMod val="60000"/>
                  <a:lumOff val="40000"/>
                </a:schemeClr>
              </a:gs>
            </a:gsLst>
            <a:lin ang="5400000" scaled="1"/>
          </a:gradFill>
          <a:ln w="9525">
            <a:solidFill>
              <a:srgbClr val="5A8E18"/>
            </a:solidFill>
            <a:round/>
            <a:headEnd/>
            <a:tailEnd/>
          </a:ln>
          <a:effectLst>
            <a:outerShdw dist="20000" dir="5400000" rotWithShape="0">
              <a:srgbClr val="808080">
                <a:alpha val="37999"/>
              </a:srgbClr>
            </a:outerShdw>
          </a:effectLst>
        </p:spPr>
        <p:txBody>
          <a:bodyPr wrap="none" lIns="0" tIns="0" rIns="0" bIns="0" anchor="ctr"/>
          <a:lstStyle/>
          <a:p>
            <a:pPr marL="1588" indent="-1588">
              <a:defRPr/>
            </a:pPr>
            <a:endParaRPr lang="en-US" sz="1600"/>
          </a:p>
        </p:txBody>
      </p:sp>
      <p:sp>
        <p:nvSpPr>
          <p:cNvPr id="36" name="TextBox 35"/>
          <p:cNvSpPr txBox="1"/>
          <p:nvPr/>
        </p:nvSpPr>
        <p:spPr bwMode="auto">
          <a:xfrm>
            <a:off x="6769100" y="4048125"/>
            <a:ext cx="1898650" cy="338138"/>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n-AU" sz="1600" b="1" dirty="0">
                <a:solidFill>
                  <a:srgbClr val="4A7729"/>
                </a:solidFill>
                <a:ea typeface="ＭＳ Ｐゴシック" pitchFamily="-107" charset="-128"/>
              </a:rPr>
              <a:t>Management</a:t>
            </a:r>
          </a:p>
        </p:txBody>
      </p:sp>
      <p:sp>
        <p:nvSpPr>
          <p:cNvPr id="37" name="Down Arrow 36"/>
          <p:cNvSpPr>
            <a:spLocks noChangeArrowheads="1"/>
          </p:cNvSpPr>
          <p:nvPr/>
        </p:nvSpPr>
        <p:spPr bwMode="auto">
          <a:xfrm rot="2487037">
            <a:off x="3729038" y="1687513"/>
            <a:ext cx="222250" cy="992187"/>
          </a:xfrm>
          <a:prstGeom prst="downArrow">
            <a:avLst>
              <a:gd name="adj1" fmla="val 50000"/>
              <a:gd name="adj2" fmla="val 4999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38" name="Down Arrow 37"/>
          <p:cNvSpPr>
            <a:spLocks noChangeArrowheads="1"/>
          </p:cNvSpPr>
          <p:nvPr/>
        </p:nvSpPr>
        <p:spPr bwMode="auto">
          <a:xfrm rot="2487037" flipV="1">
            <a:off x="3960813" y="1665288"/>
            <a:ext cx="222250" cy="992187"/>
          </a:xfrm>
          <a:prstGeom prst="downArrow">
            <a:avLst>
              <a:gd name="adj1" fmla="val 50000"/>
              <a:gd name="adj2" fmla="val 4999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39" name="Down Arrow 38"/>
          <p:cNvSpPr>
            <a:spLocks noChangeArrowheads="1"/>
          </p:cNvSpPr>
          <p:nvPr/>
        </p:nvSpPr>
        <p:spPr bwMode="auto">
          <a:xfrm>
            <a:off x="1728788" y="1552575"/>
            <a:ext cx="222250" cy="992188"/>
          </a:xfrm>
          <a:prstGeom prst="downArrow">
            <a:avLst>
              <a:gd name="adj1" fmla="val 50000"/>
              <a:gd name="adj2" fmla="val 4999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0" name="Down Arrow 39"/>
          <p:cNvSpPr>
            <a:spLocks noChangeArrowheads="1"/>
          </p:cNvSpPr>
          <p:nvPr/>
        </p:nvSpPr>
        <p:spPr bwMode="auto">
          <a:xfrm flipV="1">
            <a:off x="1912938" y="1530350"/>
            <a:ext cx="222250" cy="992188"/>
          </a:xfrm>
          <a:prstGeom prst="downArrow">
            <a:avLst>
              <a:gd name="adj1" fmla="val 50000"/>
              <a:gd name="adj2" fmla="val 4999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1" name="Down Arrow 40"/>
          <p:cNvSpPr>
            <a:spLocks noChangeArrowheads="1"/>
          </p:cNvSpPr>
          <p:nvPr/>
        </p:nvSpPr>
        <p:spPr bwMode="auto">
          <a:xfrm rot="6932396" flipV="1">
            <a:off x="4287044" y="2667794"/>
            <a:ext cx="222250" cy="1411288"/>
          </a:xfrm>
          <a:prstGeom prst="downArrow">
            <a:avLst>
              <a:gd name="adj1" fmla="val 50000"/>
              <a:gd name="adj2" fmla="val 4997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2" name="Down Arrow 41"/>
          <p:cNvSpPr>
            <a:spLocks noChangeArrowheads="1"/>
          </p:cNvSpPr>
          <p:nvPr/>
        </p:nvSpPr>
        <p:spPr bwMode="auto">
          <a:xfrm>
            <a:off x="5516563" y="1808163"/>
            <a:ext cx="222250" cy="1633537"/>
          </a:xfrm>
          <a:prstGeom prst="downArrow">
            <a:avLst>
              <a:gd name="adj1" fmla="val 50000"/>
              <a:gd name="adj2" fmla="val 4998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3" name="Down Arrow 42"/>
          <p:cNvSpPr>
            <a:spLocks noChangeArrowheads="1"/>
          </p:cNvSpPr>
          <p:nvPr/>
        </p:nvSpPr>
        <p:spPr bwMode="auto">
          <a:xfrm rot="6932396" flipV="1">
            <a:off x="6232526" y="3806825"/>
            <a:ext cx="222250" cy="619125"/>
          </a:xfrm>
          <a:prstGeom prst="downArrow">
            <a:avLst>
              <a:gd name="adj1" fmla="val 50000"/>
              <a:gd name="adj2" fmla="val 50053"/>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4" name="Down Arrow 43"/>
          <p:cNvSpPr>
            <a:spLocks noChangeArrowheads="1"/>
          </p:cNvSpPr>
          <p:nvPr/>
        </p:nvSpPr>
        <p:spPr bwMode="auto">
          <a:xfrm flipV="1">
            <a:off x="7629525" y="2333625"/>
            <a:ext cx="222250" cy="1631950"/>
          </a:xfrm>
          <a:prstGeom prst="downArrow">
            <a:avLst>
              <a:gd name="adj1" fmla="val 50000"/>
              <a:gd name="adj2" fmla="val 50006"/>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5" name="Down Arrow 44"/>
          <p:cNvSpPr>
            <a:spLocks noChangeArrowheads="1"/>
          </p:cNvSpPr>
          <p:nvPr/>
        </p:nvSpPr>
        <p:spPr bwMode="auto">
          <a:xfrm rot="17641906" flipV="1">
            <a:off x="6765926" y="1284287"/>
            <a:ext cx="222250" cy="619125"/>
          </a:xfrm>
          <a:prstGeom prst="downArrow">
            <a:avLst>
              <a:gd name="adj1" fmla="val 50000"/>
              <a:gd name="adj2" fmla="val 50053"/>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sp>
        <p:nvSpPr>
          <p:cNvPr id="46" name="Down Arrow 45"/>
          <p:cNvSpPr>
            <a:spLocks noChangeArrowheads="1"/>
          </p:cNvSpPr>
          <p:nvPr/>
        </p:nvSpPr>
        <p:spPr bwMode="auto">
          <a:xfrm rot="6904335" flipV="1">
            <a:off x="7039769" y="1161257"/>
            <a:ext cx="222250" cy="747712"/>
          </a:xfrm>
          <a:prstGeom prst="downArrow">
            <a:avLst>
              <a:gd name="adj1" fmla="val 50000"/>
              <a:gd name="adj2" fmla="val 50013"/>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marL="1588" indent="-15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600"/>
          </a:p>
        </p:txBody>
      </p:sp>
      <p:grpSp>
        <p:nvGrpSpPr>
          <p:cNvPr id="22" name="Group 72"/>
          <p:cNvGrpSpPr>
            <a:grpSpLocks/>
          </p:cNvGrpSpPr>
          <p:nvPr/>
        </p:nvGrpSpPr>
        <p:grpSpPr bwMode="auto">
          <a:xfrm>
            <a:off x="468945" y="3957674"/>
            <a:ext cx="1990725" cy="1779587"/>
            <a:chOff x="495298" y="4603293"/>
            <a:chExt cx="1990055" cy="1780560"/>
          </a:xfrm>
        </p:grpSpPr>
        <p:grpSp>
          <p:nvGrpSpPr>
            <p:cNvPr id="50212" name="Group 148"/>
            <p:cNvGrpSpPr>
              <a:grpSpLocks/>
            </p:cNvGrpSpPr>
            <p:nvPr/>
          </p:nvGrpSpPr>
          <p:grpSpPr bwMode="auto">
            <a:xfrm>
              <a:off x="795338" y="5212278"/>
              <a:ext cx="1322387" cy="1171575"/>
              <a:chOff x="847008" y="4894002"/>
              <a:chExt cx="1322388" cy="1171575"/>
            </a:xfrm>
          </p:grpSpPr>
          <p:sp>
            <p:nvSpPr>
              <p:cNvPr id="48" name="Rectangle 114"/>
              <p:cNvSpPr>
                <a:spLocks noChangeArrowheads="1"/>
              </p:cNvSpPr>
              <p:nvPr/>
            </p:nvSpPr>
            <p:spPr bwMode="auto">
              <a:xfrm>
                <a:off x="847008" y="489400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49" name="Rectangle 115"/>
              <p:cNvSpPr>
                <a:spLocks noChangeArrowheads="1"/>
              </p:cNvSpPr>
              <p:nvPr/>
            </p:nvSpPr>
            <p:spPr bwMode="auto">
              <a:xfrm>
                <a:off x="1115296" y="4894002"/>
                <a:ext cx="252413" cy="274637"/>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0" name="Rectangle 116"/>
              <p:cNvSpPr>
                <a:spLocks noChangeArrowheads="1"/>
              </p:cNvSpPr>
              <p:nvPr/>
            </p:nvSpPr>
            <p:spPr bwMode="auto">
              <a:xfrm>
                <a:off x="1383583" y="4894002"/>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1" name="Rectangle 117"/>
              <p:cNvSpPr>
                <a:spLocks noChangeArrowheads="1"/>
              </p:cNvSpPr>
              <p:nvPr/>
            </p:nvSpPr>
            <p:spPr bwMode="auto">
              <a:xfrm>
                <a:off x="1650283" y="489400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2" name="Rectangle 118"/>
              <p:cNvSpPr>
                <a:spLocks noChangeArrowheads="1"/>
              </p:cNvSpPr>
              <p:nvPr/>
            </p:nvSpPr>
            <p:spPr bwMode="auto">
              <a:xfrm>
                <a:off x="1916983" y="4894002"/>
                <a:ext cx="252413" cy="274637"/>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3" name="Rectangle 119"/>
              <p:cNvSpPr>
                <a:spLocks noChangeArrowheads="1"/>
              </p:cNvSpPr>
              <p:nvPr/>
            </p:nvSpPr>
            <p:spPr bwMode="auto">
              <a:xfrm>
                <a:off x="847008"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4" name="Rectangle 120"/>
              <p:cNvSpPr>
                <a:spLocks noChangeArrowheads="1"/>
              </p:cNvSpPr>
              <p:nvPr/>
            </p:nvSpPr>
            <p:spPr bwMode="auto">
              <a:xfrm>
                <a:off x="1115296"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5" name="Rectangle 121"/>
              <p:cNvSpPr>
                <a:spLocks noChangeArrowheads="1"/>
              </p:cNvSpPr>
              <p:nvPr/>
            </p:nvSpPr>
            <p:spPr bwMode="auto">
              <a:xfrm>
                <a:off x="1383583" y="5192452"/>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6" name="Rectangle 122"/>
              <p:cNvSpPr>
                <a:spLocks noChangeArrowheads="1"/>
              </p:cNvSpPr>
              <p:nvPr/>
            </p:nvSpPr>
            <p:spPr bwMode="auto">
              <a:xfrm>
                <a:off x="1650283"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7" name="Rectangle 123"/>
              <p:cNvSpPr>
                <a:spLocks noChangeArrowheads="1"/>
              </p:cNvSpPr>
              <p:nvPr/>
            </p:nvSpPr>
            <p:spPr bwMode="auto">
              <a:xfrm>
                <a:off x="1916983" y="5192452"/>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8" name="Rectangle 124"/>
              <p:cNvSpPr>
                <a:spLocks noChangeArrowheads="1"/>
              </p:cNvSpPr>
              <p:nvPr/>
            </p:nvSpPr>
            <p:spPr bwMode="auto">
              <a:xfrm>
                <a:off x="847008"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59" name="Rectangle 125"/>
              <p:cNvSpPr>
                <a:spLocks noChangeArrowheads="1"/>
              </p:cNvSpPr>
              <p:nvPr/>
            </p:nvSpPr>
            <p:spPr bwMode="auto">
              <a:xfrm>
                <a:off x="1115296"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0" name="Rectangle 126"/>
              <p:cNvSpPr>
                <a:spLocks noChangeArrowheads="1"/>
              </p:cNvSpPr>
              <p:nvPr/>
            </p:nvSpPr>
            <p:spPr bwMode="auto">
              <a:xfrm>
                <a:off x="1383583" y="5492489"/>
                <a:ext cx="252413" cy="274637"/>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1" name="Rectangle 127"/>
              <p:cNvSpPr>
                <a:spLocks noChangeArrowheads="1"/>
              </p:cNvSpPr>
              <p:nvPr/>
            </p:nvSpPr>
            <p:spPr bwMode="auto">
              <a:xfrm>
                <a:off x="1650283" y="5492489"/>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2" name="Rectangle 128"/>
              <p:cNvSpPr>
                <a:spLocks noChangeArrowheads="1"/>
              </p:cNvSpPr>
              <p:nvPr/>
            </p:nvSpPr>
            <p:spPr bwMode="auto">
              <a:xfrm>
                <a:off x="1916983" y="5492489"/>
                <a:ext cx="252413" cy="274637"/>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3" name="Rectangle 129"/>
              <p:cNvSpPr>
                <a:spLocks noChangeArrowheads="1"/>
              </p:cNvSpPr>
              <p:nvPr/>
            </p:nvSpPr>
            <p:spPr bwMode="auto">
              <a:xfrm>
                <a:off x="847008" y="5789352"/>
                <a:ext cx="252413" cy="276225"/>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4" name="Rectangle 130"/>
              <p:cNvSpPr>
                <a:spLocks noChangeArrowheads="1"/>
              </p:cNvSpPr>
              <p:nvPr/>
            </p:nvSpPr>
            <p:spPr bwMode="auto">
              <a:xfrm>
                <a:off x="1115296" y="5789352"/>
                <a:ext cx="252413" cy="276225"/>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5" name="Rectangle 131"/>
              <p:cNvSpPr>
                <a:spLocks noChangeArrowheads="1"/>
              </p:cNvSpPr>
              <p:nvPr/>
            </p:nvSpPr>
            <p:spPr bwMode="auto">
              <a:xfrm>
                <a:off x="1383583" y="5789352"/>
                <a:ext cx="252413" cy="276225"/>
              </a:xfrm>
              <a:prstGeom prst="rect">
                <a:avLst/>
              </a:prstGeom>
              <a:solidFill>
                <a:srgbClr val="FF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6" name="Rectangle 132"/>
              <p:cNvSpPr>
                <a:spLocks noChangeArrowheads="1"/>
              </p:cNvSpPr>
              <p:nvPr/>
            </p:nvSpPr>
            <p:spPr bwMode="auto">
              <a:xfrm>
                <a:off x="1650283" y="5789352"/>
                <a:ext cx="252413" cy="276225"/>
              </a:xfrm>
              <a:prstGeom prst="rect">
                <a:avLst/>
              </a:prstGeom>
              <a:solidFill>
                <a:srgbClr val="FF0000"/>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sp>
            <p:nvSpPr>
              <p:cNvPr id="67" name="Rectangle 133"/>
              <p:cNvSpPr>
                <a:spLocks noChangeArrowheads="1"/>
              </p:cNvSpPr>
              <p:nvPr/>
            </p:nvSpPr>
            <p:spPr bwMode="auto">
              <a:xfrm>
                <a:off x="1916983" y="5789352"/>
                <a:ext cx="252413" cy="276225"/>
              </a:xfrm>
              <a:prstGeom prst="rect">
                <a:avLst/>
              </a:prstGeom>
              <a:solidFill>
                <a:srgbClr val="66FF66"/>
              </a:solidFill>
              <a:ln w="12700"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AU">
                  <a:ea typeface="ＭＳ Ｐゴシック" pitchFamily="-65" charset="-128"/>
                </a:endParaRPr>
              </a:p>
            </p:txBody>
          </p:sp>
        </p:grpSp>
        <p:sp>
          <p:nvSpPr>
            <p:cNvPr id="69" name="TextBox 68"/>
            <p:cNvSpPr txBox="1"/>
            <p:nvPr/>
          </p:nvSpPr>
          <p:spPr bwMode="auto">
            <a:xfrm>
              <a:off x="600038" y="4603293"/>
              <a:ext cx="1885315" cy="33832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AU" sz="1600" b="1" smtClean="0"/>
                <a:t>Evaluation Table</a:t>
              </a:r>
              <a:endParaRPr lang="en-AU" sz="1600" smtClean="0"/>
            </a:p>
          </p:txBody>
        </p:sp>
        <p:sp>
          <p:nvSpPr>
            <p:cNvPr id="70" name="TextBox 69"/>
            <p:cNvSpPr txBox="1"/>
            <p:nvPr/>
          </p:nvSpPr>
          <p:spPr bwMode="auto">
            <a:xfrm>
              <a:off x="653995" y="4908260"/>
              <a:ext cx="1632988" cy="26049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AU" sz="1100" dirty="0">
                  <a:solidFill>
                    <a:srgbClr val="000000"/>
                  </a:solidFill>
                  <a:ea typeface="ＭＳ Ｐゴシック" charset="-128"/>
                  <a:cs typeface="ＭＳ Ｐゴシック" charset="-128"/>
                </a:rPr>
                <a:t>Management strategy</a:t>
              </a:r>
            </a:p>
          </p:txBody>
        </p:sp>
        <p:sp>
          <p:nvSpPr>
            <p:cNvPr id="71" name="TextBox 70"/>
            <p:cNvSpPr txBox="1"/>
            <p:nvPr/>
          </p:nvSpPr>
          <p:spPr bwMode="auto">
            <a:xfrm rot="16200000">
              <a:off x="189421" y="5598521"/>
              <a:ext cx="873602" cy="26185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AU" sz="1100" dirty="0">
                  <a:solidFill>
                    <a:srgbClr val="000000"/>
                  </a:solidFill>
                  <a:ea typeface="ＭＳ Ｐゴシック" charset="-128"/>
                  <a:cs typeface="ＭＳ Ｐゴシック" charset="-128"/>
                </a:rPr>
                <a:t>Objectives</a:t>
              </a:r>
            </a:p>
          </p:txBody>
        </p:sp>
      </p:grpSp>
      <p:sp>
        <p:nvSpPr>
          <p:cNvPr id="50211" name="Rectangle 2"/>
          <p:cNvSpPr>
            <a:spLocks noGrp="1" noChangeArrowheads="1"/>
          </p:cNvSpPr>
          <p:nvPr>
            <p:ph type="title"/>
          </p:nvPr>
        </p:nvSpPr>
        <p:spPr>
          <a:xfrm>
            <a:off x="610809" y="116597"/>
            <a:ext cx="8216706" cy="584096"/>
          </a:xfrm>
        </p:spPr>
        <p:txBody>
          <a:bodyPr>
            <a:normAutofit fontScale="90000"/>
          </a:bodyPr>
          <a:lstStyle/>
          <a:p>
            <a:pPr eaLnBrk="1" hangingPunct="1"/>
            <a:r>
              <a:rPr lang="en-AU" altLang="en-US" b="1" dirty="0" smtClean="0">
                <a:ea typeface="ＭＳ Ｐゴシック" charset="-128"/>
              </a:rPr>
              <a:t>Atlantis Contents</a:t>
            </a:r>
            <a:endParaRPr lang="en-US" altLang="en-US" b="1" dirty="0">
              <a:ea typeface="ＭＳ Ｐゴシック" charset="-128"/>
            </a:endParaRPr>
          </a:p>
        </p:txBody>
      </p:sp>
    </p:spTree>
    <p:extLst>
      <p:ext uri="{BB962C8B-B14F-4D97-AF65-F5344CB8AC3E}">
        <p14:creationId xmlns:p14="http://schemas.microsoft.com/office/powerpoint/2010/main" val="39623815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8415602"/>
              </p:ext>
            </p:extLst>
          </p:nvPr>
        </p:nvGraphicFramePr>
        <p:xfrm>
          <a:off x="470027" y="923387"/>
          <a:ext cx="8216772" cy="5853683"/>
        </p:xfrm>
        <a:graphic>
          <a:graphicData uri="http://schemas.openxmlformats.org/drawingml/2006/table">
            <a:tbl>
              <a:tblPr firstRow="1" bandRow="1">
                <a:tableStyleId>{5C22544A-7EE6-4342-B048-85BDC9FD1C3A}</a:tableStyleId>
              </a:tblPr>
              <a:tblGrid>
                <a:gridCol w="822745"/>
                <a:gridCol w="5696607"/>
                <a:gridCol w="1697420"/>
              </a:tblGrid>
              <a:tr h="359370">
                <a:tc>
                  <a:txBody>
                    <a:bodyPr/>
                    <a:lstStyle/>
                    <a:p>
                      <a:r>
                        <a:rPr lang="en-US" dirty="0" smtClean="0"/>
                        <a:t>Week</a:t>
                      </a:r>
                      <a:endParaRPr lang="en-US" dirty="0"/>
                    </a:p>
                  </a:txBody>
                  <a:tcPr/>
                </a:tc>
                <a:tc>
                  <a:txBody>
                    <a:bodyPr/>
                    <a:lstStyle/>
                    <a:p>
                      <a:r>
                        <a:rPr lang="en-US" dirty="0" smtClean="0"/>
                        <a:t>Topic</a:t>
                      </a:r>
                      <a:endParaRPr lang="en-US" dirty="0"/>
                    </a:p>
                  </a:txBody>
                  <a:tcPr/>
                </a:tc>
                <a:tc>
                  <a:txBody>
                    <a:bodyPr/>
                    <a:lstStyle/>
                    <a:p>
                      <a:r>
                        <a:rPr lang="en-US" dirty="0" smtClean="0"/>
                        <a:t>Assignments</a:t>
                      </a:r>
                      <a:endParaRPr lang="en-US" dirty="0"/>
                    </a:p>
                  </a:txBody>
                  <a:tcPr/>
                </a:tc>
              </a:tr>
              <a:tr h="359370">
                <a:tc>
                  <a:txBody>
                    <a:bodyPr/>
                    <a:lstStyle/>
                    <a:p>
                      <a:r>
                        <a:rPr lang="en-US" dirty="0" smtClean="0">
                          <a:solidFill>
                            <a:schemeClr val="tx1"/>
                          </a:solidFill>
                        </a:rPr>
                        <a:t>1/29</a:t>
                      </a:r>
                      <a:endParaRPr lang="en-US" dirty="0">
                        <a:solidFill>
                          <a:schemeClr val="tx1"/>
                        </a:solidFill>
                      </a:endParaRPr>
                    </a:p>
                  </a:txBody>
                  <a:tcPr/>
                </a:tc>
                <a:tc>
                  <a:txBody>
                    <a:bodyPr/>
                    <a:lstStyle/>
                    <a:p>
                      <a:r>
                        <a:rPr lang="en-US" dirty="0" smtClean="0">
                          <a:solidFill>
                            <a:schemeClr val="tx1"/>
                          </a:solidFill>
                        </a:rPr>
                        <a:t>Intro to EBM, review of fisheries assessment models</a:t>
                      </a:r>
                      <a:endParaRPr lang="en-US" dirty="0">
                        <a:solidFill>
                          <a:schemeClr val="tx1"/>
                        </a:solidFill>
                      </a:endParaRPr>
                    </a:p>
                  </a:txBody>
                  <a:tcPr/>
                </a:tc>
                <a:tc>
                  <a:txBody>
                    <a:bodyPr/>
                    <a:lstStyle/>
                    <a:p>
                      <a:endParaRPr lang="en-US" dirty="0">
                        <a:solidFill>
                          <a:schemeClr val="accent2"/>
                        </a:solidFill>
                      </a:endParaRPr>
                    </a:p>
                  </a:txBody>
                  <a:tcPr/>
                </a:tc>
              </a:tr>
              <a:tr h="359370">
                <a:tc>
                  <a:txBody>
                    <a:bodyPr/>
                    <a:lstStyle/>
                    <a:p>
                      <a:r>
                        <a:rPr lang="en-US" dirty="0" smtClean="0"/>
                        <a:t>2/5</a:t>
                      </a:r>
                      <a:endParaRPr lang="en-US" dirty="0"/>
                    </a:p>
                  </a:txBody>
                  <a:tcPr/>
                </a:tc>
                <a:tc>
                  <a:txBody>
                    <a:bodyPr/>
                    <a:lstStyle/>
                    <a:p>
                      <a:r>
                        <a:rPr lang="en-US" dirty="0" smtClean="0"/>
                        <a:t>No Class - weather</a:t>
                      </a:r>
                      <a:endParaRPr lang="en-US" dirty="0"/>
                    </a:p>
                  </a:txBody>
                  <a:tcPr/>
                </a:tc>
                <a:tc>
                  <a:txBody>
                    <a:bodyPr/>
                    <a:lstStyle/>
                    <a:p>
                      <a:endParaRPr lang="en-US" dirty="0"/>
                    </a:p>
                  </a:txBody>
                  <a:tcPr/>
                </a:tc>
              </a:tr>
              <a:tr h="359370">
                <a:tc>
                  <a:txBody>
                    <a:bodyPr/>
                    <a:lstStyle/>
                    <a:p>
                      <a:r>
                        <a:rPr lang="en-US" dirty="0" smtClean="0"/>
                        <a:t>2/12</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Stock assessment models with ecosystem processes</a:t>
                      </a:r>
                    </a:p>
                  </a:txBody>
                  <a:tcPr/>
                </a:tc>
                <a:tc>
                  <a:txBody>
                    <a:bodyPr/>
                    <a:lstStyle/>
                    <a:p>
                      <a:endParaRPr lang="en-US"/>
                    </a:p>
                  </a:txBody>
                  <a:tcPr/>
                </a:tc>
              </a:tr>
              <a:tr h="359370">
                <a:tc>
                  <a:txBody>
                    <a:bodyPr/>
                    <a:lstStyle/>
                    <a:p>
                      <a:r>
                        <a:rPr lang="en-US" dirty="0" smtClean="0"/>
                        <a:t>2/19</a:t>
                      </a:r>
                      <a:endParaRPr lang="en-US" dirty="0"/>
                    </a:p>
                  </a:txBody>
                  <a:tcPr/>
                </a:tc>
                <a:tc>
                  <a:txBody>
                    <a:bodyPr/>
                    <a:lstStyle/>
                    <a:p>
                      <a:r>
                        <a:rPr lang="en-US" dirty="0" smtClean="0"/>
                        <a:t>Guest lecture:</a:t>
                      </a:r>
                      <a:r>
                        <a:rPr lang="en-US" baseline="0" dirty="0" smtClean="0"/>
                        <a:t> </a:t>
                      </a:r>
                      <a:r>
                        <a:rPr lang="en-US" dirty="0" smtClean="0"/>
                        <a:t>Food web models</a:t>
                      </a:r>
                      <a:r>
                        <a:rPr lang="en-US" baseline="0" dirty="0" smtClean="0"/>
                        <a:t> I (</a:t>
                      </a:r>
                      <a:r>
                        <a:rPr lang="en-US" baseline="0" dirty="0" err="1" smtClean="0"/>
                        <a:t>Ecopath</a:t>
                      </a:r>
                      <a:r>
                        <a:rPr lang="en-US" baseline="0" dirty="0" smtClean="0"/>
                        <a:t>)</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HWK 1 due</a:t>
                      </a:r>
                    </a:p>
                  </a:txBody>
                  <a:tcPr/>
                </a:tc>
              </a:tr>
              <a:tr h="359370">
                <a:tc>
                  <a:txBody>
                    <a:bodyPr/>
                    <a:lstStyle/>
                    <a:p>
                      <a:r>
                        <a:rPr lang="en-US" dirty="0" smtClean="0"/>
                        <a:t>2/26</a:t>
                      </a:r>
                      <a:endParaRPr lang="en-US" dirty="0"/>
                    </a:p>
                  </a:txBody>
                  <a:tcPr/>
                </a:tc>
                <a:tc>
                  <a:txBody>
                    <a:bodyPr/>
                    <a:lstStyle/>
                    <a:p>
                      <a:r>
                        <a:rPr lang="en-US" dirty="0" smtClean="0"/>
                        <a:t>Guest lecture: Food</a:t>
                      </a:r>
                      <a:r>
                        <a:rPr lang="en-US" baseline="0" dirty="0" smtClean="0"/>
                        <a:t> web models II (</a:t>
                      </a:r>
                      <a:r>
                        <a:rPr lang="en-US" baseline="0" dirty="0" err="1" smtClean="0"/>
                        <a:t>Ecosim</a:t>
                      </a:r>
                      <a:r>
                        <a:rPr lang="en-US" baseline="0" dirty="0" smtClean="0"/>
                        <a:t>)</a:t>
                      </a:r>
                      <a:endParaRPr lang="en-US" dirty="0"/>
                    </a:p>
                  </a:txBody>
                  <a:tcPr/>
                </a:tc>
                <a:tc>
                  <a:txBody>
                    <a:bodyPr/>
                    <a:lstStyle/>
                    <a:p>
                      <a:r>
                        <a:rPr lang="en-US" dirty="0" smtClean="0"/>
                        <a:t>Project</a:t>
                      </a:r>
                      <a:r>
                        <a:rPr lang="en-US" baseline="0" dirty="0" smtClean="0"/>
                        <a:t> outlines</a:t>
                      </a:r>
                      <a:endParaRPr lang="en-US" dirty="0"/>
                    </a:p>
                  </a:txBody>
                  <a:tcPr/>
                </a:tc>
              </a:tr>
              <a:tr h="359370">
                <a:tc>
                  <a:txBody>
                    <a:bodyPr/>
                    <a:lstStyle/>
                    <a:p>
                      <a:r>
                        <a:rPr lang="en-US" dirty="0" smtClean="0">
                          <a:solidFill>
                            <a:schemeClr val="tx1"/>
                          </a:solidFill>
                        </a:rPr>
                        <a:t>3</a:t>
                      </a:r>
                      <a:r>
                        <a:rPr lang="en-US" baseline="0" dirty="0" smtClean="0">
                          <a:solidFill>
                            <a:schemeClr val="tx1"/>
                          </a:solidFill>
                        </a:rPr>
                        <a:t>/ 4</a:t>
                      </a:r>
                      <a:endParaRPr lang="en-US" dirty="0">
                        <a:solidFill>
                          <a:schemeClr val="tx1"/>
                        </a:solidFill>
                      </a:endParaRPr>
                    </a:p>
                  </a:txBody>
                  <a:tcPr/>
                </a:tc>
                <a:tc>
                  <a:txBody>
                    <a:bodyPr/>
                    <a:lstStyle/>
                    <a:p>
                      <a:r>
                        <a:rPr lang="en-US" dirty="0" smtClean="0">
                          <a:solidFill>
                            <a:schemeClr val="tx1"/>
                          </a:solidFill>
                        </a:rPr>
                        <a:t>Multispecies models, estimating species interactions</a:t>
                      </a:r>
                      <a:endParaRPr lang="en-US" dirty="0">
                        <a:solidFill>
                          <a:schemeClr val="tx1"/>
                        </a:solidFill>
                      </a:endParaRPr>
                    </a:p>
                  </a:txBody>
                  <a:tcPr/>
                </a:tc>
                <a:tc>
                  <a:txBody>
                    <a:bodyPr/>
                    <a:lstStyle/>
                    <a:p>
                      <a:endParaRPr lang="en-US" dirty="0">
                        <a:solidFill>
                          <a:schemeClr val="accent2"/>
                        </a:solidFill>
                      </a:endParaRPr>
                    </a:p>
                  </a:txBody>
                  <a:tcPr/>
                </a:tc>
              </a:tr>
              <a:tr h="359370">
                <a:tc>
                  <a:txBody>
                    <a:bodyPr/>
                    <a:lstStyle/>
                    <a:p>
                      <a:r>
                        <a:rPr lang="en-US" dirty="0" smtClean="0">
                          <a:solidFill>
                            <a:schemeClr val="tx1"/>
                          </a:solidFill>
                        </a:rPr>
                        <a:t>3/11</a:t>
                      </a:r>
                      <a:endParaRPr lang="en-US" dirty="0">
                        <a:solidFill>
                          <a:schemeClr val="tx1"/>
                        </a:solidFill>
                      </a:endParaRPr>
                    </a:p>
                  </a:txBody>
                  <a:tcPr/>
                </a:tc>
                <a:tc>
                  <a:txBody>
                    <a:bodyPr/>
                    <a:lstStyle/>
                    <a:p>
                      <a:r>
                        <a:rPr lang="en-US" dirty="0" smtClean="0">
                          <a:solidFill>
                            <a:schemeClr val="tx1"/>
                          </a:solidFill>
                        </a:rPr>
                        <a:t>Marine spatial planning models, marine reserve design</a:t>
                      </a:r>
                      <a:endParaRPr lang="en-US" dirty="0">
                        <a:solidFill>
                          <a:schemeClr val="tx1"/>
                        </a:solidFill>
                      </a:endParaRPr>
                    </a:p>
                  </a:txBody>
                  <a:tcPr/>
                </a:tc>
                <a:tc>
                  <a:txBody>
                    <a:bodyPr/>
                    <a:lstStyle/>
                    <a:p>
                      <a:r>
                        <a:rPr lang="en-US" dirty="0" smtClean="0">
                          <a:solidFill>
                            <a:schemeClr val="tx1"/>
                          </a:solidFill>
                        </a:rPr>
                        <a:t>HWK 2 due</a:t>
                      </a:r>
                      <a:endParaRPr lang="en-US" dirty="0">
                        <a:solidFill>
                          <a:schemeClr val="tx1"/>
                        </a:solidFill>
                      </a:endParaRPr>
                    </a:p>
                  </a:txBody>
                  <a:tcPr/>
                </a:tc>
              </a:tr>
              <a:tr h="359370">
                <a:tc>
                  <a:txBody>
                    <a:bodyPr/>
                    <a:lstStyle/>
                    <a:p>
                      <a:r>
                        <a:rPr lang="en-US" dirty="0" smtClean="0"/>
                        <a:t>3/18</a:t>
                      </a:r>
                      <a:endParaRPr lang="en-US" dirty="0"/>
                    </a:p>
                  </a:txBody>
                  <a:tcPr/>
                </a:tc>
                <a:tc>
                  <a:txBody>
                    <a:bodyPr/>
                    <a:lstStyle/>
                    <a:p>
                      <a:r>
                        <a:rPr lang="en-US" dirty="0" smtClean="0"/>
                        <a:t>SPRING BREAK</a:t>
                      </a:r>
                      <a:endParaRPr lang="en-US" dirty="0"/>
                    </a:p>
                  </a:txBody>
                  <a:tcPr/>
                </a:tc>
                <a:tc>
                  <a:txBody>
                    <a:bodyPr/>
                    <a:lstStyle/>
                    <a:p>
                      <a:endParaRPr lang="en-US" dirty="0"/>
                    </a:p>
                  </a:txBody>
                  <a:tcPr/>
                </a:tc>
              </a:tr>
              <a:tr h="367283">
                <a:tc>
                  <a:txBody>
                    <a:bodyPr/>
                    <a:lstStyle/>
                    <a:p>
                      <a:r>
                        <a:rPr lang="en-US" dirty="0" smtClean="0"/>
                        <a:t>3/25</a:t>
                      </a:r>
                      <a:endParaRPr lang="en-US" dirty="0"/>
                    </a:p>
                  </a:txBody>
                  <a:tcPr/>
                </a:tc>
                <a:tc>
                  <a:txBody>
                    <a:bodyPr/>
                    <a:lstStyle/>
                    <a:p>
                      <a:r>
                        <a:rPr lang="en-US" dirty="0" smtClean="0"/>
                        <a:t>No Class - IMS Research Symposium</a:t>
                      </a:r>
                      <a:r>
                        <a:rPr lang="en-US" baseline="0" dirty="0" smtClean="0"/>
                        <a:t> </a:t>
                      </a:r>
                      <a:r>
                        <a:rPr lang="en-US" dirty="0" smtClean="0"/>
                        <a:t>(several mini-lectures)</a:t>
                      </a:r>
                      <a:endParaRPr lang="en-US" dirty="0"/>
                    </a:p>
                  </a:txBody>
                  <a:tcPr/>
                </a:tc>
                <a:tc>
                  <a:txBody>
                    <a:bodyPr/>
                    <a:lstStyle/>
                    <a:p>
                      <a:r>
                        <a:rPr lang="en-US" dirty="0" smtClean="0"/>
                        <a:t>HWK 3 due</a:t>
                      </a:r>
                      <a:endParaRPr lang="en-US" dirty="0"/>
                    </a:p>
                  </a:txBody>
                  <a:tcPr/>
                </a:tc>
              </a:tr>
              <a:tr h="315311">
                <a:tc>
                  <a:txBody>
                    <a:bodyPr/>
                    <a:lstStyle/>
                    <a:p>
                      <a:r>
                        <a:rPr lang="en-US" dirty="0" smtClean="0">
                          <a:solidFill>
                            <a:schemeClr val="tx1"/>
                          </a:solidFill>
                        </a:rPr>
                        <a:t>4/1</a:t>
                      </a:r>
                      <a:endParaRPr lang="en-US" dirty="0">
                        <a:solidFill>
                          <a:schemeClr val="tx1"/>
                        </a:solidFill>
                      </a:endParaRPr>
                    </a:p>
                  </a:txBody>
                  <a:tcPr/>
                </a:tc>
                <a:tc>
                  <a:txBody>
                    <a:bodyPr/>
                    <a:lstStyle/>
                    <a:p>
                      <a:r>
                        <a:rPr lang="en-US" dirty="0" smtClean="0">
                          <a:solidFill>
                            <a:schemeClr val="tx1"/>
                          </a:solidFill>
                        </a:rPr>
                        <a:t>Valuation of ecosystem</a:t>
                      </a:r>
                      <a:r>
                        <a:rPr lang="en-US" baseline="0" dirty="0" smtClean="0">
                          <a:solidFill>
                            <a:schemeClr val="tx1"/>
                          </a:solidFill>
                        </a:rPr>
                        <a:t> services</a:t>
                      </a:r>
                      <a:endParaRPr lang="en-US" dirty="0">
                        <a:solidFill>
                          <a:schemeClr val="tx1"/>
                        </a:solidFill>
                      </a:endParaRPr>
                    </a:p>
                  </a:txBody>
                  <a:tcPr/>
                </a:tc>
                <a:tc>
                  <a:txBody>
                    <a:bodyPr/>
                    <a:lstStyle/>
                    <a:p>
                      <a:endParaRPr lang="en-US" dirty="0">
                        <a:solidFill>
                          <a:schemeClr val="accent2"/>
                        </a:solidFill>
                      </a:endParaRPr>
                    </a:p>
                  </a:txBody>
                  <a:tcPr/>
                </a:tc>
              </a:tr>
              <a:tr h="359370">
                <a:tc>
                  <a:txBody>
                    <a:bodyPr/>
                    <a:lstStyle/>
                    <a:p>
                      <a:r>
                        <a:rPr lang="en-US" dirty="0" smtClean="0"/>
                        <a:t>4/8</a:t>
                      </a:r>
                      <a:endParaRPr lang="en-US" dirty="0"/>
                    </a:p>
                  </a:txBody>
                  <a:tcPr/>
                </a:tc>
                <a:tc>
                  <a:txBody>
                    <a:bodyPr/>
                    <a:lstStyle/>
                    <a:p>
                      <a:r>
                        <a:rPr lang="en-US" dirty="0" smtClean="0"/>
                        <a:t>No Class –</a:t>
                      </a:r>
                      <a:r>
                        <a:rPr lang="en-US" baseline="0" dirty="0" smtClean="0"/>
                        <a:t> Stock Synthesis training course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HWK 4 due</a:t>
                      </a:r>
                    </a:p>
                  </a:txBody>
                  <a:tcPr/>
                </a:tc>
              </a:tr>
              <a:tr h="359370">
                <a:tc>
                  <a:txBody>
                    <a:bodyPr/>
                    <a:lstStyle/>
                    <a:p>
                      <a:r>
                        <a:rPr lang="en-US" dirty="0" smtClean="0">
                          <a:solidFill>
                            <a:schemeClr val="accent2"/>
                          </a:solidFill>
                        </a:rPr>
                        <a:t>4/15</a:t>
                      </a:r>
                      <a:endParaRPr lang="en-US" dirty="0">
                        <a:solidFill>
                          <a:schemeClr val="accent2"/>
                        </a:solidFill>
                      </a:endParaRPr>
                    </a:p>
                  </a:txBody>
                  <a:tcPr/>
                </a:tc>
                <a:tc>
                  <a:txBody>
                    <a:bodyPr/>
                    <a:lstStyle/>
                    <a:p>
                      <a:r>
                        <a:rPr lang="en-US" dirty="0" smtClean="0">
                          <a:solidFill>
                            <a:schemeClr val="accent2"/>
                          </a:solidFill>
                        </a:rPr>
                        <a:t>Whole of</a:t>
                      </a:r>
                      <a:r>
                        <a:rPr lang="en-US" baseline="0" dirty="0" smtClean="0">
                          <a:solidFill>
                            <a:schemeClr val="accent2"/>
                          </a:solidFill>
                        </a:rPr>
                        <a:t> system models, MSE for ecosystems</a:t>
                      </a:r>
                      <a:endParaRPr lang="en-US" dirty="0">
                        <a:solidFill>
                          <a:schemeClr val="accent2"/>
                        </a:solidFill>
                      </a:endParaRPr>
                    </a:p>
                  </a:txBody>
                  <a:tcPr/>
                </a:tc>
                <a:tc>
                  <a:txBody>
                    <a:bodyPr/>
                    <a:lstStyle/>
                    <a:p>
                      <a:endParaRPr lang="en-US" dirty="0"/>
                    </a:p>
                  </a:txBody>
                  <a:tcPr/>
                </a:tc>
              </a:tr>
              <a:tr h="359370">
                <a:tc>
                  <a:txBody>
                    <a:bodyPr/>
                    <a:lstStyle/>
                    <a:p>
                      <a:r>
                        <a:rPr lang="en-US" dirty="0" smtClean="0"/>
                        <a:t>4/22</a:t>
                      </a:r>
                      <a:endParaRPr lang="en-US" dirty="0"/>
                    </a:p>
                  </a:txBody>
                  <a:tcPr/>
                </a:tc>
                <a:tc>
                  <a:txBody>
                    <a:bodyPr/>
                    <a:lstStyle/>
                    <a:p>
                      <a:r>
                        <a:rPr lang="en-US" dirty="0" smtClean="0"/>
                        <a:t>Qualitative modeling, model structure uncertainty</a:t>
                      </a:r>
                      <a:endParaRPr lang="en-US" dirty="0"/>
                    </a:p>
                  </a:txBody>
                  <a:tcPr/>
                </a:tc>
                <a:tc>
                  <a:txBody>
                    <a:bodyPr/>
                    <a:lstStyle/>
                    <a:p>
                      <a:r>
                        <a:rPr lang="en-US" dirty="0" smtClean="0"/>
                        <a:t>HWK 5 due</a:t>
                      </a:r>
                      <a:endParaRPr lang="en-US" dirty="0"/>
                    </a:p>
                  </a:txBody>
                  <a:tcPr/>
                </a:tc>
              </a:tr>
              <a:tr h="359370">
                <a:tc>
                  <a:txBody>
                    <a:bodyPr/>
                    <a:lstStyle/>
                    <a:p>
                      <a:r>
                        <a:rPr lang="en-US" dirty="0" smtClean="0"/>
                        <a:t>4/29</a:t>
                      </a:r>
                      <a:endParaRPr lang="en-US" dirty="0"/>
                    </a:p>
                  </a:txBody>
                  <a:tcPr/>
                </a:tc>
                <a:tc>
                  <a:txBody>
                    <a:bodyPr/>
                    <a:lstStyle/>
                    <a:p>
                      <a:r>
                        <a:rPr lang="en-US" dirty="0" smtClean="0"/>
                        <a:t>Participatory</a:t>
                      </a:r>
                      <a:r>
                        <a:rPr lang="en-US" baseline="0" dirty="0" smtClean="0"/>
                        <a:t> modeling, </a:t>
                      </a:r>
                      <a:r>
                        <a:rPr lang="en-US" baseline="0" dirty="0" err="1" smtClean="0"/>
                        <a:t>multicriteria</a:t>
                      </a:r>
                      <a:r>
                        <a:rPr lang="en-US" baseline="0" dirty="0" smtClean="0"/>
                        <a:t> decision analysis</a:t>
                      </a:r>
                      <a:endParaRPr lang="en-US" dirty="0"/>
                    </a:p>
                  </a:txBody>
                  <a:tcPr/>
                </a:tc>
                <a:tc>
                  <a:txBody>
                    <a:bodyPr/>
                    <a:lstStyle/>
                    <a:p>
                      <a:endParaRPr lang="en-US" dirty="0"/>
                    </a:p>
                  </a:txBody>
                  <a:tcPr/>
                </a:tc>
              </a:tr>
              <a:tr h="359370">
                <a:tc>
                  <a:txBody>
                    <a:bodyPr/>
                    <a:lstStyle/>
                    <a:p>
                      <a:r>
                        <a:rPr lang="en-US" dirty="0" smtClean="0"/>
                        <a:t>5/6</a:t>
                      </a:r>
                      <a:endParaRPr lang="en-US" dirty="0"/>
                    </a:p>
                  </a:txBody>
                  <a:tcPr/>
                </a:tc>
                <a:tc>
                  <a:txBody>
                    <a:bodyPr/>
                    <a:lstStyle/>
                    <a:p>
                      <a:r>
                        <a:rPr lang="en-US" dirty="0" smtClean="0"/>
                        <a:t>Final</a:t>
                      </a:r>
                      <a:r>
                        <a:rPr lang="en-US" baseline="0" dirty="0" smtClean="0"/>
                        <a:t> exam: Project Presentations</a:t>
                      </a:r>
                      <a:endParaRPr lang="en-US" dirty="0"/>
                    </a:p>
                  </a:txBody>
                  <a:tcPr/>
                </a:tc>
                <a:tc>
                  <a:txBody>
                    <a:bodyPr/>
                    <a:lstStyle/>
                    <a:p>
                      <a:r>
                        <a:rPr lang="en-US" dirty="0" smtClean="0"/>
                        <a:t>Final</a:t>
                      </a:r>
                      <a:r>
                        <a:rPr lang="en-US" baseline="0" dirty="0" smtClean="0"/>
                        <a:t> papers</a:t>
                      </a:r>
                      <a:endParaRPr lang="en-US" dirty="0"/>
                    </a:p>
                  </a:txBody>
                  <a:tcPr/>
                </a:tc>
              </a:tr>
            </a:tbl>
          </a:graphicData>
        </a:graphic>
      </p:graphicFrame>
    </p:spTree>
    <p:extLst>
      <p:ext uri="{BB962C8B-B14F-4D97-AF65-F5344CB8AC3E}">
        <p14:creationId xmlns:p14="http://schemas.microsoft.com/office/powerpoint/2010/main" val="2962469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5" name="Group 17"/>
          <p:cNvGrpSpPr>
            <a:grpSpLocks/>
          </p:cNvGrpSpPr>
          <p:nvPr/>
        </p:nvGrpSpPr>
        <p:grpSpPr bwMode="auto">
          <a:xfrm>
            <a:off x="855663" y="2466725"/>
            <a:ext cx="2641600" cy="3702050"/>
            <a:chOff x="762000" y="1531938"/>
            <a:chExt cx="2539694" cy="1635186"/>
          </a:xfrm>
        </p:grpSpPr>
        <p:sp>
          <p:nvSpPr>
            <p:cNvPr id="19" name="Rounded Rectangle 18"/>
            <p:cNvSpPr>
              <a:spLocks noChangeArrowheads="1"/>
            </p:cNvSpPr>
            <p:nvPr/>
          </p:nvSpPr>
          <p:spPr bwMode="auto">
            <a:xfrm>
              <a:off x="762000" y="1531938"/>
              <a:ext cx="2532062" cy="1635186"/>
            </a:xfrm>
            <a:prstGeom prst="roundRect">
              <a:avLst>
                <a:gd name="adj" fmla="val 16667"/>
              </a:avLst>
            </a:prstGeom>
            <a:gradFill rotWithShape="1">
              <a:gsLst>
                <a:gs pos="0">
                  <a:srgbClr val="E0F4FF"/>
                </a:gs>
                <a:gs pos="64999">
                  <a:srgbClr val="B2E3FF"/>
                </a:gs>
                <a:gs pos="100000">
                  <a:srgbClr val="90DAFF"/>
                </a:gs>
              </a:gsLst>
              <a:lin ang="5400000" scaled="1"/>
            </a:gradFill>
            <a:ln w="9525">
              <a:solidFill>
                <a:srgbClr val="0098CC"/>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endParaRPr>
            </a:p>
          </p:txBody>
        </p:sp>
        <p:sp>
          <p:nvSpPr>
            <p:cNvPr id="20" name="TextBox 19"/>
            <p:cNvSpPr txBox="1"/>
            <p:nvPr/>
          </p:nvSpPr>
          <p:spPr>
            <a:xfrm>
              <a:off x="928362" y="1563492"/>
              <a:ext cx="2373332" cy="1576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Aft>
                  <a:spcPts val="600"/>
                </a:spcAft>
                <a:defRPr/>
              </a:pPr>
              <a:r>
                <a:rPr lang="en-AU" sz="1700" b="1" dirty="0" smtClean="0">
                  <a:solidFill>
                    <a:srgbClr val="326A94"/>
                  </a:solidFill>
                </a:rPr>
                <a:t>Ecological Processes</a:t>
              </a:r>
            </a:p>
            <a:p>
              <a:pPr eaLnBrk="1" hangingPunct="1">
                <a:defRPr/>
              </a:pPr>
              <a:r>
                <a:rPr lang="en-AU" sz="1700" dirty="0" smtClean="0">
                  <a:solidFill>
                    <a:srgbClr val="326A94"/>
                  </a:solidFill>
                </a:rPr>
                <a:t>Nutrient cycles</a:t>
              </a:r>
            </a:p>
            <a:p>
              <a:pPr eaLnBrk="1" hangingPunct="1">
                <a:defRPr/>
              </a:pPr>
              <a:r>
                <a:rPr lang="en-AU" sz="1700" dirty="0" smtClean="0">
                  <a:solidFill>
                    <a:srgbClr val="326A94"/>
                  </a:solidFill>
                </a:rPr>
                <a:t>Oxygen and pH</a:t>
              </a:r>
            </a:p>
            <a:p>
              <a:pPr eaLnBrk="1" hangingPunct="1">
                <a:defRPr/>
              </a:pPr>
              <a:r>
                <a:rPr lang="en-AU" sz="1700" dirty="0" smtClean="0">
                  <a:solidFill>
                    <a:srgbClr val="326A94"/>
                  </a:solidFill>
                </a:rPr>
                <a:t>Habitats</a:t>
              </a:r>
            </a:p>
            <a:p>
              <a:pPr eaLnBrk="1" hangingPunct="1">
                <a:defRPr/>
              </a:pPr>
              <a:r>
                <a:rPr lang="en-AU" sz="1700" dirty="0" smtClean="0">
                  <a:solidFill>
                    <a:srgbClr val="326A94"/>
                  </a:solidFill>
                </a:rPr>
                <a:t>Production</a:t>
              </a:r>
            </a:p>
            <a:p>
              <a:pPr eaLnBrk="1" hangingPunct="1">
                <a:defRPr/>
              </a:pPr>
              <a:r>
                <a:rPr lang="en-AU" sz="1700" dirty="0" smtClean="0">
                  <a:solidFill>
                    <a:srgbClr val="326A94"/>
                  </a:solidFill>
                </a:rPr>
                <a:t>Food webs </a:t>
              </a:r>
              <a:r>
                <a:rPr lang="en-AU" sz="1700" dirty="0" smtClean="0">
                  <a:solidFill>
                    <a:srgbClr val="0070C0"/>
                  </a:solidFill>
                </a:rPr>
                <a:t>(</a:t>
              </a:r>
              <a:r>
                <a:rPr lang="en-AU" sz="1700" i="1" dirty="0" smtClean="0">
                  <a:solidFill>
                    <a:srgbClr val="0070C0"/>
                  </a:solidFill>
                </a:rPr>
                <a:t>Biodiversity</a:t>
              </a:r>
              <a:r>
                <a:rPr lang="en-AU" sz="1700" dirty="0" smtClean="0">
                  <a:solidFill>
                    <a:srgbClr val="0070C0"/>
                  </a:solidFill>
                </a:rPr>
                <a:t>)</a:t>
              </a:r>
            </a:p>
            <a:p>
              <a:pPr eaLnBrk="1" hangingPunct="1">
                <a:defRPr/>
              </a:pPr>
              <a:r>
                <a:rPr lang="en-AU" sz="1700" dirty="0" smtClean="0">
                  <a:solidFill>
                    <a:srgbClr val="326A94"/>
                  </a:solidFill>
                </a:rPr>
                <a:t>  Feeding and growth</a:t>
              </a:r>
            </a:p>
            <a:p>
              <a:pPr eaLnBrk="1" hangingPunct="1">
                <a:defRPr/>
              </a:pPr>
              <a:r>
                <a:rPr lang="en-AU" sz="1700" dirty="0" smtClean="0">
                  <a:solidFill>
                    <a:srgbClr val="326A94"/>
                  </a:solidFill>
                </a:rPr>
                <a:t>  Waste</a:t>
              </a:r>
            </a:p>
            <a:p>
              <a:pPr eaLnBrk="1" hangingPunct="1">
                <a:defRPr/>
              </a:pPr>
              <a:r>
                <a:rPr lang="en-AU" sz="1700" dirty="0" smtClean="0">
                  <a:solidFill>
                    <a:srgbClr val="326A94"/>
                  </a:solidFill>
                </a:rPr>
                <a:t>  Mortality</a:t>
              </a:r>
            </a:p>
            <a:p>
              <a:pPr eaLnBrk="1" hangingPunct="1">
                <a:defRPr/>
              </a:pPr>
              <a:r>
                <a:rPr lang="en-AU" sz="1700" dirty="0" smtClean="0">
                  <a:solidFill>
                    <a:srgbClr val="326A94"/>
                  </a:solidFill>
                </a:rPr>
                <a:t>  Movement</a:t>
              </a:r>
            </a:p>
            <a:p>
              <a:pPr eaLnBrk="1" hangingPunct="1">
                <a:defRPr/>
              </a:pPr>
              <a:r>
                <a:rPr lang="en-AU" sz="1700" dirty="0" smtClean="0">
                  <a:solidFill>
                    <a:srgbClr val="326A94"/>
                  </a:solidFill>
                </a:rPr>
                <a:t>  Reproduction</a:t>
              </a:r>
            </a:p>
            <a:p>
              <a:pPr eaLnBrk="1" hangingPunct="1">
                <a:defRPr/>
              </a:pPr>
              <a:r>
                <a:rPr lang="en-AU" sz="1700" dirty="0" smtClean="0">
                  <a:solidFill>
                    <a:srgbClr val="0070C0"/>
                  </a:solidFill>
                </a:rPr>
                <a:t>  </a:t>
              </a:r>
              <a:r>
                <a:rPr lang="en-AU" sz="1700" i="1" dirty="0" smtClean="0">
                  <a:solidFill>
                    <a:srgbClr val="0070C0"/>
                  </a:solidFill>
                </a:rPr>
                <a:t>Evolution</a:t>
              </a:r>
            </a:p>
          </p:txBody>
        </p:sp>
      </p:grpSp>
      <p:grpSp>
        <p:nvGrpSpPr>
          <p:cNvPr id="3" name="Group 20"/>
          <p:cNvGrpSpPr>
            <a:grpSpLocks/>
          </p:cNvGrpSpPr>
          <p:nvPr/>
        </p:nvGrpSpPr>
        <p:grpSpPr bwMode="auto">
          <a:xfrm>
            <a:off x="3714750" y="896687"/>
            <a:ext cx="2633663" cy="3448050"/>
            <a:chOff x="762000" y="1531938"/>
            <a:chExt cx="2532063" cy="1635125"/>
          </a:xfrm>
        </p:grpSpPr>
        <p:sp>
          <p:nvSpPr>
            <p:cNvPr id="22" name="Rounded Rectangle 21"/>
            <p:cNvSpPr>
              <a:spLocks noChangeArrowheads="1"/>
            </p:cNvSpPr>
            <p:nvPr/>
          </p:nvSpPr>
          <p:spPr bwMode="auto">
            <a:xfrm>
              <a:off x="762000" y="1531938"/>
              <a:ext cx="2532063" cy="163512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endParaRPr>
            </a:p>
          </p:txBody>
        </p:sp>
        <p:sp>
          <p:nvSpPr>
            <p:cNvPr id="23" name="TextBox 22"/>
            <p:cNvSpPr txBox="1"/>
            <p:nvPr/>
          </p:nvSpPr>
          <p:spPr>
            <a:xfrm>
              <a:off x="832208" y="1563556"/>
              <a:ext cx="2405383" cy="1568994"/>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600"/>
                </a:spcAft>
                <a:defRPr/>
              </a:pPr>
              <a:r>
                <a:rPr lang="en-AU" sz="1700" b="1" dirty="0" smtClean="0">
                  <a:solidFill>
                    <a:srgbClr val="4D4D4D"/>
                  </a:solidFill>
                </a:rPr>
                <a:t>Marine &amp; Coastal Industries (&amp; Impacts)</a:t>
              </a:r>
            </a:p>
            <a:p>
              <a:pPr eaLnBrk="1" hangingPunct="1">
                <a:defRPr/>
              </a:pPr>
              <a:r>
                <a:rPr lang="en-AU" sz="1700" dirty="0" smtClean="0">
                  <a:solidFill>
                    <a:srgbClr val="4D4D4D"/>
                  </a:solidFill>
                </a:rPr>
                <a:t>Recreational</a:t>
              </a:r>
            </a:p>
            <a:p>
              <a:pPr eaLnBrk="1" hangingPunct="1">
                <a:defRPr/>
              </a:pPr>
              <a:r>
                <a:rPr lang="en-AU" sz="1700" dirty="0" smtClean="0">
                  <a:solidFill>
                    <a:schemeClr val="tx2">
                      <a:lumMod val="50000"/>
                      <a:lumOff val="50000"/>
                    </a:schemeClr>
                  </a:solidFill>
                </a:rPr>
                <a:t>Residential</a:t>
              </a:r>
            </a:p>
            <a:p>
              <a:pPr eaLnBrk="1" hangingPunct="1">
                <a:defRPr/>
              </a:pPr>
              <a:r>
                <a:rPr lang="en-AU" sz="1700" dirty="0" smtClean="0">
                  <a:solidFill>
                    <a:schemeClr val="tx2">
                      <a:lumMod val="50000"/>
                      <a:lumOff val="50000"/>
                    </a:schemeClr>
                  </a:solidFill>
                </a:rPr>
                <a:t>Urban</a:t>
              </a:r>
            </a:p>
            <a:p>
              <a:pPr eaLnBrk="1" hangingPunct="1">
                <a:defRPr/>
              </a:pPr>
              <a:r>
                <a:rPr lang="en-AU" sz="1700" dirty="0" smtClean="0">
                  <a:solidFill>
                    <a:srgbClr val="4D4D4D"/>
                  </a:solidFill>
                </a:rPr>
                <a:t>Fisheries &amp; Aquaculture</a:t>
              </a:r>
            </a:p>
            <a:p>
              <a:pPr eaLnBrk="1" hangingPunct="1">
                <a:defRPr/>
              </a:pPr>
              <a:r>
                <a:rPr lang="en-AU" sz="1700" dirty="0" smtClean="0">
                  <a:solidFill>
                    <a:schemeClr val="tx2">
                      <a:lumMod val="50000"/>
                      <a:lumOff val="50000"/>
                    </a:schemeClr>
                  </a:solidFill>
                </a:rPr>
                <a:t>Tourism</a:t>
              </a:r>
            </a:p>
            <a:p>
              <a:pPr eaLnBrk="1" hangingPunct="1">
                <a:defRPr/>
              </a:pPr>
              <a:r>
                <a:rPr lang="en-AU" sz="1700" dirty="0" smtClean="0">
                  <a:solidFill>
                    <a:schemeClr val="tx2">
                      <a:lumMod val="50000"/>
                      <a:lumOff val="50000"/>
                    </a:schemeClr>
                  </a:solidFill>
                </a:rPr>
                <a:t>Oil and gas</a:t>
              </a:r>
            </a:p>
            <a:p>
              <a:pPr eaLnBrk="1" hangingPunct="1">
                <a:defRPr/>
              </a:pPr>
              <a:r>
                <a:rPr lang="en-AU" sz="1700" dirty="0" smtClean="0">
                  <a:solidFill>
                    <a:schemeClr val="tx2">
                      <a:lumMod val="50000"/>
                      <a:lumOff val="50000"/>
                    </a:schemeClr>
                  </a:solidFill>
                </a:rPr>
                <a:t>Ports and shipping</a:t>
              </a:r>
            </a:p>
            <a:p>
              <a:pPr eaLnBrk="1" hangingPunct="1">
                <a:defRPr/>
              </a:pPr>
              <a:r>
                <a:rPr lang="en-AU" sz="1700" dirty="0" smtClean="0">
                  <a:solidFill>
                    <a:schemeClr val="tx2">
                      <a:lumMod val="50000"/>
                      <a:lumOff val="50000"/>
                    </a:schemeClr>
                  </a:solidFill>
                </a:rPr>
                <a:t>Catchment</a:t>
              </a:r>
            </a:p>
            <a:p>
              <a:pPr eaLnBrk="1" hangingPunct="1">
                <a:defRPr/>
              </a:pPr>
              <a:r>
                <a:rPr lang="en-AU" sz="1700" dirty="0" smtClean="0">
                  <a:solidFill>
                    <a:schemeClr val="tx2">
                      <a:lumMod val="50000"/>
                      <a:lumOff val="50000"/>
                    </a:schemeClr>
                  </a:solidFill>
                </a:rPr>
                <a:t>Agriculture</a:t>
              </a:r>
            </a:p>
            <a:p>
              <a:pPr eaLnBrk="1" hangingPunct="1">
                <a:defRPr/>
              </a:pPr>
              <a:r>
                <a:rPr lang="en-AU" sz="1700" dirty="0" smtClean="0">
                  <a:solidFill>
                    <a:schemeClr val="tx2">
                      <a:lumMod val="50000"/>
                      <a:lumOff val="50000"/>
                    </a:schemeClr>
                  </a:solidFill>
                </a:rPr>
                <a:t>Energy</a:t>
              </a:r>
            </a:p>
          </p:txBody>
        </p:sp>
      </p:grpSp>
      <p:grpSp>
        <p:nvGrpSpPr>
          <p:cNvPr id="4" name="Group 26"/>
          <p:cNvGrpSpPr>
            <a:grpSpLocks/>
          </p:cNvGrpSpPr>
          <p:nvPr/>
        </p:nvGrpSpPr>
        <p:grpSpPr bwMode="auto">
          <a:xfrm>
            <a:off x="6220553" y="1295150"/>
            <a:ext cx="2633663" cy="2955925"/>
            <a:chOff x="762000" y="1531938"/>
            <a:chExt cx="2532063" cy="1635125"/>
          </a:xfrm>
        </p:grpSpPr>
        <p:sp>
          <p:nvSpPr>
            <p:cNvPr id="28" name="Rounded Rectangle 27"/>
            <p:cNvSpPr>
              <a:spLocks noChangeArrowheads="1"/>
            </p:cNvSpPr>
            <p:nvPr/>
          </p:nvSpPr>
          <p:spPr bwMode="auto">
            <a:xfrm>
              <a:off x="762000" y="1531938"/>
              <a:ext cx="2532063" cy="163512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dirty="0">
                <a:latin typeface="+mn-lt"/>
                <a:ea typeface="+mn-ea"/>
              </a:endParaRPr>
            </a:p>
          </p:txBody>
        </p:sp>
        <p:sp>
          <p:nvSpPr>
            <p:cNvPr id="29" name="TextBox 28"/>
            <p:cNvSpPr txBox="1"/>
            <p:nvPr/>
          </p:nvSpPr>
          <p:spPr>
            <a:xfrm>
              <a:off x="928363" y="1563552"/>
              <a:ext cx="2309228" cy="1540784"/>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600"/>
                </a:spcAft>
                <a:defRPr/>
              </a:pPr>
              <a:r>
                <a:rPr lang="en-AU" sz="1700" b="1" dirty="0" smtClean="0">
                  <a:solidFill>
                    <a:srgbClr val="4D4D4D"/>
                  </a:solidFill>
                </a:rPr>
                <a:t>Social and Economic</a:t>
              </a:r>
            </a:p>
            <a:p>
              <a:pPr eaLnBrk="1" hangingPunct="1">
                <a:defRPr/>
              </a:pPr>
              <a:r>
                <a:rPr lang="en-AU" sz="1700" dirty="0" smtClean="0">
                  <a:solidFill>
                    <a:srgbClr val="4D4D4D"/>
                  </a:solidFill>
                </a:rPr>
                <a:t>Social networks</a:t>
              </a:r>
            </a:p>
            <a:p>
              <a:pPr eaLnBrk="1" hangingPunct="1">
                <a:defRPr/>
              </a:pPr>
              <a:r>
                <a:rPr lang="en-AU" sz="1700" dirty="0" smtClean="0">
                  <a:solidFill>
                    <a:srgbClr val="4D4D4D"/>
                  </a:solidFill>
                </a:rPr>
                <a:t>Attitudes</a:t>
              </a:r>
            </a:p>
            <a:p>
              <a:pPr eaLnBrk="1" hangingPunct="1">
                <a:defRPr/>
              </a:pPr>
              <a:r>
                <a:rPr lang="en-AU" sz="1700" dirty="0" smtClean="0">
                  <a:solidFill>
                    <a:srgbClr val="4D4D4D"/>
                  </a:solidFill>
                </a:rPr>
                <a:t>Markets</a:t>
              </a:r>
            </a:p>
            <a:p>
              <a:pPr eaLnBrk="1" hangingPunct="1">
                <a:defRPr/>
              </a:pPr>
              <a:r>
                <a:rPr lang="en-AU" sz="1700" dirty="0" smtClean="0">
                  <a:solidFill>
                    <a:srgbClr val="4D4D4D"/>
                  </a:solidFill>
                </a:rPr>
                <a:t>Costs</a:t>
              </a:r>
            </a:p>
            <a:p>
              <a:pPr eaLnBrk="1" hangingPunct="1">
                <a:defRPr/>
              </a:pPr>
              <a:r>
                <a:rPr lang="en-AU" sz="1700" dirty="0" smtClean="0">
                  <a:solidFill>
                    <a:srgbClr val="4D4D4D"/>
                  </a:solidFill>
                </a:rPr>
                <a:t>Investment </a:t>
              </a:r>
            </a:p>
            <a:p>
              <a:pPr eaLnBrk="1" hangingPunct="1">
                <a:defRPr/>
              </a:pPr>
              <a:r>
                <a:rPr lang="en-AU" sz="1700" dirty="0" smtClean="0">
                  <a:solidFill>
                    <a:srgbClr val="4D4D4D"/>
                  </a:solidFill>
                </a:rPr>
                <a:t>Revenue</a:t>
              </a:r>
            </a:p>
            <a:p>
              <a:pPr eaLnBrk="1" hangingPunct="1">
                <a:defRPr/>
              </a:pPr>
              <a:r>
                <a:rPr lang="en-AU" sz="1700" dirty="0" smtClean="0">
                  <a:solidFill>
                    <a:schemeClr val="tx2">
                      <a:lumMod val="50000"/>
                      <a:lumOff val="50000"/>
                    </a:schemeClr>
                  </a:solidFill>
                </a:rPr>
                <a:t>Broader economy</a:t>
              </a:r>
            </a:p>
            <a:p>
              <a:pPr eaLnBrk="1" hangingPunct="1">
                <a:defRPr/>
              </a:pPr>
              <a:r>
                <a:rPr lang="en-AU" sz="1700" dirty="0" smtClean="0">
                  <a:solidFill>
                    <a:srgbClr val="4D4D4D"/>
                  </a:solidFill>
                </a:rPr>
                <a:t>Behaviour &amp; decisions</a:t>
              </a:r>
            </a:p>
            <a:p>
              <a:pPr eaLnBrk="1" hangingPunct="1">
                <a:defRPr/>
              </a:pPr>
              <a:r>
                <a:rPr lang="en-AU" sz="1700" dirty="0" smtClean="0">
                  <a:solidFill>
                    <a:schemeClr val="tx2">
                      <a:lumMod val="50000"/>
                      <a:lumOff val="50000"/>
                    </a:schemeClr>
                  </a:solidFill>
                </a:rPr>
                <a:t>Human demography</a:t>
              </a:r>
            </a:p>
          </p:txBody>
        </p:sp>
      </p:grpSp>
      <p:grpSp>
        <p:nvGrpSpPr>
          <p:cNvPr id="5" name="Group 4"/>
          <p:cNvGrpSpPr>
            <a:grpSpLocks/>
          </p:cNvGrpSpPr>
          <p:nvPr/>
        </p:nvGrpSpPr>
        <p:grpSpPr bwMode="auto">
          <a:xfrm>
            <a:off x="4533900" y="5214687"/>
            <a:ext cx="3924300" cy="1084263"/>
            <a:chOff x="4534580" y="5368726"/>
            <a:chExt cx="3924300" cy="1084263"/>
          </a:xfrm>
        </p:grpSpPr>
        <p:sp>
          <p:nvSpPr>
            <p:cNvPr id="52" name="Rounded Rectangle 51"/>
            <p:cNvSpPr>
              <a:spLocks noChangeArrowheads="1"/>
            </p:cNvSpPr>
            <p:nvPr/>
          </p:nvSpPr>
          <p:spPr bwMode="auto">
            <a:xfrm>
              <a:off x="4534580" y="5368726"/>
              <a:ext cx="3916363" cy="1084263"/>
            </a:xfrm>
            <a:prstGeom prst="roundRect">
              <a:avLst>
                <a:gd name="adj" fmla="val 16667"/>
              </a:avLst>
            </a:prstGeom>
            <a:gradFill rotWithShape="1">
              <a:gsLst>
                <a:gs pos="0">
                  <a:schemeClr val="accent5">
                    <a:lumMod val="20000"/>
                    <a:lumOff val="80000"/>
                  </a:schemeClr>
                </a:gs>
                <a:gs pos="64000">
                  <a:schemeClr val="accent5">
                    <a:lumMod val="40000"/>
                    <a:lumOff val="60000"/>
                  </a:schemeClr>
                </a:gs>
                <a:gs pos="100000">
                  <a:schemeClr val="accent5">
                    <a:lumMod val="60000"/>
                    <a:lumOff val="40000"/>
                  </a:schemeClr>
                </a:gs>
              </a:gsLst>
              <a:lin ang="5400000" scaled="1"/>
            </a:gradFill>
            <a:ln w="9525">
              <a:solidFill>
                <a:srgbClr val="5A8E18"/>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endParaRPr>
            </a:p>
          </p:txBody>
        </p:sp>
        <p:sp>
          <p:nvSpPr>
            <p:cNvPr id="53" name="TextBox 52"/>
            <p:cNvSpPr txBox="1"/>
            <p:nvPr/>
          </p:nvSpPr>
          <p:spPr bwMode="auto">
            <a:xfrm>
              <a:off x="4671105" y="5389364"/>
              <a:ext cx="3787775" cy="95408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Aft>
                  <a:spcPts val="600"/>
                </a:spcAft>
                <a:defRPr/>
              </a:pPr>
              <a:r>
                <a:rPr lang="en-AU" sz="1700" b="1" dirty="0" smtClean="0">
                  <a:solidFill>
                    <a:srgbClr val="4A7729"/>
                  </a:solidFill>
                </a:rPr>
                <a:t>Management</a:t>
              </a:r>
            </a:p>
            <a:p>
              <a:pPr eaLnBrk="1" hangingPunct="1">
                <a:defRPr/>
              </a:pPr>
              <a:r>
                <a:rPr lang="en-AU" sz="1700" dirty="0" smtClean="0">
                  <a:solidFill>
                    <a:srgbClr val="4A7729"/>
                  </a:solidFill>
                </a:rPr>
                <a:t>Control Rules</a:t>
              </a:r>
            </a:p>
            <a:p>
              <a:pPr eaLnBrk="1" hangingPunct="1">
                <a:defRPr/>
              </a:pPr>
              <a:r>
                <a:rPr lang="en-AU" sz="1700" dirty="0" smtClean="0">
                  <a:solidFill>
                    <a:srgbClr val="4A7729"/>
                  </a:solidFill>
                </a:rPr>
                <a:t>Regulation (input &amp; output &amp; spatial)</a:t>
              </a:r>
            </a:p>
          </p:txBody>
        </p:sp>
      </p:grpSp>
      <p:grpSp>
        <p:nvGrpSpPr>
          <p:cNvPr id="2" name="Group 1"/>
          <p:cNvGrpSpPr>
            <a:grpSpLocks/>
          </p:cNvGrpSpPr>
          <p:nvPr/>
        </p:nvGrpSpPr>
        <p:grpSpPr bwMode="auto">
          <a:xfrm>
            <a:off x="6224588" y="4625725"/>
            <a:ext cx="1800225" cy="1077912"/>
            <a:chOff x="6225268" y="4779764"/>
            <a:chExt cx="1800225" cy="1077912"/>
          </a:xfrm>
        </p:grpSpPr>
        <p:sp>
          <p:nvSpPr>
            <p:cNvPr id="31" name="Rounded Rectangle 30"/>
            <p:cNvSpPr>
              <a:spLocks noChangeArrowheads="1"/>
            </p:cNvSpPr>
            <p:nvPr/>
          </p:nvSpPr>
          <p:spPr bwMode="auto">
            <a:xfrm>
              <a:off x="6225268" y="4779764"/>
              <a:ext cx="1797050" cy="1077912"/>
            </a:xfrm>
            <a:prstGeom prst="roundRect">
              <a:avLst>
                <a:gd name="adj" fmla="val 16667"/>
              </a:avLst>
            </a:prstGeom>
            <a:gradFill rotWithShape="1">
              <a:gsLst>
                <a:gs pos="0">
                  <a:schemeClr val="accent5">
                    <a:lumMod val="20000"/>
                    <a:lumOff val="80000"/>
                  </a:schemeClr>
                </a:gs>
                <a:gs pos="64000">
                  <a:schemeClr val="accent5">
                    <a:lumMod val="40000"/>
                    <a:lumOff val="60000"/>
                  </a:schemeClr>
                </a:gs>
                <a:gs pos="100000">
                  <a:schemeClr val="accent5">
                    <a:lumMod val="60000"/>
                    <a:lumOff val="40000"/>
                  </a:schemeClr>
                </a:gs>
              </a:gsLst>
              <a:lin ang="5400000" scaled="1"/>
            </a:gradFill>
            <a:ln w="9525">
              <a:solidFill>
                <a:srgbClr val="5A8E18"/>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endParaRPr>
            </a:p>
          </p:txBody>
        </p:sp>
        <p:sp>
          <p:nvSpPr>
            <p:cNvPr id="32" name="TextBox 31"/>
            <p:cNvSpPr txBox="1"/>
            <p:nvPr/>
          </p:nvSpPr>
          <p:spPr bwMode="auto">
            <a:xfrm>
              <a:off x="6287180" y="4800401"/>
              <a:ext cx="1738313" cy="954088"/>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Aft>
                  <a:spcPts val="600"/>
                </a:spcAft>
                <a:defRPr/>
              </a:pPr>
              <a:r>
                <a:rPr lang="en-AU" sz="1700" b="1" dirty="0" smtClean="0">
                  <a:solidFill>
                    <a:srgbClr val="4A7729"/>
                  </a:solidFill>
                </a:rPr>
                <a:t>Assessment</a:t>
              </a:r>
            </a:p>
            <a:p>
              <a:pPr eaLnBrk="1" hangingPunct="1">
                <a:defRPr/>
              </a:pPr>
              <a:r>
                <a:rPr lang="en-AU" sz="1700" dirty="0" smtClean="0">
                  <a:solidFill>
                    <a:srgbClr val="4A7729"/>
                  </a:solidFill>
                </a:rPr>
                <a:t>Monitoring</a:t>
              </a:r>
            </a:p>
            <a:p>
              <a:pPr eaLnBrk="1" hangingPunct="1">
                <a:defRPr/>
              </a:pPr>
              <a:r>
                <a:rPr lang="en-AU" sz="1700" dirty="0" smtClean="0">
                  <a:solidFill>
                    <a:srgbClr val="4A7729"/>
                  </a:solidFill>
                </a:rPr>
                <a:t>Estimation</a:t>
              </a:r>
            </a:p>
          </p:txBody>
        </p:sp>
      </p:grpSp>
      <p:grpSp>
        <p:nvGrpSpPr>
          <p:cNvPr id="52230" name="Group 16"/>
          <p:cNvGrpSpPr>
            <a:grpSpLocks/>
          </p:cNvGrpSpPr>
          <p:nvPr/>
        </p:nvGrpSpPr>
        <p:grpSpPr bwMode="auto">
          <a:xfrm>
            <a:off x="401638" y="893512"/>
            <a:ext cx="2532062" cy="1635125"/>
            <a:chOff x="762000" y="1531938"/>
            <a:chExt cx="2532063" cy="1635125"/>
          </a:xfrm>
        </p:grpSpPr>
        <p:sp>
          <p:nvSpPr>
            <p:cNvPr id="15" name="Rounded Rectangle 14"/>
            <p:cNvSpPr>
              <a:spLocks noChangeArrowheads="1"/>
            </p:cNvSpPr>
            <p:nvPr/>
          </p:nvSpPr>
          <p:spPr bwMode="auto">
            <a:xfrm>
              <a:off x="762000" y="1531938"/>
              <a:ext cx="2532063" cy="1635125"/>
            </a:xfrm>
            <a:prstGeom prst="roundRect">
              <a:avLst>
                <a:gd name="adj" fmla="val 16667"/>
              </a:avLst>
            </a:prstGeom>
            <a:gradFill rotWithShape="1">
              <a:gsLst>
                <a:gs pos="0">
                  <a:srgbClr val="E0F4FF"/>
                </a:gs>
                <a:gs pos="64999">
                  <a:srgbClr val="B2E3FF"/>
                </a:gs>
                <a:gs pos="100000">
                  <a:srgbClr val="90DAFF"/>
                </a:gs>
              </a:gsLst>
              <a:lin ang="5400000" scaled="1"/>
            </a:gradFill>
            <a:ln w="9525">
              <a:solidFill>
                <a:srgbClr val="0098CC"/>
              </a:solidFill>
              <a:round/>
              <a:headEnd/>
              <a:tailEnd/>
            </a:ln>
            <a:effectLst>
              <a:outerShdw blurRad="40000" dist="20000" dir="5400000" rotWithShape="0">
                <a:srgbClr val="808080">
                  <a:alpha val="37999"/>
                </a:srgbClr>
              </a:outerShdw>
            </a:effectLst>
          </p:spPr>
          <p:txBody>
            <a:bodyPr wrap="none" lIns="0" tIns="0" rIns="0" bIns="0" anchor="ctr"/>
            <a:lstStyle/>
            <a:p>
              <a:pPr marL="1588" indent="-1588">
                <a:defRPr/>
              </a:pPr>
              <a:endParaRPr lang="en-AU" sz="1650">
                <a:latin typeface="+mn-lt"/>
                <a:ea typeface="+mn-ea"/>
              </a:endParaRPr>
            </a:p>
          </p:txBody>
        </p:sp>
        <p:sp>
          <p:nvSpPr>
            <p:cNvPr id="52233" name="TextBox 15"/>
            <p:cNvSpPr txBox="1">
              <a:spLocks noChangeArrowheads="1"/>
            </p:cNvSpPr>
            <p:nvPr/>
          </p:nvSpPr>
          <p:spPr bwMode="auto">
            <a:xfrm>
              <a:off x="928687" y="1563688"/>
              <a:ext cx="22931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Aft>
                  <a:spcPts val="600"/>
                </a:spcAft>
              </a:pPr>
              <a:r>
                <a:rPr lang="en-AU" altLang="en-US" sz="1700" b="1">
                  <a:solidFill>
                    <a:srgbClr val="326A94"/>
                  </a:solidFill>
                </a:rPr>
                <a:t>Geophysical Drivers</a:t>
              </a:r>
            </a:p>
            <a:p>
              <a:pPr eaLnBrk="1" hangingPunct="1"/>
              <a:r>
                <a:rPr lang="en-AU" altLang="en-US" sz="1700">
                  <a:solidFill>
                    <a:srgbClr val="326A94"/>
                  </a:solidFill>
                </a:rPr>
                <a:t>Climate</a:t>
              </a:r>
            </a:p>
            <a:p>
              <a:pPr eaLnBrk="1" hangingPunct="1"/>
              <a:r>
                <a:rPr lang="en-AU" altLang="en-US" sz="1700">
                  <a:solidFill>
                    <a:srgbClr val="326A94"/>
                  </a:solidFill>
                </a:rPr>
                <a:t>Oceanography</a:t>
              </a:r>
            </a:p>
            <a:p>
              <a:pPr eaLnBrk="1" hangingPunct="1"/>
              <a:r>
                <a:rPr lang="en-AU" altLang="en-US" sz="1700">
                  <a:solidFill>
                    <a:srgbClr val="326A94"/>
                  </a:solidFill>
                </a:rPr>
                <a:t>Bathymetry</a:t>
              </a:r>
            </a:p>
            <a:p>
              <a:pPr eaLnBrk="1" hangingPunct="1"/>
              <a:r>
                <a:rPr lang="en-AU" altLang="en-US" sz="1700">
                  <a:solidFill>
                    <a:srgbClr val="326A94"/>
                  </a:solidFill>
                </a:rPr>
                <a:t>Sediment Process</a:t>
              </a:r>
            </a:p>
          </p:txBody>
        </p:sp>
      </p:grpSp>
      <p:sp>
        <p:nvSpPr>
          <p:cNvPr id="52231" name="Rectangle 2"/>
          <p:cNvSpPr txBox="1">
            <a:spLocks noChangeArrowheads="1"/>
          </p:cNvSpPr>
          <p:nvPr/>
        </p:nvSpPr>
        <p:spPr bwMode="auto">
          <a:xfrm>
            <a:off x="360363" y="115637"/>
            <a:ext cx="8783637"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pPr>
            <a:r>
              <a:rPr lang="en-AU" altLang="en-US" sz="4400" b="1" dirty="0">
                <a:solidFill>
                  <a:schemeClr val="accent1"/>
                </a:solidFill>
                <a:latin typeface="+mj-lt"/>
              </a:rPr>
              <a:t>Atlantis Contents</a:t>
            </a:r>
          </a:p>
        </p:txBody>
      </p:sp>
    </p:spTree>
    <p:extLst>
      <p:ext uri="{BB962C8B-B14F-4D97-AF65-F5344CB8AC3E}">
        <p14:creationId xmlns:p14="http://schemas.microsoft.com/office/powerpoint/2010/main" val="24530002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normAutofit fontScale="90000"/>
          </a:bodyPr>
          <a:lstStyle/>
          <a:p>
            <a:pPr eaLnBrk="1" hangingPunct="1"/>
            <a:r>
              <a:rPr lang="en-AU" sz="4400">
                <a:latin typeface="Arial" charset="0"/>
              </a:rPr>
              <a:t>Atlantis - Putting It Together</a:t>
            </a:r>
            <a:endParaRPr lang="en-AU" sz="4400">
              <a:solidFill>
                <a:srgbClr val="FF0000"/>
              </a:solidFill>
              <a:latin typeface="Arial" charset="0"/>
            </a:endParaRPr>
          </a:p>
        </p:txBody>
      </p:sp>
      <p:sp>
        <p:nvSpPr>
          <p:cNvPr id="37890" name="Rectangle 21"/>
          <p:cNvSpPr>
            <a:spLocks noChangeArrowheads="1"/>
          </p:cNvSpPr>
          <p:nvPr/>
        </p:nvSpPr>
        <p:spPr bwMode="auto">
          <a:xfrm>
            <a:off x="8035925" y="1423988"/>
            <a:ext cx="1017588" cy="5319712"/>
          </a:xfrm>
          <a:prstGeom prst="rect">
            <a:avLst/>
          </a:prstGeom>
          <a:solidFill>
            <a:srgbClr val="FFFFFF"/>
          </a:solidFill>
          <a:ln w="9525">
            <a:solidFill>
              <a:schemeClr val="bg1"/>
            </a:solidFill>
            <a:round/>
            <a:headEnd/>
            <a:tailEnd/>
          </a:ln>
        </p:spPr>
        <p:txBody>
          <a:bodyPr wrap="none" lIns="0" tIns="0" rIns="0" bIns="0" anchor="ctr"/>
          <a:lstStyle/>
          <a:p>
            <a:pPr marL="1588" indent="-1588"/>
            <a:endParaRPr lang="en-US"/>
          </a:p>
        </p:txBody>
      </p:sp>
      <p:pic>
        <p:nvPicPr>
          <p:cNvPr id="23" name="Picture 22" descr="phytoplankton.png"/>
          <p:cNvPicPr>
            <a:picLocks noChangeAspect="1"/>
          </p:cNvPicPr>
          <p:nvPr/>
        </p:nvPicPr>
        <p:blipFill>
          <a:blip r:embed="rId3"/>
          <a:srcRect/>
          <a:stretch>
            <a:fillRect/>
          </a:stretch>
        </p:blipFill>
        <p:spPr bwMode="auto">
          <a:xfrm>
            <a:off x="8331139" y="6297865"/>
            <a:ext cx="615804" cy="4077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24" name="Picture 23" descr="AS2918.jpg"/>
          <p:cNvPicPr>
            <a:picLocks noChangeAspect="1"/>
          </p:cNvPicPr>
          <p:nvPr/>
        </p:nvPicPr>
        <p:blipFill>
          <a:blip r:embed="rId4"/>
          <a:srcRect/>
          <a:stretch>
            <a:fillRect/>
          </a:stretch>
        </p:blipFill>
        <p:spPr bwMode="auto">
          <a:xfrm>
            <a:off x="8332265" y="5660481"/>
            <a:ext cx="608540" cy="390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25" name="Picture 192" descr="copepod2"/>
          <p:cNvPicPr>
            <a:picLocks noChangeAspect="1" noChangeArrowheads="1"/>
          </p:cNvPicPr>
          <p:nvPr/>
        </p:nvPicPr>
        <p:blipFill>
          <a:blip r:embed="rId5"/>
          <a:srcRect/>
          <a:stretch>
            <a:fillRect/>
          </a:stretch>
        </p:blipFill>
        <p:spPr bwMode="auto">
          <a:xfrm>
            <a:off x="8363981" y="5027468"/>
            <a:ext cx="524241" cy="389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nvGrpSpPr>
          <p:cNvPr id="37894" name="Group 25"/>
          <p:cNvGrpSpPr>
            <a:grpSpLocks/>
          </p:cNvGrpSpPr>
          <p:nvPr/>
        </p:nvGrpSpPr>
        <p:grpSpPr bwMode="auto">
          <a:xfrm>
            <a:off x="8208963" y="4203700"/>
            <a:ext cx="758825" cy="558800"/>
            <a:chOff x="8154656" y="4313791"/>
            <a:chExt cx="758089" cy="557498"/>
          </a:xfrm>
        </p:grpSpPr>
        <p:pic>
          <p:nvPicPr>
            <p:cNvPr id="27" name="Picture 183" descr="pilchard"/>
            <p:cNvPicPr>
              <a:picLocks noChangeAspect="1" noChangeArrowheads="1"/>
            </p:cNvPicPr>
            <p:nvPr/>
          </p:nvPicPr>
          <p:blipFill>
            <a:blip r:embed="rId6"/>
            <a:srcRect/>
            <a:stretch>
              <a:fillRect/>
            </a:stretch>
          </p:blipFill>
          <p:spPr bwMode="auto">
            <a:xfrm>
              <a:off x="8154656" y="4653199"/>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28" name="Picture 184" descr="tuna4"/>
            <p:cNvPicPr>
              <a:picLocks noChangeAspect="1" noChangeArrowheads="1"/>
            </p:cNvPicPr>
            <p:nvPr/>
          </p:nvPicPr>
          <p:blipFill>
            <a:blip r:embed="rId7"/>
            <a:srcRect/>
            <a:stretch>
              <a:fillRect/>
            </a:stretch>
          </p:blipFill>
          <p:spPr bwMode="auto">
            <a:xfrm>
              <a:off x="8204024" y="4313791"/>
              <a:ext cx="696046" cy="280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29" name="Picture 183" descr="pilchard"/>
            <p:cNvPicPr>
              <a:picLocks noChangeAspect="1" noChangeArrowheads="1"/>
            </p:cNvPicPr>
            <p:nvPr/>
          </p:nvPicPr>
          <p:blipFill>
            <a:blip r:embed="rId6"/>
            <a:srcRect/>
            <a:stretch>
              <a:fillRect/>
            </a:stretch>
          </p:blipFill>
          <p:spPr bwMode="auto">
            <a:xfrm>
              <a:off x="8307056" y="4653198"/>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0" name="Picture 183" descr="pilchard"/>
            <p:cNvPicPr>
              <a:picLocks noChangeAspect="1" noChangeArrowheads="1"/>
            </p:cNvPicPr>
            <p:nvPr/>
          </p:nvPicPr>
          <p:blipFill>
            <a:blip r:embed="rId6"/>
            <a:srcRect/>
            <a:stretch>
              <a:fillRect/>
            </a:stretch>
          </p:blipFill>
          <p:spPr bwMode="auto">
            <a:xfrm>
              <a:off x="8318004" y="4608517"/>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1" name="Picture 183" descr="pilchard"/>
            <p:cNvPicPr>
              <a:picLocks noChangeAspect="1" noChangeArrowheads="1"/>
            </p:cNvPicPr>
            <p:nvPr/>
          </p:nvPicPr>
          <p:blipFill>
            <a:blip r:embed="rId6"/>
            <a:srcRect/>
            <a:stretch>
              <a:fillRect/>
            </a:stretch>
          </p:blipFill>
          <p:spPr bwMode="auto">
            <a:xfrm>
              <a:off x="8470404" y="4608516"/>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pic>
        <p:nvPicPr>
          <p:cNvPr id="32" name="Picture 179" descr="shark"/>
          <p:cNvPicPr>
            <a:picLocks noChangeAspect="1" noChangeArrowheads="1"/>
          </p:cNvPicPr>
          <p:nvPr/>
        </p:nvPicPr>
        <p:blipFill>
          <a:blip r:embed="rId8"/>
          <a:srcRect/>
          <a:stretch>
            <a:fillRect/>
          </a:stretch>
        </p:blipFill>
        <p:spPr bwMode="auto">
          <a:xfrm>
            <a:off x="8109775" y="3503582"/>
            <a:ext cx="920486" cy="419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3" name="Picture 32" descr="Great-Australian-Bight-Trawl-Sector,-vessel.jpg"/>
          <p:cNvPicPr>
            <a:picLocks noChangeAspect="1"/>
          </p:cNvPicPr>
          <p:nvPr/>
        </p:nvPicPr>
        <p:blipFill>
          <a:blip r:embed="rId9"/>
          <a:srcRect/>
          <a:stretch>
            <a:fillRect/>
          </a:stretch>
        </p:blipFill>
        <p:spPr bwMode="auto">
          <a:xfrm>
            <a:off x="8266570" y="2770015"/>
            <a:ext cx="662953" cy="482637"/>
          </a:xfrm>
          <a:prstGeom prst="roundRect">
            <a:avLst>
              <a:gd name="adj" fmla="val 302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4" name="Picture 33" descr="family_xmas_2004.JPG"/>
          <p:cNvPicPr>
            <a:picLocks noChangeAspect="1"/>
          </p:cNvPicPr>
          <p:nvPr/>
        </p:nvPicPr>
        <p:blipFill>
          <a:blip r:embed="rId10"/>
          <a:srcRect/>
          <a:stretch>
            <a:fillRect/>
          </a:stretch>
        </p:blipFill>
        <p:spPr bwMode="auto">
          <a:xfrm>
            <a:off x="8233424" y="1992665"/>
            <a:ext cx="688888" cy="445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sp>
        <p:nvSpPr>
          <p:cNvPr id="35" name="Content Placeholder 2"/>
          <p:cNvSpPr txBox="1">
            <a:spLocks/>
          </p:cNvSpPr>
          <p:nvPr/>
        </p:nvSpPr>
        <p:spPr bwMode="auto">
          <a:xfrm>
            <a:off x="8196263" y="6100763"/>
            <a:ext cx="9699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ENVIRONMENT</a:t>
            </a:r>
          </a:p>
        </p:txBody>
      </p:sp>
      <p:sp>
        <p:nvSpPr>
          <p:cNvPr id="36" name="Content Placeholder 2"/>
          <p:cNvSpPr txBox="1">
            <a:spLocks/>
          </p:cNvSpPr>
          <p:nvPr/>
        </p:nvSpPr>
        <p:spPr bwMode="auto">
          <a:xfrm>
            <a:off x="8337550" y="5454650"/>
            <a:ext cx="661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HABITAT</a:t>
            </a:r>
          </a:p>
        </p:txBody>
      </p:sp>
      <p:sp>
        <p:nvSpPr>
          <p:cNvPr id="37" name="Content Placeholder 2"/>
          <p:cNvSpPr txBox="1">
            <a:spLocks/>
          </p:cNvSpPr>
          <p:nvPr/>
        </p:nvSpPr>
        <p:spPr bwMode="auto">
          <a:xfrm>
            <a:off x="8250238" y="4862513"/>
            <a:ext cx="7493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000" b="1"/>
              <a:t>PLANKTON</a:t>
            </a:r>
            <a:endParaRPr lang="en-US" sz="1000" b="1"/>
          </a:p>
        </p:txBody>
      </p:sp>
      <p:sp>
        <p:nvSpPr>
          <p:cNvPr id="38" name="Content Placeholder 2"/>
          <p:cNvSpPr txBox="1">
            <a:spLocks/>
          </p:cNvSpPr>
          <p:nvPr/>
        </p:nvSpPr>
        <p:spPr bwMode="auto">
          <a:xfrm>
            <a:off x="8250238" y="3997325"/>
            <a:ext cx="7493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FOOD WEB</a:t>
            </a:r>
          </a:p>
        </p:txBody>
      </p:sp>
      <p:sp>
        <p:nvSpPr>
          <p:cNvPr id="39" name="Content Placeholder 2"/>
          <p:cNvSpPr txBox="1">
            <a:spLocks/>
          </p:cNvSpPr>
          <p:nvPr/>
        </p:nvSpPr>
        <p:spPr bwMode="auto">
          <a:xfrm>
            <a:off x="8096250" y="3319463"/>
            <a:ext cx="969963"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00" b="1"/>
              <a:t>PREDATORS</a:t>
            </a:r>
          </a:p>
        </p:txBody>
      </p:sp>
      <p:sp>
        <p:nvSpPr>
          <p:cNvPr id="40" name="Content Placeholder 2"/>
          <p:cNvSpPr txBox="1">
            <a:spLocks/>
          </p:cNvSpPr>
          <p:nvPr/>
        </p:nvSpPr>
        <p:spPr bwMode="auto">
          <a:xfrm>
            <a:off x="8231188" y="2530475"/>
            <a:ext cx="9128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INDUSTRIES</a:t>
            </a:r>
          </a:p>
        </p:txBody>
      </p:sp>
      <p:sp>
        <p:nvSpPr>
          <p:cNvPr id="41" name="Content Placeholder 2"/>
          <p:cNvSpPr txBox="1">
            <a:spLocks/>
          </p:cNvSpPr>
          <p:nvPr/>
        </p:nvSpPr>
        <p:spPr bwMode="auto">
          <a:xfrm>
            <a:off x="8024813" y="1785938"/>
            <a:ext cx="11525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SOCIOECONOMIC</a:t>
            </a:r>
          </a:p>
        </p:txBody>
      </p:sp>
      <p:sp>
        <p:nvSpPr>
          <p:cNvPr id="42" name="Content Placeholder 2"/>
          <p:cNvSpPr txBox="1">
            <a:spLocks/>
          </p:cNvSpPr>
          <p:nvPr/>
        </p:nvSpPr>
        <p:spPr bwMode="auto">
          <a:xfrm>
            <a:off x="8143875" y="1139825"/>
            <a:ext cx="9699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MANAGEMENT</a:t>
            </a:r>
          </a:p>
        </p:txBody>
      </p:sp>
      <p:pic>
        <p:nvPicPr>
          <p:cNvPr id="43" name="Picture 42" descr="afma.jpg"/>
          <p:cNvPicPr>
            <a:picLocks noChangeAspect="1"/>
          </p:cNvPicPr>
          <p:nvPr/>
        </p:nvPicPr>
        <p:blipFill>
          <a:blip r:embed="rId11">
            <a:extLst/>
          </a:blip>
          <a:stretch>
            <a:fillRect/>
          </a:stretch>
        </p:blipFill>
        <p:spPr>
          <a:xfrm>
            <a:off x="8251947" y="1324793"/>
            <a:ext cx="656924" cy="437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7907" name="Rectangle 1"/>
          <p:cNvSpPr>
            <a:spLocks noChangeArrowheads="1"/>
          </p:cNvSpPr>
          <p:nvPr/>
        </p:nvSpPr>
        <p:spPr bwMode="auto">
          <a:xfrm>
            <a:off x="8024813" y="1182688"/>
            <a:ext cx="1119187" cy="4926012"/>
          </a:xfrm>
          <a:prstGeom prst="rect">
            <a:avLst/>
          </a:prstGeom>
          <a:solidFill>
            <a:schemeClr val="bg1">
              <a:alpha val="78822"/>
            </a:schemeClr>
          </a:solidFill>
          <a:ln w="9525">
            <a:solidFill>
              <a:schemeClr val="bg1"/>
            </a:solidFill>
            <a:round/>
            <a:headEnd/>
            <a:tailEnd/>
          </a:ln>
        </p:spPr>
        <p:txBody>
          <a:bodyPr wrap="none" lIns="0" tIns="0" rIns="0" bIns="0" anchor="ctr"/>
          <a:lstStyle/>
          <a:p>
            <a:pPr marL="1588" indent="-1588"/>
            <a:endParaRPr lang="en-US"/>
          </a:p>
        </p:txBody>
      </p:sp>
      <p:grpSp>
        <p:nvGrpSpPr>
          <p:cNvPr id="3" name="Group 50"/>
          <p:cNvGrpSpPr>
            <a:grpSpLocks/>
          </p:cNvGrpSpPr>
          <p:nvPr/>
        </p:nvGrpSpPr>
        <p:grpSpPr bwMode="auto">
          <a:xfrm>
            <a:off x="901700" y="1287463"/>
            <a:ext cx="1917700" cy="4956175"/>
            <a:chOff x="901700" y="1286933"/>
            <a:chExt cx="1917701" cy="4957234"/>
          </a:xfrm>
          <a:blipFill rotWithShape="1">
            <a:blip r:embed="rId12"/>
            <a:stretch>
              <a:fillRect/>
            </a:stretch>
          </a:blipFill>
        </p:grpSpPr>
        <p:sp>
          <p:nvSpPr>
            <p:cNvPr id="45" name="Freeform 44"/>
            <p:cNvSpPr/>
            <p:nvPr/>
          </p:nvSpPr>
          <p:spPr>
            <a:xfrm>
              <a:off x="901700" y="1286933"/>
              <a:ext cx="1917701" cy="3686963"/>
            </a:xfrm>
            <a:custGeom>
              <a:avLst/>
              <a:gdLst>
                <a:gd name="connsiteX0" fmla="*/ 8467 w 1862667"/>
                <a:gd name="connsiteY0" fmla="*/ 2366433 h 2599267"/>
                <a:gd name="connsiteX1" fmla="*/ 25400 w 1862667"/>
                <a:gd name="connsiteY1" fmla="*/ 2383367 h 2599267"/>
                <a:gd name="connsiteX2" fmla="*/ 4233 w 1862667"/>
                <a:gd name="connsiteY2" fmla="*/ 2421467 h 2599267"/>
                <a:gd name="connsiteX3" fmla="*/ 4233 w 1862667"/>
                <a:gd name="connsiteY3" fmla="*/ 2455333 h 2599267"/>
                <a:gd name="connsiteX4" fmla="*/ 38100 w 1862667"/>
                <a:gd name="connsiteY4" fmla="*/ 2463800 h 2599267"/>
                <a:gd name="connsiteX5" fmla="*/ 59267 w 1862667"/>
                <a:gd name="connsiteY5" fmla="*/ 2425700 h 2599267"/>
                <a:gd name="connsiteX6" fmla="*/ 88900 w 1862667"/>
                <a:gd name="connsiteY6" fmla="*/ 2451100 h 2599267"/>
                <a:gd name="connsiteX7" fmla="*/ 88900 w 1862667"/>
                <a:gd name="connsiteY7" fmla="*/ 2493433 h 2599267"/>
                <a:gd name="connsiteX8" fmla="*/ 127000 w 1862667"/>
                <a:gd name="connsiteY8" fmla="*/ 2523067 h 2599267"/>
                <a:gd name="connsiteX9" fmla="*/ 186267 w 1862667"/>
                <a:gd name="connsiteY9" fmla="*/ 2523067 h 2599267"/>
                <a:gd name="connsiteX10" fmla="*/ 177800 w 1862667"/>
                <a:gd name="connsiteY10" fmla="*/ 2565400 h 2599267"/>
                <a:gd name="connsiteX11" fmla="*/ 198967 w 1862667"/>
                <a:gd name="connsiteY11" fmla="*/ 2599267 h 2599267"/>
                <a:gd name="connsiteX12" fmla="*/ 275167 w 1862667"/>
                <a:gd name="connsiteY12" fmla="*/ 2540000 h 2599267"/>
                <a:gd name="connsiteX13" fmla="*/ 402167 w 1862667"/>
                <a:gd name="connsiteY13" fmla="*/ 2531533 h 2599267"/>
                <a:gd name="connsiteX14" fmla="*/ 592667 w 1862667"/>
                <a:gd name="connsiteY14" fmla="*/ 2345267 h 2599267"/>
                <a:gd name="connsiteX15" fmla="*/ 698500 w 1862667"/>
                <a:gd name="connsiteY15" fmla="*/ 2311400 h 2599267"/>
                <a:gd name="connsiteX16" fmla="*/ 994833 w 1862667"/>
                <a:gd name="connsiteY16" fmla="*/ 2294467 h 2599267"/>
                <a:gd name="connsiteX17" fmla="*/ 1037167 w 1862667"/>
                <a:gd name="connsiteY17" fmla="*/ 2239433 h 2599267"/>
                <a:gd name="connsiteX18" fmla="*/ 1075267 w 1862667"/>
                <a:gd name="connsiteY18" fmla="*/ 2239433 h 2599267"/>
                <a:gd name="connsiteX19" fmla="*/ 1104900 w 1862667"/>
                <a:gd name="connsiteY19" fmla="*/ 2142067 h 2599267"/>
                <a:gd name="connsiteX20" fmla="*/ 1083733 w 1862667"/>
                <a:gd name="connsiteY20" fmla="*/ 2053167 h 2599267"/>
                <a:gd name="connsiteX21" fmla="*/ 1130300 w 1862667"/>
                <a:gd name="connsiteY21" fmla="*/ 1900767 h 2599267"/>
                <a:gd name="connsiteX22" fmla="*/ 1130300 w 1862667"/>
                <a:gd name="connsiteY22" fmla="*/ 1786467 h 2599267"/>
                <a:gd name="connsiteX23" fmla="*/ 1185333 w 1862667"/>
                <a:gd name="connsiteY23" fmla="*/ 1710267 h 2599267"/>
                <a:gd name="connsiteX24" fmla="*/ 1223433 w 1862667"/>
                <a:gd name="connsiteY24" fmla="*/ 1595967 h 2599267"/>
                <a:gd name="connsiteX25" fmla="*/ 1253067 w 1862667"/>
                <a:gd name="connsiteY25" fmla="*/ 1595967 h 2599267"/>
                <a:gd name="connsiteX26" fmla="*/ 1286933 w 1862667"/>
                <a:gd name="connsiteY26" fmla="*/ 1562100 h 2599267"/>
                <a:gd name="connsiteX27" fmla="*/ 1278467 w 1862667"/>
                <a:gd name="connsiteY27" fmla="*/ 1507067 h 2599267"/>
                <a:gd name="connsiteX28" fmla="*/ 1295400 w 1862667"/>
                <a:gd name="connsiteY28" fmla="*/ 1485900 h 2599267"/>
                <a:gd name="connsiteX29" fmla="*/ 1299633 w 1862667"/>
                <a:gd name="connsiteY29" fmla="*/ 1388533 h 2599267"/>
                <a:gd name="connsiteX30" fmla="*/ 1367367 w 1862667"/>
                <a:gd name="connsiteY30" fmla="*/ 1312333 h 2599267"/>
                <a:gd name="connsiteX31" fmla="*/ 1401233 w 1862667"/>
                <a:gd name="connsiteY31" fmla="*/ 1219200 h 2599267"/>
                <a:gd name="connsiteX32" fmla="*/ 1380067 w 1862667"/>
                <a:gd name="connsiteY32" fmla="*/ 1181100 h 2599267"/>
                <a:gd name="connsiteX33" fmla="*/ 1405467 w 1862667"/>
                <a:gd name="connsiteY33" fmla="*/ 1172633 h 2599267"/>
                <a:gd name="connsiteX34" fmla="*/ 1405467 w 1862667"/>
                <a:gd name="connsiteY34" fmla="*/ 1172633 h 2599267"/>
                <a:gd name="connsiteX35" fmla="*/ 1498600 w 1862667"/>
                <a:gd name="connsiteY35" fmla="*/ 994833 h 2599267"/>
                <a:gd name="connsiteX36" fmla="*/ 1595967 w 1862667"/>
                <a:gd name="connsiteY36" fmla="*/ 948267 h 2599267"/>
                <a:gd name="connsiteX37" fmla="*/ 1595967 w 1862667"/>
                <a:gd name="connsiteY37" fmla="*/ 948267 h 2599267"/>
                <a:gd name="connsiteX38" fmla="*/ 1663700 w 1862667"/>
                <a:gd name="connsiteY38" fmla="*/ 859367 h 2599267"/>
                <a:gd name="connsiteX39" fmla="*/ 1634067 w 1862667"/>
                <a:gd name="connsiteY39" fmla="*/ 812800 h 2599267"/>
                <a:gd name="connsiteX40" fmla="*/ 1731433 w 1862667"/>
                <a:gd name="connsiteY40" fmla="*/ 664633 h 2599267"/>
                <a:gd name="connsiteX41" fmla="*/ 1794933 w 1862667"/>
                <a:gd name="connsiteY41" fmla="*/ 461433 h 2599267"/>
                <a:gd name="connsiteX42" fmla="*/ 1769533 w 1862667"/>
                <a:gd name="connsiteY42" fmla="*/ 364067 h 2599267"/>
                <a:gd name="connsiteX43" fmla="*/ 1824567 w 1862667"/>
                <a:gd name="connsiteY43" fmla="*/ 237067 h 2599267"/>
                <a:gd name="connsiteX44" fmla="*/ 1862667 w 1862667"/>
                <a:gd name="connsiteY44" fmla="*/ 0 h 2599267"/>
                <a:gd name="connsiteX45" fmla="*/ 0 w 1862667"/>
                <a:gd name="connsiteY45" fmla="*/ 0 h 2599267"/>
                <a:gd name="connsiteX46" fmla="*/ 8467 w 1862667"/>
                <a:gd name="connsiteY46" fmla="*/ 2366433 h 2599267"/>
                <a:gd name="connsiteX0" fmla="*/ 8467 w 1862667"/>
                <a:gd name="connsiteY0" fmla="*/ 3454399 h 3687233"/>
                <a:gd name="connsiteX1" fmla="*/ 25400 w 1862667"/>
                <a:gd name="connsiteY1" fmla="*/ 3471333 h 3687233"/>
                <a:gd name="connsiteX2" fmla="*/ 4233 w 1862667"/>
                <a:gd name="connsiteY2" fmla="*/ 3509433 h 3687233"/>
                <a:gd name="connsiteX3" fmla="*/ 4233 w 1862667"/>
                <a:gd name="connsiteY3" fmla="*/ 3543299 h 3687233"/>
                <a:gd name="connsiteX4" fmla="*/ 38100 w 1862667"/>
                <a:gd name="connsiteY4" fmla="*/ 3551766 h 3687233"/>
                <a:gd name="connsiteX5" fmla="*/ 59267 w 1862667"/>
                <a:gd name="connsiteY5" fmla="*/ 3513666 h 3687233"/>
                <a:gd name="connsiteX6" fmla="*/ 88900 w 1862667"/>
                <a:gd name="connsiteY6" fmla="*/ 3539066 h 3687233"/>
                <a:gd name="connsiteX7" fmla="*/ 88900 w 1862667"/>
                <a:gd name="connsiteY7" fmla="*/ 3581399 h 3687233"/>
                <a:gd name="connsiteX8" fmla="*/ 127000 w 1862667"/>
                <a:gd name="connsiteY8" fmla="*/ 3611033 h 3687233"/>
                <a:gd name="connsiteX9" fmla="*/ 186267 w 1862667"/>
                <a:gd name="connsiteY9" fmla="*/ 3611033 h 3687233"/>
                <a:gd name="connsiteX10" fmla="*/ 177800 w 1862667"/>
                <a:gd name="connsiteY10" fmla="*/ 3653366 h 3687233"/>
                <a:gd name="connsiteX11" fmla="*/ 198967 w 1862667"/>
                <a:gd name="connsiteY11" fmla="*/ 3687233 h 3687233"/>
                <a:gd name="connsiteX12" fmla="*/ 275167 w 1862667"/>
                <a:gd name="connsiteY12" fmla="*/ 3627966 h 3687233"/>
                <a:gd name="connsiteX13" fmla="*/ 402167 w 1862667"/>
                <a:gd name="connsiteY13" fmla="*/ 3619499 h 3687233"/>
                <a:gd name="connsiteX14" fmla="*/ 592667 w 1862667"/>
                <a:gd name="connsiteY14" fmla="*/ 3433233 h 3687233"/>
                <a:gd name="connsiteX15" fmla="*/ 698500 w 1862667"/>
                <a:gd name="connsiteY15" fmla="*/ 3399366 h 3687233"/>
                <a:gd name="connsiteX16" fmla="*/ 994833 w 1862667"/>
                <a:gd name="connsiteY16" fmla="*/ 3382433 h 3687233"/>
                <a:gd name="connsiteX17" fmla="*/ 1037167 w 1862667"/>
                <a:gd name="connsiteY17" fmla="*/ 3327399 h 3687233"/>
                <a:gd name="connsiteX18" fmla="*/ 1075267 w 1862667"/>
                <a:gd name="connsiteY18" fmla="*/ 3327399 h 3687233"/>
                <a:gd name="connsiteX19" fmla="*/ 1104900 w 1862667"/>
                <a:gd name="connsiteY19" fmla="*/ 3230033 h 3687233"/>
                <a:gd name="connsiteX20" fmla="*/ 1083733 w 1862667"/>
                <a:gd name="connsiteY20" fmla="*/ 3141133 h 3687233"/>
                <a:gd name="connsiteX21" fmla="*/ 1130300 w 1862667"/>
                <a:gd name="connsiteY21" fmla="*/ 2988733 h 3687233"/>
                <a:gd name="connsiteX22" fmla="*/ 1130300 w 1862667"/>
                <a:gd name="connsiteY22" fmla="*/ 2874433 h 3687233"/>
                <a:gd name="connsiteX23" fmla="*/ 1185333 w 1862667"/>
                <a:gd name="connsiteY23" fmla="*/ 2798233 h 3687233"/>
                <a:gd name="connsiteX24" fmla="*/ 1223433 w 1862667"/>
                <a:gd name="connsiteY24" fmla="*/ 2683933 h 3687233"/>
                <a:gd name="connsiteX25" fmla="*/ 1253067 w 1862667"/>
                <a:gd name="connsiteY25" fmla="*/ 2683933 h 3687233"/>
                <a:gd name="connsiteX26" fmla="*/ 1286933 w 1862667"/>
                <a:gd name="connsiteY26" fmla="*/ 2650066 h 3687233"/>
                <a:gd name="connsiteX27" fmla="*/ 1278467 w 1862667"/>
                <a:gd name="connsiteY27" fmla="*/ 2595033 h 3687233"/>
                <a:gd name="connsiteX28" fmla="*/ 1295400 w 1862667"/>
                <a:gd name="connsiteY28" fmla="*/ 2573866 h 3687233"/>
                <a:gd name="connsiteX29" fmla="*/ 1299633 w 1862667"/>
                <a:gd name="connsiteY29" fmla="*/ 2476499 h 3687233"/>
                <a:gd name="connsiteX30" fmla="*/ 1367367 w 1862667"/>
                <a:gd name="connsiteY30" fmla="*/ 2400299 h 3687233"/>
                <a:gd name="connsiteX31" fmla="*/ 1401233 w 1862667"/>
                <a:gd name="connsiteY31" fmla="*/ 2307166 h 3687233"/>
                <a:gd name="connsiteX32" fmla="*/ 1380067 w 1862667"/>
                <a:gd name="connsiteY32" fmla="*/ 2269066 h 3687233"/>
                <a:gd name="connsiteX33" fmla="*/ 1405467 w 1862667"/>
                <a:gd name="connsiteY33" fmla="*/ 2260599 h 3687233"/>
                <a:gd name="connsiteX34" fmla="*/ 1405467 w 1862667"/>
                <a:gd name="connsiteY34" fmla="*/ 2260599 h 3687233"/>
                <a:gd name="connsiteX35" fmla="*/ 1498600 w 1862667"/>
                <a:gd name="connsiteY35" fmla="*/ 2082799 h 3687233"/>
                <a:gd name="connsiteX36" fmla="*/ 1595967 w 1862667"/>
                <a:gd name="connsiteY36" fmla="*/ 2036233 h 3687233"/>
                <a:gd name="connsiteX37" fmla="*/ 1595967 w 1862667"/>
                <a:gd name="connsiteY37" fmla="*/ 2036233 h 3687233"/>
                <a:gd name="connsiteX38" fmla="*/ 1663700 w 1862667"/>
                <a:gd name="connsiteY38" fmla="*/ 1947333 h 3687233"/>
                <a:gd name="connsiteX39" fmla="*/ 1634067 w 1862667"/>
                <a:gd name="connsiteY39" fmla="*/ 1900766 h 3687233"/>
                <a:gd name="connsiteX40" fmla="*/ 1731433 w 1862667"/>
                <a:gd name="connsiteY40" fmla="*/ 1752599 h 3687233"/>
                <a:gd name="connsiteX41" fmla="*/ 1794933 w 1862667"/>
                <a:gd name="connsiteY41" fmla="*/ 1549399 h 3687233"/>
                <a:gd name="connsiteX42" fmla="*/ 1769533 w 1862667"/>
                <a:gd name="connsiteY42" fmla="*/ 1452033 h 3687233"/>
                <a:gd name="connsiteX43" fmla="*/ 1824567 w 1862667"/>
                <a:gd name="connsiteY43" fmla="*/ 1325033 h 3687233"/>
                <a:gd name="connsiteX44" fmla="*/ 1862667 w 1862667"/>
                <a:gd name="connsiteY44" fmla="*/ 1087966 h 3687233"/>
                <a:gd name="connsiteX45" fmla="*/ 0 w 1862667"/>
                <a:gd name="connsiteY45" fmla="*/ 0 h 3687233"/>
                <a:gd name="connsiteX46" fmla="*/ 8467 w 1862667"/>
                <a:gd name="connsiteY46" fmla="*/ 3454399 h 3687233"/>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676400 w 1862667"/>
                <a:gd name="connsiteY45" fmla="*/ 0 h 3687234"/>
                <a:gd name="connsiteX46" fmla="*/ 0 w 1862667"/>
                <a:gd name="connsiteY46" fmla="*/ 1 h 3687234"/>
                <a:gd name="connsiteX47" fmla="*/ 8467 w 1862667"/>
                <a:gd name="connsiteY47"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7196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24567 w 1917700"/>
                <a:gd name="connsiteY43" fmla="*/ 13250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75367 w 1917700"/>
                <a:gd name="connsiteY43" fmla="*/ 11218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17700" h="3687234">
                  <a:moveTo>
                    <a:pt x="8467" y="3454400"/>
                  </a:moveTo>
                  <a:lnTo>
                    <a:pt x="25400" y="3471334"/>
                  </a:lnTo>
                  <a:lnTo>
                    <a:pt x="4233" y="3509434"/>
                  </a:lnTo>
                  <a:lnTo>
                    <a:pt x="4233" y="3543300"/>
                  </a:lnTo>
                  <a:lnTo>
                    <a:pt x="38100" y="3551767"/>
                  </a:lnTo>
                  <a:lnTo>
                    <a:pt x="59267" y="3513667"/>
                  </a:lnTo>
                  <a:lnTo>
                    <a:pt x="88900" y="3539067"/>
                  </a:lnTo>
                  <a:lnTo>
                    <a:pt x="88900" y="3581400"/>
                  </a:lnTo>
                  <a:lnTo>
                    <a:pt x="127000" y="3611034"/>
                  </a:lnTo>
                  <a:lnTo>
                    <a:pt x="186267" y="3611034"/>
                  </a:lnTo>
                  <a:lnTo>
                    <a:pt x="177800" y="3653367"/>
                  </a:lnTo>
                  <a:lnTo>
                    <a:pt x="198967" y="3687234"/>
                  </a:lnTo>
                  <a:lnTo>
                    <a:pt x="275167" y="3627967"/>
                  </a:lnTo>
                  <a:lnTo>
                    <a:pt x="402167" y="3619500"/>
                  </a:lnTo>
                  <a:lnTo>
                    <a:pt x="592667" y="3433234"/>
                  </a:lnTo>
                  <a:lnTo>
                    <a:pt x="698500" y="3399367"/>
                  </a:lnTo>
                  <a:lnTo>
                    <a:pt x="994833" y="3382434"/>
                  </a:lnTo>
                  <a:lnTo>
                    <a:pt x="1037167" y="3327400"/>
                  </a:lnTo>
                  <a:lnTo>
                    <a:pt x="1075267" y="3327400"/>
                  </a:lnTo>
                  <a:lnTo>
                    <a:pt x="1104900" y="3230034"/>
                  </a:lnTo>
                  <a:lnTo>
                    <a:pt x="1083733" y="3141134"/>
                  </a:lnTo>
                  <a:lnTo>
                    <a:pt x="1130300" y="2988734"/>
                  </a:lnTo>
                  <a:lnTo>
                    <a:pt x="1130300" y="2874434"/>
                  </a:lnTo>
                  <a:lnTo>
                    <a:pt x="1185333" y="2798234"/>
                  </a:lnTo>
                  <a:lnTo>
                    <a:pt x="1223433" y="2683934"/>
                  </a:lnTo>
                  <a:lnTo>
                    <a:pt x="1253067" y="2683934"/>
                  </a:lnTo>
                  <a:lnTo>
                    <a:pt x="1286933" y="2650067"/>
                  </a:lnTo>
                  <a:lnTo>
                    <a:pt x="1278467" y="2595034"/>
                  </a:lnTo>
                  <a:lnTo>
                    <a:pt x="1295400" y="2573867"/>
                  </a:lnTo>
                  <a:lnTo>
                    <a:pt x="1299633" y="2476500"/>
                  </a:lnTo>
                  <a:lnTo>
                    <a:pt x="1367367" y="2400300"/>
                  </a:lnTo>
                  <a:lnTo>
                    <a:pt x="1401233" y="2307167"/>
                  </a:lnTo>
                  <a:lnTo>
                    <a:pt x="1380067" y="2269067"/>
                  </a:lnTo>
                  <a:lnTo>
                    <a:pt x="1405467" y="2260600"/>
                  </a:lnTo>
                  <a:lnTo>
                    <a:pt x="1405467" y="2260600"/>
                  </a:lnTo>
                  <a:lnTo>
                    <a:pt x="1498600" y="2082800"/>
                  </a:lnTo>
                  <a:lnTo>
                    <a:pt x="1595967" y="2036234"/>
                  </a:lnTo>
                  <a:lnTo>
                    <a:pt x="1595967" y="2036234"/>
                  </a:lnTo>
                  <a:lnTo>
                    <a:pt x="1663700" y="1947334"/>
                  </a:lnTo>
                  <a:lnTo>
                    <a:pt x="1634067" y="1900767"/>
                  </a:lnTo>
                  <a:lnTo>
                    <a:pt x="1731433" y="1752600"/>
                  </a:lnTo>
                  <a:lnTo>
                    <a:pt x="1794933" y="1549400"/>
                  </a:lnTo>
                  <a:lnTo>
                    <a:pt x="1769533" y="1452034"/>
                  </a:lnTo>
                  <a:lnTo>
                    <a:pt x="1875367" y="1121834"/>
                  </a:lnTo>
                  <a:cubicBezTo>
                    <a:pt x="1888067" y="920045"/>
                    <a:pt x="1917700" y="912990"/>
                    <a:pt x="1862667" y="719667"/>
                  </a:cubicBezTo>
                  <a:lnTo>
                    <a:pt x="1786467" y="249767"/>
                  </a:lnTo>
                  <a:lnTo>
                    <a:pt x="1676400" y="0"/>
                  </a:lnTo>
                  <a:lnTo>
                    <a:pt x="0" y="1"/>
                  </a:lnTo>
                  <a:cubicBezTo>
                    <a:pt x="2822" y="788812"/>
                    <a:pt x="5645" y="2665589"/>
                    <a:pt x="8467" y="3454400"/>
                  </a:cubicBezTo>
                  <a:close/>
                </a:path>
              </a:pathLst>
            </a:cu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47" name="Freeform 46"/>
            <p:cNvSpPr/>
            <p:nvPr/>
          </p:nvSpPr>
          <p:spPr>
            <a:xfrm>
              <a:off x="1185863" y="4958017"/>
              <a:ext cx="33337" cy="92095"/>
            </a:xfrm>
            <a:custGeom>
              <a:avLst/>
              <a:gdLst>
                <a:gd name="connsiteX0" fmla="*/ 25400 w 33867"/>
                <a:gd name="connsiteY0" fmla="*/ 0 h 93134"/>
                <a:gd name="connsiteX1" fmla="*/ 0 w 33867"/>
                <a:gd name="connsiteY1" fmla="*/ 29634 h 93134"/>
                <a:gd name="connsiteX2" fmla="*/ 8467 w 33867"/>
                <a:gd name="connsiteY2" fmla="*/ 67734 h 93134"/>
                <a:gd name="connsiteX3" fmla="*/ 33867 w 33867"/>
                <a:gd name="connsiteY3" fmla="*/ 93134 h 93134"/>
                <a:gd name="connsiteX4" fmla="*/ 25400 w 33867"/>
                <a:gd name="connsiteY4" fmla="*/ 0 h 93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7" h="93134">
                  <a:moveTo>
                    <a:pt x="25400" y="0"/>
                  </a:moveTo>
                  <a:lnTo>
                    <a:pt x="0" y="29634"/>
                  </a:lnTo>
                  <a:lnTo>
                    <a:pt x="8467" y="67734"/>
                  </a:lnTo>
                  <a:lnTo>
                    <a:pt x="33867" y="93134"/>
                  </a:lnTo>
                  <a:lnTo>
                    <a:pt x="25400" y="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48" name="Freeform 47"/>
            <p:cNvSpPr/>
            <p:nvPr/>
          </p:nvSpPr>
          <p:spPr>
            <a:xfrm>
              <a:off x="1524000" y="5202544"/>
              <a:ext cx="106363" cy="131790"/>
            </a:xfrm>
            <a:custGeom>
              <a:avLst/>
              <a:gdLst>
                <a:gd name="connsiteX0" fmla="*/ 55033 w 105833"/>
                <a:gd name="connsiteY0" fmla="*/ 131233 h 131233"/>
                <a:gd name="connsiteX1" fmla="*/ 0 w 105833"/>
                <a:gd name="connsiteY1" fmla="*/ 29633 h 131233"/>
                <a:gd name="connsiteX2" fmla="*/ 25400 w 105833"/>
                <a:gd name="connsiteY2" fmla="*/ 0 h 131233"/>
                <a:gd name="connsiteX3" fmla="*/ 76200 w 105833"/>
                <a:gd name="connsiteY3" fmla="*/ 33866 h 131233"/>
                <a:gd name="connsiteX4" fmla="*/ 105833 w 105833"/>
                <a:gd name="connsiteY4" fmla="*/ 42333 h 131233"/>
                <a:gd name="connsiteX5" fmla="*/ 105833 w 105833"/>
                <a:gd name="connsiteY5" fmla="*/ 84666 h 131233"/>
                <a:gd name="connsiteX6" fmla="*/ 55033 w 105833"/>
                <a:gd name="connsiteY6" fmla="*/ 131233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3" h="131233">
                  <a:moveTo>
                    <a:pt x="55033" y="131233"/>
                  </a:moveTo>
                  <a:lnTo>
                    <a:pt x="0" y="29633"/>
                  </a:lnTo>
                  <a:lnTo>
                    <a:pt x="25400" y="0"/>
                  </a:lnTo>
                  <a:lnTo>
                    <a:pt x="76200" y="33866"/>
                  </a:lnTo>
                  <a:lnTo>
                    <a:pt x="105833" y="42333"/>
                  </a:lnTo>
                  <a:lnTo>
                    <a:pt x="105833" y="84666"/>
                  </a:lnTo>
                  <a:lnTo>
                    <a:pt x="55033" y="1312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49" name="Freeform 48"/>
            <p:cNvSpPr/>
            <p:nvPr/>
          </p:nvSpPr>
          <p:spPr>
            <a:xfrm>
              <a:off x="1579563" y="5359740"/>
              <a:ext cx="79375" cy="50811"/>
            </a:xfrm>
            <a:custGeom>
              <a:avLst/>
              <a:gdLst>
                <a:gd name="connsiteX0" fmla="*/ 0 w 80434"/>
                <a:gd name="connsiteY0" fmla="*/ 12700 h 50800"/>
                <a:gd name="connsiteX1" fmla="*/ 25400 w 80434"/>
                <a:gd name="connsiteY1" fmla="*/ 50800 h 50800"/>
                <a:gd name="connsiteX2" fmla="*/ 67734 w 80434"/>
                <a:gd name="connsiteY2" fmla="*/ 29633 h 50800"/>
                <a:gd name="connsiteX3" fmla="*/ 67734 w 80434"/>
                <a:gd name="connsiteY3" fmla="*/ 29633 h 50800"/>
                <a:gd name="connsiteX4" fmla="*/ 80434 w 80434"/>
                <a:gd name="connsiteY4" fmla="*/ 0 h 50800"/>
                <a:gd name="connsiteX5" fmla="*/ 0 w 80434"/>
                <a:gd name="connsiteY5" fmla="*/ 127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34" h="50800">
                  <a:moveTo>
                    <a:pt x="0" y="12700"/>
                  </a:moveTo>
                  <a:lnTo>
                    <a:pt x="25400" y="50800"/>
                  </a:lnTo>
                  <a:lnTo>
                    <a:pt x="67734" y="29633"/>
                  </a:lnTo>
                  <a:lnTo>
                    <a:pt x="67734" y="29633"/>
                  </a:lnTo>
                  <a:lnTo>
                    <a:pt x="80434" y="0"/>
                  </a:lnTo>
                  <a:lnTo>
                    <a:pt x="0" y="1270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50" name="Freeform 49"/>
            <p:cNvSpPr/>
            <p:nvPr/>
          </p:nvSpPr>
          <p:spPr>
            <a:xfrm>
              <a:off x="901700" y="5474064"/>
              <a:ext cx="723900" cy="770103"/>
            </a:xfrm>
            <a:custGeom>
              <a:avLst/>
              <a:gdLst>
                <a:gd name="connsiteX0" fmla="*/ 664633 w 723900"/>
                <a:gd name="connsiteY0" fmla="*/ 16933 h 770467"/>
                <a:gd name="connsiteX1" fmla="*/ 664633 w 723900"/>
                <a:gd name="connsiteY1" fmla="*/ 16933 h 770467"/>
                <a:gd name="connsiteX2" fmla="*/ 592667 w 723900"/>
                <a:gd name="connsiteY2" fmla="*/ 21167 h 770467"/>
                <a:gd name="connsiteX3" fmla="*/ 529167 w 723900"/>
                <a:gd name="connsiteY3" fmla="*/ 55033 h 770467"/>
                <a:gd name="connsiteX4" fmla="*/ 499533 w 723900"/>
                <a:gd name="connsiteY4" fmla="*/ 46567 h 770467"/>
                <a:gd name="connsiteX5" fmla="*/ 317500 w 723900"/>
                <a:gd name="connsiteY5" fmla="*/ 105833 h 770467"/>
                <a:gd name="connsiteX6" fmla="*/ 249767 w 723900"/>
                <a:gd name="connsiteY6" fmla="*/ 105833 h 770467"/>
                <a:gd name="connsiteX7" fmla="*/ 42333 w 723900"/>
                <a:gd name="connsiteY7" fmla="*/ 0 h 770467"/>
                <a:gd name="connsiteX8" fmla="*/ 0 w 723900"/>
                <a:gd name="connsiteY8" fmla="*/ 8467 h 770467"/>
                <a:gd name="connsiteX9" fmla="*/ 8467 w 723900"/>
                <a:gd name="connsiteY9" fmla="*/ 283633 h 770467"/>
                <a:gd name="connsiteX10" fmla="*/ 59267 w 723900"/>
                <a:gd name="connsiteY10" fmla="*/ 368300 h 770467"/>
                <a:gd name="connsiteX11" fmla="*/ 93133 w 723900"/>
                <a:gd name="connsiteY11" fmla="*/ 427567 h 770467"/>
                <a:gd name="connsiteX12" fmla="*/ 55033 w 723900"/>
                <a:gd name="connsiteY12" fmla="*/ 402167 h 770467"/>
                <a:gd name="connsiteX13" fmla="*/ 55033 w 723900"/>
                <a:gd name="connsiteY13" fmla="*/ 402167 h 770467"/>
                <a:gd name="connsiteX14" fmla="*/ 42333 w 723900"/>
                <a:gd name="connsiteY14" fmla="*/ 465667 h 770467"/>
                <a:gd name="connsiteX15" fmla="*/ 97367 w 723900"/>
                <a:gd name="connsiteY15" fmla="*/ 575733 h 770467"/>
                <a:gd name="connsiteX16" fmla="*/ 182033 w 723900"/>
                <a:gd name="connsiteY16" fmla="*/ 673100 h 770467"/>
                <a:gd name="connsiteX17" fmla="*/ 241300 w 723900"/>
                <a:gd name="connsiteY17" fmla="*/ 694267 h 770467"/>
                <a:gd name="connsiteX18" fmla="*/ 207433 w 723900"/>
                <a:gd name="connsiteY18" fmla="*/ 690033 h 770467"/>
                <a:gd name="connsiteX19" fmla="*/ 232833 w 723900"/>
                <a:gd name="connsiteY19" fmla="*/ 719667 h 770467"/>
                <a:gd name="connsiteX20" fmla="*/ 270933 w 723900"/>
                <a:gd name="connsiteY20" fmla="*/ 736600 h 770467"/>
                <a:gd name="connsiteX21" fmla="*/ 309033 w 723900"/>
                <a:gd name="connsiteY21" fmla="*/ 736600 h 770467"/>
                <a:gd name="connsiteX22" fmla="*/ 334433 w 723900"/>
                <a:gd name="connsiteY22" fmla="*/ 723900 h 770467"/>
                <a:gd name="connsiteX23" fmla="*/ 389467 w 723900"/>
                <a:gd name="connsiteY23" fmla="*/ 770467 h 770467"/>
                <a:gd name="connsiteX24" fmla="*/ 389467 w 723900"/>
                <a:gd name="connsiteY24" fmla="*/ 770467 h 770467"/>
                <a:gd name="connsiteX25" fmla="*/ 448733 w 723900"/>
                <a:gd name="connsiteY25" fmla="*/ 698500 h 770467"/>
                <a:gd name="connsiteX26" fmla="*/ 440267 w 723900"/>
                <a:gd name="connsiteY26" fmla="*/ 643467 h 770467"/>
                <a:gd name="connsiteX27" fmla="*/ 486833 w 723900"/>
                <a:gd name="connsiteY27" fmla="*/ 690033 h 770467"/>
                <a:gd name="connsiteX28" fmla="*/ 486833 w 723900"/>
                <a:gd name="connsiteY28" fmla="*/ 690033 h 770467"/>
                <a:gd name="connsiteX29" fmla="*/ 503767 w 723900"/>
                <a:gd name="connsiteY29" fmla="*/ 643467 h 770467"/>
                <a:gd name="connsiteX30" fmla="*/ 563033 w 723900"/>
                <a:gd name="connsiteY30" fmla="*/ 575733 h 770467"/>
                <a:gd name="connsiteX31" fmla="*/ 605367 w 723900"/>
                <a:gd name="connsiteY31" fmla="*/ 609600 h 770467"/>
                <a:gd name="connsiteX32" fmla="*/ 605367 w 723900"/>
                <a:gd name="connsiteY32" fmla="*/ 639233 h 770467"/>
                <a:gd name="connsiteX33" fmla="*/ 656167 w 723900"/>
                <a:gd name="connsiteY33" fmla="*/ 639233 h 770467"/>
                <a:gd name="connsiteX34" fmla="*/ 656167 w 723900"/>
                <a:gd name="connsiteY34" fmla="*/ 575733 h 770467"/>
                <a:gd name="connsiteX35" fmla="*/ 626533 w 723900"/>
                <a:gd name="connsiteY35" fmla="*/ 571500 h 770467"/>
                <a:gd name="connsiteX36" fmla="*/ 651933 w 723900"/>
                <a:gd name="connsiteY36" fmla="*/ 465667 h 770467"/>
                <a:gd name="connsiteX37" fmla="*/ 651933 w 723900"/>
                <a:gd name="connsiteY37" fmla="*/ 393700 h 770467"/>
                <a:gd name="connsiteX38" fmla="*/ 719667 w 723900"/>
                <a:gd name="connsiteY38" fmla="*/ 325967 h 770467"/>
                <a:gd name="connsiteX39" fmla="*/ 719667 w 723900"/>
                <a:gd name="connsiteY39" fmla="*/ 173567 h 770467"/>
                <a:gd name="connsiteX40" fmla="*/ 723900 w 723900"/>
                <a:gd name="connsiteY40" fmla="*/ 59267 h 770467"/>
                <a:gd name="connsiteX41" fmla="*/ 664633 w 723900"/>
                <a:gd name="connsiteY41" fmla="*/ 16933 h 77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3900" h="770467">
                  <a:moveTo>
                    <a:pt x="664633" y="16933"/>
                  </a:moveTo>
                  <a:lnTo>
                    <a:pt x="664633" y="16933"/>
                  </a:lnTo>
                  <a:lnTo>
                    <a:pt x="592667" y="21167"/>
                  </a:lnTo>
                  <a:lnTo>
                    <a:pt x="529167" y="55033"/>
                  </a:lnTo>
                  <a:lnTo>
                    <a:pt x="499533" y="46567"/>
                  </a:lnTo>
                  <a:lnTo>
                    <a:pt x="317500" y="105833"/>
                  </a:lnTo>
                  <a:lnTo>
                    <a:pt x="249767" y="105833"/>
                  </a:lnTo>
                  <a:lnTo>
                    <a:pt x="42333" y="0"/>
                  </a:lnTo>
                  <a:lnTo>
                    <a:pt x="0" y="8467"/>
                  </a:lnTo>
                  <a:lnTo>
                    <a:pt x="8467" y="283633"/>
                  </a:lnTo>
                  <a:lnTo>
                    <a:pt x="59267" y="368300"/>
                  </a:lnTo>
                  <a:lnTo>
                    <a:pt x="93133" y="427567"/>
                  </a:lnTo>
                  <a:lnTo>
                    <a:pt x="55033" y="402167"/>
                  </a:lnTo>
                  <a:lnTo>
                    <a:pt x="55033" y="402167"/>
                  </a:lnTo>
                  <a:lnTo>
                    <a:pt x="42333" y="465667"/>
                  </a:lnTo>
                  <a:lnTo>
                    <a:pt x="97367" y="575733"/>
                  </a:lnTo>
                  <a:lnTo>
                    <a:pt x="182033" y="673100"/>
                  </a:lnTo>
                  <a:lnTo>
                    <a:pt x="241300" y="694267"/>
                  </a:lnTo>
                  <a:lnTo>
                    <a:pt x="207433" y="690033"/>
                  </a:lnTo>
                  <a:lnTo>
                    <a:pt x="232833" y="719667"/>
                  </a:lnTo>
                  <a:lnTo>
                    <a:pt x="270933" y="736600"/>
                  </a:lnTo>
                  <a:lnTo>
                    <a:pt x="309033" y="736600"/>
                  </a:lnTo>
                  <a:lnTo>
                    <a:pt x="334433" y="723900"/>
                  </a:lnTo>
                  <a:lnTo>
                    <a:pt x="389467" y="770467"/>
                  </a:lnTo>
                  <a:lnTo>
                    <a:pt x="389467" y="770467"/>
                  </a:lnTo>
                  <a:lnTo>
                    <a:pt x="448733" y="698500"/>
                  </a:lnTo>
                  <a:lnTo>
                    <a:pt x="440267" y="643467"/>
                  </a:lnTo>
                  <a:lnTo>
                    <a:pt x="486833" y="690033"/>
                  </a:lnTo>
                  <a:lnTo>
                    <a:pt x="486833" y="690033"/>
                  </a:lnTo>
                  <a:lnTo>
                    <a:pt x="503767" y="643467"/>
                  </a:lnTo>
                  <a:lnTo>
                    <a:pt x="563033" y="575733"/>
                  </a:lnTo>
                  <a:lnTo>
                    <a:pt x="605367" y="609600"/>
                  </a:lnTo>
                  <a:lnTo>
                    <a:pt x="605367" y="639233"/>
                  </a:lnTo>
                  <a:lnTo>
                    <a:pt x="656167" y="639233"/>
                  </a:lnTo>
                  <a:lnTo>
                    <a:pt x="656167" y="575733"/>
                  </a:lnTo>
                  <a:lnTo>
                    <a:pt x="626533" y="571500"/>
                  </a:lnTo>
                  <a:lnTo>
                    <a:pt x="651933" y="465667"/>
                  </a:lnTo>
                  <a:lnTo>
                    <a:pt x="651933" y="393700"/>
                  </a:lnTo>
                  <a:lnTo>
                    <a:pt x="719667" y="325967"/>
                  </a:lnTo>
                  <a:lnTo>
                    <a:pt x="719667" y="173567"/>
                  </a:lnTo>
                  <a:lnTo>
                    <a:pt x="723900" y="59267"/>
                  </a:lnTo>
                  <a:lnTo>
                    <a:pt x="664633" y="169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grpSp>
    </p:spTree>
    <p:extLst>
      <p:ext uri="{BB962C8B-B14F-4D97-AF65-F5344CB8AC3E}">
        <p14:creationId xmlns:p14="http://schemas.microsoft.com/office/powerpoint/2010/main" val="240514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normAutofit fontScale="90000"/>
          </a:bodyPr>
          <a:lstStyle/>
          <a:p>
            <a:pPr eaLnBrk="1" hangingPunct="1"/>
            <a:r>
              <a:rPr lang="en-AU" sz="4400">
                <a:latin typeface="Arial" charset="0"/>
              </a:rPr>
              <a:t>Atlantis - Putting It Together</a:t>
            </a:r>
            <a:endParaRPr lang="en-AU" sz="4400">
              <a:solidFill>
                <a:srgbClr val="FF0000"/>
              </a:solidFill>
              <a:latin typeface="Arial" charset="0"/>
            </a:endParaRPr>
          </a:p>
        </p:txBody>
      </p:sp>
      <p:sp>
        <p:nvSpPr>
          <p:cNvPr id="39938" name="Rectangle 22"/>
          <p:cNvSpPr>
            <a:spLocks noChangeArrowheads="1"/>
          </p:cNvSpPr>
          <p:nvPr/>
        </p:nvSpPr>
        <p:spPr bwMode="auto">
          <a:xfrm>
            <a:off x="8035925" y="1423988"/>
            <a:ext cx="1017588" cy="5319712"/>
          </a:xfrm>
          <a:prstGeom prst="rect">
            <a:avLst/>
          </a:prstGeom>
          <a:solidFill>
            <a:srgbClr val="FFFFFF"/>
          </a:solidFill>
          <a:ln w="9525">
            <a:solidFill>
              <a:schemeClr val="bg1"/>
            </a:solidFill>
            <a:round/>
            <a:headEnd/>
            <a:tailEnd/>
          </a:ln>
        </p:spPr>
        <p:txBody>
          <a:bodyPr wrap="none" lIns="0" tIns="0" rIns="0" bIns="0" anchor="ctr"/>
          <a:lstStyle/>
          <a:p>
            <a:pPr marL="1588" indent="-1588"/>
            <a:endParaRPr lang="en-US"/>
          </a:p>
        </p:txBody>
      </p:sp>
      <p:sp>
        <p:nvSpPr>
          <p:cNvPr id="39939" name="Rectangle 23"/>
          <p:cNvSpPr>
            <a:spLocks noChangeArrowheads="1"/>
          </p:cNvSpPr>
          <p:nvPr/>
        </p:nvSpPr>
        <p:spPr bwMode="auto">
          <a:xfrm>
            <a:off x="8035925" y="1423988"/>
            <a:ext cx="1017588" cy="5319712"/>
          </a:xfrm>
          <a:prstGeom prst="rect">
            <a:avLst/>
          </a:prstGeom>
          <a:solidFill>
            <a:srgbClr val="FFFFFF"/>
          </a:solidFill>
          <a:ln w="9525">
            <a:solidFill>
              <a:schemeClr val="bg1"/>
            </a:solidFill>
            <a:round/>
            <a:headEnd/>
            <a:tailEnd/>
          </a:ln>
        </p:spPr>
        <p:txBody>
          <a:bodyPr wrap="none" lIns="0" tIns="0" rIns="0" bIns="0" anchor="ctr"/>
          <a:lstStyle/>
          <a:p>
            <a:pPr marL="1588" indent="-1588"/>
            <a:endParaRPr lang="en-US"/>
          </a:p>
        </p:txBody>
      </p:sp>
      <p:pic>
        <p:nvPicPr>
          <p:cNvPr id="25" name="Picture 24" descr="phytoplankton.png"/>
          <p:cNvPicPr>
            <a:picLocks noChangeAspect="1"/>
          </p:cNvPicPr>
          <p:nvPr/>
        </p:nvPicPr>
        <p:blipFill>
          <a:blip r:embed="rId3"/>
          <a:srcRect/>
          <a:stretch>
            <a:fillRect/>
          </a:stretch>
        </p:blipFill>
        <p:spPr bwMode="auto">
          <a:xfrm>
            <a:off x="8331139" y="6297865"/>
            <a:ext cx="615804" cy="4077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26" name="Picture 25" descr="AS2918.jpg"/>
          <p:cNvPicPr>
            <a:picLocks noChangeAspect="1"/>
          </p:cNvPicPr>
          <p:nvPr/>
        </p:nvPicPr>
        <p:blipFill>
          <a:blip r:embed="rId4"/>
          <a:srcRect/>
          <a:stretch>
            <a:fillRect/>
          </a:stretch>
        </p:blipFill>
        <p:spPr bwMode="auto">
          <a:xfrm>
            <a:off x="8332265" y="5660481"/>
            <a:ext cx="608540" cy="390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27" name="Picture 192" descr="copepod2"/>
          <p:cNvPicPr>
            <a:picLocks noChangeAspect="1" noChangeArrowheads="1"/>
          </p:cNvPicPr>
          <p:nvPr/>
        </p:nvPicPr>
        <p:blipFill>
          <a:blip r:embed="rId5"/>
          <a:srcRect/>
          <a:stretch>
            <a:fillRect/>
          </a:stretch>
        </p:blipFill>
        <p:spPr bwMode="auto">
          <a:xfrm>
            <a:off x="8363981" y="5027468"/>
            <a:ext cx="524241" cy="389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nvGrpSpPr>
          <p:cNvPr id="39943" name="Group 27"/>
          <p:cNvGrpSpPr>
            <a:grpSpLocks/>
          </p:cNvGrpSpPr>
          <p:nvPr/>
        </p:nvGrpSpPr>
        <p:grpSpPr bwMode="auto">
          <a:xfrm>
            <a:off x="8208963" y="4203700"/>
            <a:ext cx="758825" cy="558800"/>
            <a:chOff x="8154656" y="4313791"/>
            <a:chExt cx="758089" cy="557498"/>
          </a:xfrm>
        </p:grpSpPr>
        <p:pic>
          <p:nvPicPr>
            <p:cNvPr id="29" name="Picture 183" descr="pilchard"/>
            <p:cNvPicPr>
              <a:picLocks noChangeAspect="1" noChangeArrowheads="1"/>
            </p:cNvPicPr>
            <p:nvPr/>
          </p:nvPicPr>
          <p:blipFill>
            <a:blip r:embed="rId6"/>
            <a:srcRect/>
            <a:stretch>
              <a:fillRect/>
            </a:stretch>
          </p:blipFill>
          <p:spPr bwMode="auto">
            <a:xfrm>
              <a:off x="8154656" y="4653199"/>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0" name="Picture 184" descr="tuna4"/>
            <p:cNvPicPr>
              <a:picLocks noChangeAspect="1" noChangeArrowheads="1"/>
            </p:cNvPicPr>
            <p:nvPr/>
          </p:nvPicPr>
          <p:blipFill>
            <a:blip r:embed="rId7"/>
            <a:srcRect/>
            <a:stretch>
              <a:fillRect/>
            </a:stretch>
          </p:blipFill>
          <p:spPr bwMode="auto">
            <a:xfrm>
              <a:off x="8204024" y="4313791"/>
              <a:ext cx="696046" cy="280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1" name="Picture 183" descr="pilchard"/>
            <p:cNvPicPr>
              <a:picLocks noChangeAspect="1" noChangeArrowheads="1"/>
            </p:cNvPicPr>
            <p:nvPr/>
          </p:nvPicPr>
          <p:blipFill>
            <a:blip r:embed="rId6"/>
            <a:srcRect/>
            <a:stretch>
              <a:fillRect/>
            </a:stretch>
          </p:blipFill>
          <p:spPr bwMode="auto">
            <a:xfrm>
              <a:off x="8307056" y="4653198"/>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2" name="Picture 183" descr="pilchard"/>
            <p:cNvPicPr>
              <a:picLocks noChangeAspect="1" noChangeArrowheads="1"/>
            </p:cNvPicPr>
            <p:nvPr/>
          </p:nvPicPr>
          <p:blipFill>
            <a:blip r:embed="rId6"/>
            <a:srcRect/>
            <a:stretch>
              <a:fillRect/>
            </a:stretch>
          </p:blipFill>
          <p:spPr bwMode="auto">
            <a:xfrm>
              <a:off x="8318004" y="4608517"/>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3" name="Picture 183" descr="pilchard"/>
            <p:cNvPicPr>
              <a:picLocks noChangeAspect="1" noChangeArrowheads="1"/>
            </p:cNvPicPr>
            <p:nvPr/>
          </p:nvPicPr>
          <p:blipFill>
            <a:blip r:embed="rId6"/>
            <a:srcRect/>
            <a:stretch>
              <a:fillRect/>
            </a:stretch>
          </p:blipFill>
          <p:spPr bwMode="auto">
            <a:xfrm>
              <a:off x="8470404" y="4608516"/>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pic>
        <p:nvPicPr>
          <p:cNvPr id="34" name="Picture 179" descr="shark"/>
          <p:cNvPicPr>
            <a:picLocks noChangeAspect="1" noChangeArrowheads="1"/>
          </p:cNvPicPr>
          <p:nvPr/>
        </p:nvPicPr>
        <p:blipFill>
          <a:blip r:embed="rId8"/>
          <a:srcRect/>
          <a:stretch>
            <a:fillRect/>
          </a:stretch>
        </p:blipFill>
        <p:spPr bwMode="auto">
          <a:xfrm>
            <a:off x="8109775" y="3503582"/>
            <a:ext cx="920486" cy="419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5" name="Picture 34" descr="Great-Australian-Bight-Trawl-Sector,-vessel.jpg"/>
          <p:cNvPicPr>
            <a:picLocks noChangeAspect="1"/>
          </p:cNvPicPr>
          <p:nvPr/>
        </p:nvPicPr>
        <p:blipFill>
          <a:blip r:embed="rId9"/>
          <a:srcRect/>
          <a:stretch>
            <a:fillRect/>
          </a:stretch>
        </p:blipFill>
        <p:spPr bwMode="auto">
          <a:xfrm>
            <a:off x="8266570" y="2770015"/>
            <a:ext cx="662953" cy="482637"/>
          </a:xfrm>
          <a:prstGeom prst="roundRect">
            <a:avLst>
              <a:gd name="adj" fmla="val 302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6" name="Picture 35" descr="family_xmas_2004.JPG"/>
          <p:cNvPicPr>
            <a:picLocks noChangeAspect="1"/>
          </p:cNvPicPr>
          <p:nvPr/>
        </p:nvPicPr>
        <p:blipFill>
          <a:blip r:embed="rId10"/>
          <a:srcRect/>
          <a:stretch>
            <a:fillRect/>
          </a:stretch>
        </p:blipFill>
        <p:spPr bwMode="auto">
          <a:xfrm>
            <a:off x="8233424" y="1992665"/>
            <a:ext cx="688888" cy="445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sp>
        <p:nvSpPr>
          <p:cNvPr id="37" name="Content Placeholder 2"/>
          <p:cNvSpPr txBox="1">
            <a:spLocks/>
          </p:cNvSpPr>
          <p:nvPr/>
        </p:nvSpPr>
        <p:spPr bwMode="auto">
          <a:xfrm>
            <a:off x="8196263" y="6100763"/>
            <a:ext cx="9699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ENVIRONMENT</a:t>
            </a:r>
          </a:p>
        </p:txBody>
      </p:sp>
      <p:sp>
        <p:nvSpPr>
          <p:cNvPr id="38" name="Content Placeholder 2"/>
          <p:cNvSpPr txBox="1">
            <a:spLocks/>
          </p:cNvSpPr>
          <p:nvPr/>
        </p:nvSpPr>
        <p:spPr bwMode="auto">
          <a:xfrm>
            <a:off x="8337550" y="5454650"/>
            <a:ext cx="661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HABITAT</a:t>
            </a:r>
          </a:p>
        </p:txBody>
      </p:sp>
      <p:sp>
        <p:nvSpPr>
          <p:cNvPr id="39" name="Content Placeholder 2"/>
          <p:cNvSpPr txBox="1">
            <a:spLocks/>
          </p:cNvSpPr>
          <p:nvPr/>
        </p:nvSpPr>
        <p:spPr bwMode="auto">
          <a:xfrm>
            <a:off x="8250238" y="4862513"/>
            <a:ext cx="7493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000" b="1"/>
              <a:t>PLANKTON</a:t>
            </a:r>
            <a:endParaRPr lang="en-US" sz="1000" b="1"/>
          </a:p>
        </p:txBody>
      </p:sp>
      <p:sp>
        <p:nvSpPr>
          <p:cNvPr id="40" name="Content Placeholder 2"/>
          <p:cNvSpPr txBox="1">
            <a:spLocks/>
          </p:cNvSpPr>
          <p:nvPr/>
        </p:nvSpPr>
        <p:spPr bwMode="auto">
          <a:xfrm>
            <a:off x="8250238" y="3997325"/>
            <a:ext cx="7493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FOOD WEB</a:t>
            </a:r>
          </a:p>
        </p:txBody>
      </p:sp>
      <p:sp>
        <p:nvSpPr>
          <p:cNvPr id="41" name="Content Placeholder 2"/>
          <p:cNvSpPr txBox="1">
            <a:spLocks/>
          </p:cNvSpPr>
          <p:nvPr/>
        </p:nvSpPr>
        <p:spPr bwMode="auto">
          <a:xfrm>
            <a:off x="8096250" y="3319463"/>
            <a:ext cx="969963"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00" b="1"/>
              <a:t>PREDATORS</a:t>
            </a:r>
          </a:p>
        </p:txBody>
      </p:sp>
      <p:sp>
        <p:nvSpPr>
          <p:cNvPr id="42" name="Content Placeholder 2"/>
          <p:cNvSpPr txBox="1">
            <a:spLocks/>
          </p:cNvSpPr>
          <p:nvPr/>
        </p:nvSpPr>
        <p:spPr bwMode="auto">
          <a:xfrm>
            <a:off x="8231188" y="2530475"/>
            <a:ext cx="9128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INDUSTRIES</a:t>
            </a:r>
          </a:p>
        </p:txBody>
      </p:sp>
      <p:sp>
        <p:nvSpPr>
          <p:cNvPr id="43" name="Content Placeholder 2"/>
          <p:cNvSpPr txBox="1">
            <a:spLocks/>
          </p:cNvSpPr>
          <p:nvPr/>
        </p:nvSpPr>
        <p:spPr bwMode="auto">
          <a:xfrm>
            <a:off x="8024813" y="1785938"/>
            <a:ext cx="11525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SOCIOECONOMIC</a:t>
            </a:r>
          </a:p>
        </p:txBody>
      </p:sp>
      <p:sp>
        <p:nvSpPr>
          <p:cNvPr id="44" name="Content Placeholder 2"/>
          <p:cNvSpPr txBox="1">
            <a:spLocks/>
          </p:cNvSpPr>
          <p:nvPr/>
        </p:nvSpPr>
        <p:spPr bwMode="auto">
          <a:xfrm>
            <a:off x="8143875" y="1139825"/>
            <a:ext cx="9699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MANAGEMENT</a:t>
            </a:r>
          </a:p>
        </p:txBody>
      </p:sp>
      <p:pic>
        <p:nvPicPr>
          <p:cNvPr id="45" name="Picture 44" descr="afma.jpg"/>
          <p:cNvPicPr>
            <a:picLocks noChangeAspect="1"/>
          </p:cNvPicPr>
          <p:nvPr/>
        </p:nvPicPr>
        <p:blipFill>
          <a:blip r:embed="rId11">
            <a:extLst/>
          </a:blip>
          <a:stretch>
            <a:fillRect/>
          </a:stretch>
        </p:blipFill>
        <p:spPr>
          <a:xfrm>
            <a:off x="8251947" y="1324793"/>
            <a:ext cx="656924" cy="437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9956" name="Rectangle 45"/>
          <p:cNvSpPr>
            <a:spLocks noChangeArrowheads="1"/>
          </p:cNvSpPr>
          <p:nvPr/>
        </p:nvSpPr>
        <p:spPr bwMode="auto">
          <a:xfrm>
            <a:off x="8024813" y="1182688"/>
            <a:ext cx="1119187" cy="4926012"/>
          </a:xfrm>
          <a:prstGeom prst="rect">
            <a:avLst/>
          </a:prstGeom>
          <a:solidFill>
            <a:schemeClr val="bg1">
              <a:alpha val="78822"/>
            </a:schemeClr>
          </a:solidFill>
          <a:ln w="9525">
            <a:solidFill>
              <a:schemeClr val="bg1"/>
            </a:solidFill>
            <a:round/>
            <a:headEnd/>
            <a:tailEnd/>
          </a:ln>
        </p:spPr>
        <p:txBody>
          <a:bodyPr wrap="none" lIns="0" tIns="0" rIns="0" bIns="0" anchor="ctr"/>
          <a:lstStyle/>
          <a:p>
            <a:pPr marL="1588" indent="-1588"/>
            <a:endParaRPr lang="en-US"/>
          </a:p>
        </p:txBody>
      </p:sp>
      <p:pic>
        <p:nvPicPr>
          <p:cNvPr id="39957" name="Picture 45" descr="EAC.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06463" y="1290638"/>
            <a:ext cx="33020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50"/>
          <p:cNvGrpSpPr>
            <a:grpSpLocks/>
          </p:cNvGrpSpPr>
          <p:nvPr/>
        </p:nvGrpSpPr>
        <p:grpSpPr bwMode="auto">
          <a:xfrm>
            <a:off x="901700" y="1287463"/>
            <a:ext cx="1917700" cy="4956175"/>
            <a:chOff x="901700" y="1286933"/>
            <a:chExt cx="1917701" cy="4957234"/>
          </a:xfrm>
          <a:blipFill rotWithShape="1">
            <a:blip r:embed="rId13"/>
            <a:stretch>
              <a:fillRect/>
            </a:stretch>
          </a:blipFill>
        </p:grpSpPr>
        <p:sp>
          <p:nvSpPr>
            <p:cNvPr id="47" name="Freeform 46"/>
            <p:cNvSpPr/>
            <p:nvPr/>
          </p:nvSpPr>
          <p:spPr>
            <a:xfrm>
              <a:off x="901700" y="1286933"/>
              <a:ext cx="1917701" cy="3686963"/>
            </a:xfrm>
            <a:custGeom>
              <a:avLst/>
              <a:gdLst>
                <a:gd name="connsiteX0" fmla="*/ 8467 w 1862667"/>
                <a:gd name="connsiteY0" fmla="*/ 2366433 h 2599267"/>
                <a:gd name="connsiteX1" fmla="*/ 25400 w 1862667"/>
                <a:gd name="connsiteY1" fmla="*/ 2383367 h 2599267"/>
                <a:gd name="connsiteX2" fmla="*/ 4233 w 1862667"/>
                <a:gd name="connsiteY2" fmla="*/ 2421467 h 2599267"/>
                <a:gd name="connsiteX3" fmla="*/ 4233 w 1862667"/>
                <a:gd name="connsiteY3" fmla="*/ 2455333 h 2599267"/>
                <a:gd name="connsiteX4" fmla="*/ 38100 w 1862667"/>
                <a:gd name="connsiteY4" fmla="*/ 2463800 h 2599267"/>
                <a:gd name="connsiteX5" fmla="*/ 59267 w 1862667"/>
                <a:gd name="connsiteY5" fmla="*/ 2425700 h 2599267"/>
                <a:gd name="connsiteX6" fmla="*/ 88900 w 1862667"/>
                <a:gd name="connsiteY6" fmla="*/ 2451100 h 2599267"/>
                <a:gd name="connsiteX7" fmla="*/ 88900 w 1862667"/>
                <a:gd name="connsiteY7" fmla="*/ 2493433 h 2599267"/>
                <a:gd name="connsiteX8" fmla="*/ 127000 w 1862667"/>
                <a:gd name="connsiteY8" fmla="*/ 2523067 h 2599267"/>
                <a:gd name="connsiteX9" fmla="*/ 186267 w 1862667"/>
                <a:gd name="connsiteY9" fmla="*/ 2523067 h 2599267"/>
                <a:gd name="connsiteX10" fmla="*/ 177800 w 1862667"/>
                <a:gd name="connsiteY10" fmla="*/ 2565400 h 2599267"/>
                <a:gd name="connsiteX11" fmla="*/ 198967 w 1862667"/>
                <a:gd name="connsiteY11" fmla="*/ 2599267 h 2599267"/>
                <a:gd name="connsiteX12" fmla="*/ 275167 w 1862667"/>
                <a:gd name="connsiteY12" fmla="*/ 2540000 h 2599267"/>
                <a:gd name="connsiteX13" fmla="*/ 402167 w 1862667"/>
                <a:gd name="connsiteY13" fmla="*/ 2531533 h 2599267"/>
                <a:gd name="connsiteX14" fmla="*/ 592667 w 1862667"/>
                <a:gd name="connsiteY14" fmla="*/ 2345267 h 2599267"/>
                <a:gd name="connsiteX15" fmla="*/ 698500 w 1862667"/>
                <a:gd name="connsiteY15" fmla="*/ 2311400 h 2599267"/>
                <a:gd name="connsiteX16" fmla="*/ 994833 w 1862667"/>
                <a:gd name="connsiteY16" fmla="*/ 2294467 h 2599267"/>
                <a:gd name="connsiteX17" fmla="*/ 1037167 w 1862667"/>
                <a:gd name="connsiteY17" fmla="*/ 2239433 h 2599267"/>
                <a:gd name="connsiteX18" fmla="*/ 1075267 w 1862667"/>
                <a:gd name="connsiteY18" fmla="*/ 2239433 h 2599267"/>
                <a:gd name="connsiteX19" fmla="*/ 1104900 w 1862667"/>
                <a:gd name="connsiteY19" fmla="*/ 2142067 h 2599267"/>
                <a:gd name="connsiteX20" fmla="*/ 1083733 w 1862667"/>
                <a:gd name="connsiteY20" fmla="*/ 2053167 h 2599267"/>
                <a:gd name="connsiteX21" fmla="*/ 1130300 w 1862667"/>
                <a:gd name="connsiteY21" fmla="*/ 1900767 h 2599267"/>
                <a:gd name="connsiteX22" fmla="*/ 1130300 w 1862667"/>
                <a:gd name="connsiteY22" fmla="*/ 1786467 h 2599267"/>
                <a:gd name="connsiteX23" fmla="*/ 1185333 w 1862667"/>
                <a:gd name="connsiteY23" fmla="*/ 1710267 h 2599267"/>
                <a:gd name="connsiteX24" fmla="*/ 1223433 w 1862667"/>
                <a:gd name="connsiteY24" fmla="*/ 1595967 h 2599267"/>
                <a:gd name="connsiteX25" fmla="*/ 1253067 w 1862667"/>
                <a:gd name="connsiteY25" fmla="*/ 1595967 h 2599267"/>
                <a:gd name="connsiteX26" fmla="*/ 1286933 w 1862667"/>
                <a:gd name="connsiteY26" fmla="*/ 1562100 h 2599267"/>
                <a:gd name="connsiteX27" fmla="*/ 1278467 w 1862667"/>
                <a:gd name="connsiteY27" fmla="*/ 1507067 h 2599267"/>
                <a:gd name="connsiteX28" fmla="*/ 1295400 w 1862667"/>
                <a:gd name="connsiteY28" fmla="*/ 1485900 h 2599267"/>
                <a:gd name="connsiteX29" fmla="*/ 1299633 w 1862667"/>
                <a:gd name="connsiteY29" fmla="*/ 1388533 h 2599267"/>
                <a:gd name="connsiteX30" fmla="*/ 1367367 w 1862667"/>
                <a:gd name="connsiteY30" fmla="*/ 1312333 h 2599267"/>
                <a:gd name="connsiteX31" fmla="*/ 1401233 w 1862667"/>
                <a:gd name="connsiteY31" fmla="*/ 1219200 h 2599267"/>
                <a:gd name="connsiteX32" fmla="*/ 1380067 w 1862667"/>
                <a:gd name="connsiteY32" fmla="*/ 1181100 h 2599267"/>
                <a:gd name="connsiteX33" fmla="*/ 1405467 w 1862667"/>
                <a:gd name="connsiteY33" fmla="*/ 1172633 h 2599267"/>
                <a:gd name="connsiteX34" fmla="*/ 1405467 w 1862667"/>
                <a:gd name="connsiteY34" fmla="*/ 1172633 h 2599267"/>
                <a:gd name="connsiteX35" fmla="*/ 1498600 w 1862667"/>
                <a:gd name="connsiteY35" fmla="*/ 994833 h 2599267"/>
                <a:gd name="connsiteX36" fmla="*/ 1595967 w 1862667"/>
                <a:gd name="connsiteY36" fmla="*/ 948267 h 2599267"/>
                <a:gd name="connsiteX37" fmla="*/ 1595967 w 1862667"/>
                <a:gd name="connsiteY37" fmla="*/ 948267 h 2599267"/>
                <a:gd name="connsiteX38" fmla="*/ 1663700 w 1862667"/>
                <a:gd name="connsiteY38" fmla="*/ 859367 h 2599267"/>
                <a:gd name="connsiteX39" fmla="*/ 1634067 w 1862667"/>
                <a:gd name="connsiteY39" fmla="*/ 812800 h 2599267"/>
                <a:gd name="connsiteX40" fmla="*/ 1731433 w 1862667"/>
                <a:gd name="connsiteY40" fmla="*/ 664633 h 2599267"/>
                <a:gd name="connsiteX41" fmla="*/ 1794933 w 1862667"/>
                <a:gd name="connsiteY41" fmla="*/ 461433 h 2599267"/>
                <a:gd name="connsiteX42" fmla="*/ 1769533 w 1862667"/>
                <a:gd name="connsiteY42" fmla="*/ 364067 h 2599267"/>
                <a:gd name="connsiteX43" fmla="*/ 1824567 w 1862667"/>
                <a:gd name="connsiteY43" fmla="*/ 237067 h 2599267"/>
                <a:gd name="connsiteX44" fmla="*/ 1862667 w 1862667"/>
                <a:gd name="connsiteY44" fmla="*/ 0 h 2599267"/>
                <a:gd name="connsiteX45" fmla="*/ 0 w 1862667"/>
                <a:gd name="connsiteY45" fmla="*/ 0 h 2599267"/>
                <a:gd name="connsiteX46" fmla="*/ 8467 w 1862667"/>
                <a:gd name="connsiteY46" fmla="*/ 2366433 h 2599267"/>
                <a:gd name="connsiteX0" fmla="*/ 8467 w 1862667"/>
                <a:gd name="connsiteY0" fmla="*/ 3454399 h 3687233"/>
                <a:gd name="connsiteX1" fmla="*/ 25400 w 1862667"/>
                <a:gd name="connsiteY1" fmla="*/ 3471333 h 3687233"/>
                <a:gd name="connsiteX2" fmla="*/ 4233 w 1862667"/>
                <a:gd name="connsiteY2" fmla="*/ 3509433 h 3687233"/>
                <a:gd name="connsiteX3" fmla="*/ 4233 w 1862667"/>
                <a:gd name="connsiteY3" fmla="*/ 3543299 h 3687233"/>
                <a:gd name="connsiteX4" fmla="*/ 38100 w 1862667"/>
                <a:gd name="connsiteY4" fmla="*/ 3551766 h 3687233"/>
                <a:gd name="connsiteX5" fmla="*/ 59267 w 1862667"/>
                <a:gd name="connsiteY5" fmla="*/ 3513666 h 3687233"/>
                <a:gd name="connsiteX6" fmla="*/ 88900 w 1862667"/>
                <a:gd name="connsiteY6" fmla="*/ 3539066 h 3687233"/>
                <a:gd name="connsiteX7" fmla="*/ 88900 w 1862667"/>
                <a:gd name="connsiteY7" fmla="*/ 3581399 h 3687233"/>
                <a:gd name="connsiteX8" fmla="*/ 127000 w 1862667"/>
                <a:gd name="connsiteY8" fmla="*/ 3611033 h 3687233"/>
                <a:gd name="connsiteX9" fmla="*/ 186267 w 1862667"/>
                <a:gd name="connsiteY9" fmla="*/ 3611033 h 3687233"/>
                <a:gd name="connsiteX10" fmla="*/ 177800 w 1862667"/>
                <a:gd name="connsiteY10" fmla="*/ 3653366 h 3687233"/>
                <a:gd name="connsiteX11" fmla="*/ 198967 w 1862667"/>
                <a:gd name="connsiteY11" fmla="*/ 3687233 h 3687233"/>
                <a:gd name="connsiteX12" fmla="*/ 275167 w 1862667"/>
                <a:gd name="connsiteY12" fmla="*/ 3627966 h 3687233"/>
                <a:gd name="connsiteX13" fmla="*/ 402167 w 1862667"/>
                <a:gd name="connsiteY13" fmla="*/ 3619499 h 3687233"/>
                <a:gd name="connsiteX14" fmla="*/ 592667 w 1862667"/>
                <a:gd name="connsiteY14" fmla="*/ 3433233 h 3687233"/>
                <a:gd name="connsiteX15" fmla="*/ 698500 w 1862667"/>
                <a:gd name="connsiteY15" fmla="*/ 3399366 h 3687233"/>
                <a:gd name="connsiteX16" fmla="*/ 994833 w 1862667"/>
                <a:gd name="connsiteY16" fmla="*/ 3382433 h 3687233"/>
                <a:gd name="connsiteX17" fmla="*/ 1037167 w 1862667"/>
                <a:gd name="connsiteY17" fmla="*/ 3327399 h 3687233"/>
                <a:gd name="connsiteX18" fmla="*/ 1075267 w 1862667"/>
                <a:gd name="connsiteY18" fmla="*/ 3327399 h 3687233"/>
                <a:gd name="connsiteX19" fmla="*/ 1104900 w 1862667"/>
                <a:gd name="connsiteY19" fmla="*/ 3230033 h 3687233"/>
                <a:gd name="connsiteX20" fmla="*/ 1083733 w 1862667"/>
                <a:gd name="connsiteY20" fmla="*/ 3141133 h 3687233"/>
                <a:gd name="connsiteX21" fmla="*/ 1130300 w 1862667"/>
                <a:gd name="connsiteY21" fmla="*/ 2988733 h 3687233"/>
                <a:gd name="connsiteX22" fmla="*/ 1130300 w 1862667"/>
                <a:gd name="connsiteY22" fmla="*/ 2874433 h 3687233"/>
                <a:gd name="connsiteX23" fmla="*/ 1185333 w 1862667"/>
                <a:gd name="connsiteY23" fmla="*/ 2798233 h 3687233"/>
                <a:gd name="connsiteX24" fmla="*/ 1223433 w 1862667"/>
                <a:gd name="connsiteY24" fmla="*/ 2683933 h 3687233"/>
                <a:gd name="connsiteX25" fmla="*/ 1253067 w 1862667"/>
                <a:gd name="connsiteY25" fmla="*/ 2683933 h 3687233"/>
                <a:gd name="connsiteX26" fmla="*/ 1286933 w 1862667"/>
                <a:gd name="connsiteY26" fmla="*/ 2650066 h 3687233"/>
                <a:gd name="connsiteX27" fmla="*/ 1278467 w 1862667"/>
                <a:gd name="connsiteY27" fmla="*/ 2595033 h 3687233"/>
                <a:gd name="connsiteX28" fmla="*/ 1295400 w 1862667"/>
                <a:gd name="connsiteY28" fmla="*/ 2573866 h 3687233"/>
                <a:gd name="connsiteX29" fmla="*/ 1299633 w 1862667"/>
                <a:gd name="connsiteY29" fmla="*/ 2476499 h 3687233"/>
                <a:gd name="connsiteX30" fmla="*/ 1367367 w 1862667"/>
                <a:gd name="connsiteY30" fmla="*/ 2400299 h 3687233"/>
                <a:gd name="connsiteX31" fmla="*/ 1401233 w 1862667"/>
                <a:gd name="connsiteY31" fmla="*/ 2307166 h 3687233"/>
                <a:gd name="connsiteX32" fmla="*/ 1380067 w 1862667"/>
                <a:gd name="connsiteY32" fmla="*/ 2269066 h 3687233"/>
                <a:gd name="connsiteX33" fmla="*/ 1405467 w 1862667"/>
                <a:gd name="connsiteY33" fmla="*/ 2260599 h 3687233"/>
                <a:gd name="connsiteX34" fmla="*/ 1405467 w 1862667"/>
                <a:gd name="connsiteY34" fmla="*/ 2260599 h 3687233"/>
                <a:gd name="connsiteX35" fmla="*/ 1498600 w 1862667"/>
                <a:gd name="connsiteY35" fmla="*/ 2082799 h 3687233"/>
                <a:gd name="connsiteX36" fmla="*/ 1595967 w 1862667"/>
                <a:gd name="connsiteY36" fmla="*/ 2036233 h 3687233"/>
                <a:gd name="connsiteX37" fmla="*/ 1595967 w 1862667"/>
                <a:gd name="connsiteY37" fmla="*/ 2036233 h 3687233"/>
                <a:gd name="connsiteX38" fmla="*/ 1663700 w 1862667"/>
                <a:gd name="connsiteY38" fmla="*/ 1947333 h 3687233"/>
                <a:gd name="connsiteX39" fmla="*/ 1634067 w 1862667"/>
                <a:gd name="connsiteY39" fmla="*/ 1900766 h 3687233"/>
                <a:gd name="connsiteX40" fmla="*/ 1731433 w 1862667"/>
                <a:gd name="connsiteY40" fmla="*/ 1752599 h 3687233"/>
                <a:gd name="connsiteX41" fmla="*/ 1794933 w 1862667"/>
                <a:gd name="connsiteY41" fmla="*/ 1549399 h 3687233"/>
                <a:gd name="connsiteX42" fmla="*/ 1769533 w 1862667"/>
                <a:gd name="connsiteY42" fmla="*/ 1452033 h 3687233"/>
                <a:gd name="connsiteX43" fmla="*/ 1824567 w 1862667"/>
                <a:gd name="connsiteY43" fmla="*/ 1325033 h 3687233"/>
                <a:gd name="connsiteX44" fmla="*/ 1862667 w 1862667"/>
                <a:gd name="connsiteY44" fmla="*/ 1087966 h 3687233"/>
                <a:gd name="connsiteX45" fmla="*/ 0 w 1862667"/>
                <a:gd name="connsiteY45" fmla="*/ 0 h 3687233"/>
                <a:gd name="connsiteX46" fmla="*/ 8467 w 1862667"/>
                <a:gd name="connsiteY46" fmla="*/ 3454399 h 3687233"/>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676400 w 1862667"/>
                <a:gd name="connsiteY45" fmla="*/ 0 h 3687234"/>
                <a:gd name="connsiteX46" fmla="*/ 0 w 1862667"/>
                <a:gd name="connsiteY46" fmla="*/ 1 h 3687234"/>
                <a:gd name="connsiteX47" fmla="*/ 8467 w 1862667"/>
                <a:gd name="connsiteY47"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7196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24567 w 1917700"/>
                <a:gd name="connsiteY43" fmla="*/ 13250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75367 w 1917700"/>
                <a:gd name="connsiteY43" fmla="*/ 11218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17700" h="3687234">
                  <a:moveTo>
                    <a:pt x="8467" y="3454400"/>
                  </a:moveTo>
                  <a:lnTo>
                    <a:pt x="25400" y="3471334"/>
                  </a:lnTo>
                  <a:lnTo>
                    <a:pt x="4233" y="3509434"/>
                  </a:lnTo>
                  <a:lnTo>
                    <a:pt x="4233" y="3543300"/>
                  </a:lnTo>
                  <a:lnTo>
                    <a:pt x="38100" y="3551767"/>
                  </a:lnTo>
                  <a:lnTo>
                    <a:pt x="59267" y="3513667"/>
                  </a:lnTo>
                  <a:lnTo>
                    <a:pt x="88900" y="3539067"/>
                  </a:lnTo>
                  <a:lnTo>
                    <a:pt x="88900" y="3581400"/>
                  </a:lnTo>
                  <a:lnTo>
                    <a:pt x="127000" y="3611034"/>
                  </a:lnTo>
                  <a:lnTo>
                    <a:pt x="186267" y="3611034"/>
                  </a:lnTo>
                  <a:lnTo>
                    <a:pt x="177800" y="3653367"/>
                  </a:lnTo>
                  <a:lnTo>
                    <a:pt x="198967" y="3687234"/>
                  </a:lnTo>
                  <a:lnTo>
                    <a:pt x="275167" y="3627967"/>
                  </a:lnTo>
                  <a:lnTo>
                    <a:pt x="402167" y="3619500"/>
                  </a:lnTo>
                  <a:lnTo>
                    <a:pt x="592667" y="3433234"/>
                  </a:lnTo>
                  <a:lnTo>
                    <a:pt x="698500" y="3399367"/>
                  </a:lnTo>
                  <a:lnTo>
                    <a:pt x="994833" y="3382434"/>
                  </a:lnTo>
                  <a:lnTo>
                    <a:pt x="1037167" y="3327400"/>
                  </a:lnTo>
                  <a:lnTo>
                    <a:pt x="1075267" y="3327400"/>
                  </a:lnTo>
                  <a:lnTo>
                    <a:pt x="1104900" y="3230034"/>
                  </a:lnTo>
                  <a:lnTo>
                    <a:pt x="1083733" y="3141134"/>
                  </a:lnTo>
                  <a:lnTo>
                    <a:pt x="1130300" y="2988734"/>
                  </a:lnTo>
                  <a:lnTo>
                    <a:pt x="1130300" y="2874434"/>
                  </a:lnTo>
                  <a:lnTo>
                    <a:pt x="1185333" y="2798234"/>
                  </a:lnTo>
                  <a:lnTo>
                    <a:pt x="1223433" y="2683934"/>
                  </a:lnTo>
                  <a:lnTo>
                    <a:pt x="1253067" y="2683934"/>
                  </a:lnTo>
                  <a:lnTo>
                    <a:pt x="1286933" y="2650067"/>
                  </a:lnTo>
                  <a:lnTo>
                    <a:pt x="1278467" y="2595034"/>
                  </a:lnTo>
                  <a:lnTo>
                    <a:pt x="1295400" y="2573867"/>
                  </a:lnTo>
                  <a:lnTo>
                    <a:pt x="1299633" y="2476500"/>
                  </a:lnTo>
                  <a:lnTo>
                    <a:pt x="1367367" y="2400300"/>
                  </a:lnTo>
                  <a:lnTo>
                    <a:pt x="1401233" y="2307167"/>
                  </a:lnTo>
                  <a:lnTo>
                    <a:pt x="1380067" y="2269067"/>
                  </a:lnTo>
                  <a:lnTo>
                    <a:pt x="1405467" y="2260600"/>
                  </a:lnTo>
                  <a:lnTo>
                    <a:pt x="1405467" y="2260600"/>
                  </a:lnTo>
                  <a:lnTo>
                    <a:pt x="1498600" y="2082800"/>
                  </a:lnTo>
                  <a:lnTo>
                    <a:pt x="1595967" y="2036234"/>
                  </a:lnTo>
                  <a:lnTo>
                    <a:pt x="1595967" y="2036234"/>
                  </a:lnTo>
                  <a:lnTo>
                    <a:pt x="1663700" y="1947334"/>
                  </a:lnTo>
                  <a:lnTo>
                    <a:pt x="1634067" y="1900767"/>
                  </a:lnTo>
                  <a:lnTo>
                    <a:pt x="1731433" y="1752600"/>
                  </a:lnTo>
                  <a:lnTo>
                    <a:pt x="1794933" y="1549400"/>
                  </a:lnTo>
                  <a:lnTo>
                    <a:pt x="1769533" y="1452034"/>
                  </a:lnTo>
                  <a:lnTo>
                    <a:pt x="1875367" y="1121834"/>
                  </a:lnTo>
                  <a:cubicBezTo>
                    <a:pt x="1888067" y="920045"/>
                    <a:pt x="1917700" y="912990"/>
                    <a:pt x="1862667" y="719667"/>
                  </a:cubicBezTo>
                  <a:lnTo>
                    <a:pt x="1786467" y="249767"/>
                  </a:lnTo>
                  <a:lnTo>
                    <a:pt x="1676400" y="0"/>
                  </a:lnTo>
                  <a:lnTo>
                    <a:pt x="0" y="1"/>
                  </a:lnTo>
                  <a:cubicBezTo>
                    <a:pt x="2822" y="788812"/>
                    <a:pt x="5645" y="2665589"/>
                    <a:pt x="8467" y="3454400"/>
                  </a:cubicBezTo>
                  <a:close/>
                </a:path>
              </a:pathLst>
            </a:cu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53" name="Freeform 52"/>
            <p:cNvSpPr/>
            <p:nvPr/>
          </p:nvSpPr>
          <p:spPr>
            <a:xfrm>
              <a:off x="1185863" y="4958017"/>
              <a:ext cx="33337" cy="92095"/>
            </a:xfrm>
            <a:custGeom>
              <a:avLst/>
              <a:gdLst>
                <a:gd name="connsiteX0" fmla="*/ 25400 w 33867"/>
                <a:gd name="connsiteY0" fmla="*/ 0 h 93134"/>
                <a:gd name="connsiteX1" fmla="*/ 0 w 33867"/>
                <a:gd name="connsiteY1" fmla="*/ 29634 h 93134"/>
                <a:gd name="connsiteX2" fmla="*/ 8467 w 33867"/>
                <a:gd name="connsiteY2" fmla="*/ 67734 h 93134"/>
                <a:gd name="connsiteX3" fmla="*/ 33867 w 33867"/>
                <a:gd name="connsiteY3" fmla="*/ 93134 h 93134"/>
                <a:gd name="connsiteX4" fmla="*/ 25400 w 33867"/>
                <a:gd name="connsiteY4" fmla="*/ 0 h 93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7" h="93134">
                  <a:moveTo>
                    <a:pt x="25400" y="0"/>
                  </a:moveTo>
                  <a:lnTo>
                    <a:pt x="0" y="29634"/>
                  </a:lnTo>
                  <a:lnTo>
                    <a:pt x="8467" y="67734"/>
                  </a:lnTo>
                  <a:lnTo>
                    <a:pt x="33867" y="93134"/>
                  </a:lnTo>
                  <a:lnTo>
                    <a:pt x="25400" y="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54" name="Freeform 53"/>
            <p:cNvSpPr/>
            <p:nvPr/>
          </p:nvSpPr>
          <p:spPr>
            <a:xfrm>
              <a:off x="1524000" y="5202544"/>
              <a:ext cx="106363" cy="131790"/>
            </a:xfrm>
            <a:custGeom>
              <a:avLst/>
              <a:gdLst>
                <a:gd name="connsiteX0" fmla="*/ 55033 w 105833"/>
                <a:gd name="connsiteY0" fmla="*/ 131233 h 131233"/>
                <a:gd name="connsiteX1" fmla="*/ 0 w 105833"/>
                <a:gd name="connsiteY1" fmla="*/ 29633 h 131233"/>
                <a:gd name="connsiteX2" fmla="*/ 25400 w 105833"/>
                <a:gd name="connsiteY2" fmla="*/ 0 h 131233"/>
                <a:gd name="connsiteX3" fmla="*/ 76200 w 105833"/>
                <a:gd name="connsiteY3" fmla="*/ 33866 h 131233"/>
                <a:gd name="connsiteX4" fmla="*/ 105833 w 105833"/>
                <a:gd name="connsiteY4" fmla="*/ 42333 h 131233"/>
                <a:gd name="connsiteX5" fmla="*/ 105833 w 105833"/>
                <a:gd name="connsiteY5" fmla="*/ 84666 h 131233"/>
                <a:gd name="connsiteX6" fmla="*/ 55033 w 105833"/>
                <a:gd name="connsiteY6" fmla="*/ 131233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3" h="131233">
                  <a:moveTo>
                    <a:pt x="55033" y="131233"/>
                  </a:moveTo>
                  <a:lnTo>
                    <a:pt x="0" y="29633"/>
                  </a:lnTo>
                  <a:lnTo>
                    <a:pt x="25400" y="0"/>
                  </a:lnTo>
                  <a:lnTo>
                    <a:pt x="76200" y="33866"/>
                  </a:lnTo>
                  <a:lnTo>
                    <a:pt x="105833" y="42333"/>
                  </a:lnTo>
                  <a:lnTo>
                    <a:pt x="105833" y="84666"/>
                  </a:lnTo>
                  <a:lnTo>
                    <a:pt x="55033" y="1312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55" name="Freeform 54"/>
            <p:cNvSpPr/>
            <p:nvPr/>
          </p:nvSpPr>
          <p:spPr>
            <a:xfrm>
              <a:off x="1579563" y="5359740"/>
              <a:ext cx="79375" cy="50811"/>
            </a:xfrm>
            <a:custGeom>
              <a:avLst/>
              <a:gdLst>
                <a:gd name="connsiteX0" fmla="*/ 0 w 80434"/>
                <a:gd name="connsiteY0" fmla="*/ 12700 h 50800"/>
                <a:gd name="connsiteX1" fmla="*/ 25400 w 80434"/>
                <a:gd name="connsiteY1" fmla="*/ 50800 h 50800"/>
                <a:gd name="connsiteX2" fmla="*/ 67734 w 80434"/>
                <a:gd name="connsiteY2" fmla="*/ 29633 h 50800"/>
                <a:gd name="connsiteX3" fmla="*/ 67734 w 80434"/>
                <a:gd name="connsiteY3" fmla="*/ 29633 h 50800"/>
                <a:gd name="connsiteX4" fmla="*/ 80434 w 80434"/>
                <a:gd name="connsiteY4" fmla="*/ 0 h 50800"/>
                <a:gd name="connsiteX5" fmla="*/ 0 w 80434"/>
                <a:gd name="connsiteY5" fmla="*/ 127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34" h="50800">
                  <a:moveTo>
                    <a:pt x="0" y="12700"/>
                  </a:moveTo>
                  <a:lnTo>
                    <a:pt x="25400" y="50800"/>
                  </a:lnTo>
                  <a:lnTo>
                    <a:pt x="67734" y="29633"/>
                  </a:lnTo>
                  <a:lnTo>
                    <a:pt x="67734" y="29633"/>
                  </a:lnTo>
                  <a:lnTo>
                    <a:pt x="80434" y="0"/>
                  </a:lnTo>
                  <a:lnTo>
                    <a:pt x="0" y="1270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56" name="Freeform 55"/>
            <p:cNvSpPr/>
            <p:nvPr/>
          </p:nvSpPr>
          <p:spPr>
            <a:xfrm>
              <a:off x="901700" y="5474064"/>
              <a:ext cx="723900" cy="770103"/>
            </a:xfrm>
            <a:custGeom>
              <a:avLst/>
              <a:gdLst>
                <a:gd name="connsiteX0" fmla="*/ 664633 w 723900"/>
                <a:gd name="connsiteY0" fmla="*/ 16933 h 770467"/>
                <a:gd name="connsiteX1" fmla="*/ 664633 w 723900"/>
                <a:gd name="connsiteY1" fmla="*/ 16933 h 770467"/>
                <a:gd name="connsiteX2" fmla="*/ 592667 w 723900"/>
                <a:gd name="connsiteY2" fmla="*/ 21167 h 770467"/>
                <a:gd name="connsiteX3" fmla="*/ 529167 w 723900"/>
                <a:gd name="connsiteY3" fmla="*/ 55033 h 770467"/>
                <a:gd name="connsiteX4" fmla="*/ 499533 w 723900"/>
                <a:gd name="connsiteY4" fmla="*/ 46567 h 770467"/>
                <a:gd name="connsiteX5" fmla="*/ 317500 w 723900"/>
                <a:gd name="connsiteY5" fmla="*/ 105833 h 770467"/>
                <a:gd name="connsiteX6" fmla="*/ 249767 w 723900"/>
                <a:gd name="connsiteY6" fmla="*/ 105833 h 770467"/>
                <a:gd name="connsiteX7" fmla="*/ 42333 w 723900"/>
                <a:gd name="connsiteY7" fmla="*/ 0 h 770467"/>
                <a:gd name="connsiteX8" fmla="*/ 0 w 723900"/>
                <a:gd name="connsiteY8" fmla="*/ 8467 h 770467"/>
                <a:gd name="connsiteX9" fmla="*/ 8467 w 723900"/>
                <a:gd name="connsiteY9" fmla="*/ 283633 h 770467"/>
                <a:gd name="connsiteX10" fmla="*/ 59267 w 723900"/>
                <a:gd name="connsiteY10" fmla="*/ 368300 h 770467"/>
                <a:gd name="connsiteX11" fmla="*/ 93133 w 723900"/>
                <a:gd name="connsiteY11" fmla="*/ 427567 h 770467"/>
                <a:gd name="connsiteX12" fmla="*/ 55033 w 723900"/>
                <a:gd name="connsiteY12" fmla="*/ 402167 h 770467"/>
                <a:gd name="connsiteX13" fmla="*/ 55033 w 723900"/>
                <a:gd name="connsiteY13" fmla="*/ 402167 h 770467"/>
                <a:gd name="connsiteX14" fmla="*/ 42333 w 723900"/>
                <a:gd name="connsiteY14" fmla="*/ 465667 h 770467"/>
                <a:gd name="connsiteX15" fmla="*/ 97367 w 723900"/>
                <a:gd name="connsiteY15" fmla="*/ 575733 h 770467"/>
                <a:gd name="connsiteX16" fmla="*/ 182033 w 723900"/>
                <a:gd name="connsiteY16" fmla="*/ 673100 h 770467"/>
                <a:gd name="connsiteX17" fmla="*/ 241300 w 723900"/>
                <a:gd name="connsiteY17" fmla="*/ 694267 h 770467"/>
                <a:gd name="connsiteX18" fmla="*/ 207433 w 723900"/>
                <a:gd name="connsiteY18" fmla="*/ 690033 h 770467"/>
                <a:gd name="connsiteX19" fmla="*/ 232833 w 723900"/>
                <a:gd name="connsiteY19" fmla="*/ 719667 h 770467"/>
                <a:gd name="connsiteX20" fmla="*/ 270933 w 723900"/>
                <a:gd name="connsiteY20" fmla="*/ 736600 h 770467"/>
                <a:gd name="connsiteX21" fmla="*/ 309033 w 723900"/>
                <a:gd name="connsiteY21" fmla="*/ 736600 h 770467"/>
                <a:gd name="connsiteX22" fmla="*/ 334433 w 723900"/>
                <a:gd name="connsiteY22" fmla="*/ 723900 h 770467"/>
                <a:gd name="connsiteX23" fmla="*/ 389467 w 723900"/>
                <a:gd name="connsiteY23" fmla="*/ 770467 h 770467"/>
                <a:gd name="connsiteX24" fmla="*/ 389467 w 723900"/>
                <a:gd name="connsiteY24" fmla="*/ 770467 h 770467"/>
                <a:gd name="connsiteX25" fmla="*/ 448733 w 723900"/>
                <a:gd name="connsiteY25" fmla="*/ 698500 h 770467"/>
                <a:gd name="connsiteX26" fmla="*/ 440267 w 723900"/>
                <a:gd name="connsiteY26" fmla="*/ 643467 h 770467"/>
                <a:gd name="connsiteX27" fmla="*/ 486833 w 723900"/>
                <a:gd name="connsiteY27" fmla="*/ 690033 h 770467"/>
                <a:gd name="connsiteX28" fmla="*/ 486833 w 723900"/>
                <a:gd name="connsiteY28" fmla="*/ 690033 h 770467"/>
                <a:gd name="connsiteX29" fmla="*/ 503767 w 723900"/>
                <a:gd name="connsiteY29" fmla="*/ 643467 h 770467"/>
                <a:gd name="connsiteX30" fmla="*/ 563033 w 723900"/>
                <a:gd name="connsiteY30" fmla="*/ 575733 h 770467"/>
                <a:gd name="connsiteX31" fmla="*/ 605367 w 723900"/>
                <a:gd name="connsiteY31" fmla="*/ 609600 h 770467"/>
                <a:gd name="connsiteX32" fmla="*/ 605367 w 723900"/>
                <a:gd name="connsiteY32" fmla="*/ 639233 h 770467"/>
                <a:gd name="connsiteX33" fmla="*/ 656167 w 723900"/>
                <a:gd name="connsiteY33" fmla="*/ 639233 h 770467"/>
                <a:gd name="connsiteX34" fmla="*/ 656167 w 723900"/>
                <a:gd name="connsiteY34" fmla="*/ 575733 h 770467"/>
                <a:gd name="connsiteX35" fmla="*/ 626533 w 723900"/>
                <a:gd name="connsiteY35" fmla="*/ 571500 h 770467"/>
                <a:gd name="connsiteX36" fmla="*/ 651933 w 723900"/>
                <a:gd name="connsiteY36" fmla="*/ 465667 h 770467"/>
                <a:gd name="connsiteX37" fmla="*/ 651933 w 723900"/>
                <a:gd name="connsiteY37" fmla="*/ 393700 h 770467"/>
                <a:gd name="connsiteX38" fmla="*/ 719667 w 723900"/>
                <a:gd name="connsiteY38" fmla="*/ 325967 h 770467"/>
                <a:gd name="connsiteX39" fmla="*/ 719667 w 723900"/>
                <a:gd name="connsiteY39" fmla="*/ 173567 h 770467"/>
                <a:gd name="connsiteX40" fmla="*/ 723900 w 723900"/>
                <a:gd name="connsiteY40" fmla="*/ 59267 h 770467"/>
                <a:gd name="connsiteX41" fmla="*/ 664633 w 723900"/>
                <a:gd name="connsiteY41" fmla="*/ 16933 h 77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3900" h="770467">
                  <a:moveTo>
                    <a:pt x="664633" y="16933"/>
                  </a:moveTo>
                  <a:lnTo>
                    <a:pt x="664633" y="16933"/>
                  </a:lnTo>
                  <a:lnTo>
                    <a:pt x="592667" y="21167"/>
                  </a:lnTo>
                  <a:lnTo>
                    <a:pt x="529167" y="55033"/>
                  </a:lnTo>
                  <a:lnTo>
                    <a:pt x="499533" y="46567"/>
                  </a:lnTo>
                  <a:lnTo>
                    <a:pt x="317500" y="105833"/>
                  </a:lnTo>
                  <a:lnTo>
                    <a:pt x="249767" y="105833"/>
                  </a:lnTo>
                  <a:lnTo>
                    <a:pt x="42333" y="0"/>
                  </a:lnTo>
                  <a:lnTo>
                    <a:pt x="0" y="8467"/>
                  </a:lnTo>
                  <a:lnTo>
                    <a:pt x="8467" y="283633"/>
                  </a:lnTo>
                  <a:lnTo>
                    <a:pt x="59267" y="368300"/>
                  </a:lnTo>
                  <a:lnTo>
                    <a:pt x="93133" y="427567"/>
                  </a:lnTo>
                  <a:lnTo>
                    <a:pt x="55033" y="402167"/>
                  </a:lnTo>
                  <a:lnTo>
                    <a:pt x="55033" y="402167"/>
                  </a:lnTo>
                  <a:lnTo>
                    <a:pt x="42333" y="465667"/>
                  </a:lnTo>
                  <a:lnTo>
                    <a:pt x="97367" y="575733"/>
                  </a:lnTo>
                  <a:lnTo>
                    <a:pt x="182033" y="673100"/>
                  </a:lnTo>
                  <a:lnTo>
                    <a:pt x="241300" y="694267"/>
                  </a:lnTo>
                  <a:lnTo>
                    <a:pt x="207433" y="690033"/>
                  </a:lnTo>
                  <a:lnTo>
                    <a:pt x="232833" y="719667"/>
                  </a:lnTo>
                  <a:lnTo>
                    <a:pt x="270933" y="736600"/>
                  </a:lnTo>
                  <a:lnTo>
                    <a:pt x="309033" y="736600"/>
                  </a:lnTo>
                  <a:lnTo>
                    <a:pt x="334433" y="723900"/>
                  </a:lnTo>
                  <a:lnTo>
                    <a:pt x="389467" y="770467"/>
                  </a:lnTo>
                  <a:lnTo>
                    <a:pt x="389467" y="770467"/>
                  </a:lnTo>
                  <a:lnTo>
                    <a:pt x="448733" y="698500"/>
                  </a:lnTo>
                  <a:lnTo>
                    <a:pt x="440267" y="643467"/>
                  </a:lnTo>
                  <a:lnTo>
                    <a:pt x="486833" y="690033"/>
                  </a:lnTo>
                  <a:lnTo>
                    <a:pt x="486833" y="690033"/>
                  </a:lnTo>
                  <a:lnTo>
                    <a:pt x="503767" y="643467"/>
                  </a:lnTo>
                  <a:lnTo>
                    <a:pt x="563033" y="575733"/>
                  </a:lnTo>
                  <a:lnTo>
                    <a:pt x="605367" y="609600"/>
                  </a:lnTo>
                  <a:lnTo>
                    <a:pt x="605367" y="639233"/>
                  </a:lnTo>
                  <a:lnTo>
                    <a:pt x="656167" y="639233"/>
                  </a:lnTo>
                  <a:lnTo>
                    <a:pt x="656167" y="575733"/>
                  </a:lnTo>
                  <a:lnTo>
                    <a:pt x="626533" y="571500"/>
                  </a:lnTo>
                  <a:lnTo>
                    <a:pt x="651933" y="465667"/>
                  </a:lnTo>
                  <a:lnTo>
                    <a:pt x="651933" y="393700"/>
                  </a:lnTo>
                  <a:lnTo>
                    <a:pt x="719667" y="325967"/>
                  </a:lnTo>
                  <a:lnTo>
                    <a:pt x="719667" y="173567"/>
                  </a:lnTo>
                  <a:lnTo>
                    <a:pt x="723900" y="59267"/>
                  </a:lnTo>
                  <a:lnTo>
                    <a:pt x="664633" y="169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grpSp>
    </p:spTree>
    <p:extLst>
      <p:ext uri="{BB962C8B-B14F-4D97-AF65-F5344CB8AC3E}">
        <p14:creationId xmlns:p14="http://schemas.microsoft.com/office/powerpoint/2010/main" val="41375621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normAutofit fontScale="90000"/>
          </a:bodyPr>
          <a:lstStyle/>
          <a:p>
            <a:pPr eaLnBrk="1" hangingPunct="1"/>
            <a:r>
              <a:rPr lang="en-AU" sz="4400">
                <a:latin typeface="Arial" charset="0"/>
              </a:rPr>
              <a:t>Atlantis - Putting It Together</a:t>
            </a:r>
            <a:endParaRPr lang="en-AU" sz="4400">
              <a:solidFill>
                <a:srgbClr val="FF0000"/>
              </a:solidFill>
              <a:latin typeface="Arial" charset="0"/>
            </a:endParaRPr>
          </a:p>
        </p:txBody>
      </p:sp>
      <p:sp>
        <p:nvSpPr>
          <p:cNvPr id="41986" name="Rectangle 103"/>
          <p:cNvSpPr>
            <a:spLocks noChangeArrowheads="1"/>
          </p:cNvSpPr>
          <p:nvPr/>
        </p:nvSpPr>
        <p:spPr bwMode="auto">
          <a:xfrm>
            <a:off x="8035925" y="1423988"/>
            <a:ext cx="1017588" cy="5319712"/>
          </a:xfrm>
          <a:prstGeom prst="rect">
            <a:avLst/>
          </a:prstGeom>
          <a:solidFill>
            <a:srgbClr val="FFFFFF"/>
          </a:solidFill>
          <a:ln w="9525">
            <a:solidFill>
              <a:schemeClr val="bg1"/>
            </a:solidFill>
            <a:round/>
            <a:headEnd/>
            <a:tailEnd/>
          </a:ln>
        </p:spPr>
        <p:txBody>
          <a:bodyPr wrap="none" lIns="0" tIns="0" rIns="0" bIns="0" anchor="ctr"/>
          <a:lstStyle/>
          <a:p>
            <a:pPr marL="1588" indent="-1588"/>
            <a:endParaRPr lang="en-US"/>
          </a:p>
        </p:txBody>
      </p:sp>
      <p:sp>
        <p:nvSpPr>
          <p:cNvPr id="41987" name="Rectangle 104"/>
          <p:cNvSpPr>
            <a:spLocks noChangeArrowheads="1"/>
          </p:cNvSpPr>
          <p:nvPr/>
        </p:nvSpPr>
        <p:spPr bwMode="auto">
          <a:xfrm>
            <a:off x="8035925" y="1423988"/>
            <a:ext cx="1017588" cy="5319712"/>
          </a:xfrm>
          <a:prstGeom prst="rect">
            <a:avLst/>
          </a:prstGeom>
          <a:solidFill>
            <a:srgbClr val="FFFFFF"/>
          </a:solidFill>
          <a:ln w="9525">
            <a:solidFill>
              <a:schemeClr val="bg1"/>
            </a:solidFill>
            <a:round/>
            <a:headEnd/>
            <a:tailEnd/>
          </a:ln>
        </p:spPr>
        <p:txBody>
          <a:bodyPr wrap="none" lIns="0" tIns="0" rIns="0" bIns="0" anchor="ctr"/>
          <a:lstStyle/>
          <a:p>
            <a:pPr marL="1588" indent="-1588"/>
            <a:endParaRPr lang="en-US"/>
          </a:p>
        </p:txBody>
      </p:sp>
      <p:pic>
        <p:nvPicPr>
          <p:cNvPr id="106" name="Picture 105" descr="phytoplankton.png"/>
          <p:cNvPicPr>
            <a:picLocks noChangeAspect="1"/>
          </p:cNvPicPr>
          <p:nvPr/>
        </p:nvPicPr>
        <p:blipFill>
          <a:blip r:embed="rId3"/>
          <a:srcRect/>
          <a:stretch>
            <a:fillRect/>
          </a:stretch>
        </p:blipFill>
        <p:spPr bwMode="auto">
          <a:xfrm>
            <a:off x="8331139" y="6297865"/>
            <a:ext cx="615804" cy="4077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07" name="Picture 106" descr="AS2918.jpg"/>
          <p:cNvPicPr>
            <a:picLocks noChangeAspect="1"/>
          </p:cNvPicPr>
          <p:nvPr/>
        </p:nvPicPr>
        <p:blipFill>
          <a:blip r:embed="rId4"/>
          <a:srcRect/>
          <a:stretch>
            <a:fillRect/>
          </a:stretch>
        </p:blipFill>
        <p:spPr bwMode="auto">
          <a:xfrm>
            <a:off x="8332265" y="5660481"/>
            <a:ext cx="608540" cy="390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08" name="Picture 192" descr="copepod2"/>
          <p:cNvPicPr>
            <a:picLocks noChangeAspect="1" noChangeArrowheads="1"/>
          </p:cNvPicPr>
          <p:nvPr/>
        </p:nvPicPr>
        <p:blipFill>
          <a:blip r:embed="rId5"/>
          <a:srcRect/>
          <a:stretch>
            <a:fillRect/>
          </a:stretch>
        </p:blipFill>
        <p:spPr bwMode="auto">
          <a:xfrm>
            <a:off x="8363981" y="5027468"/>
            <a:ext cx="524241" cy="389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nvGrpSpPr>
          <p:cNvPr id="41991" name="Group 108"/>
          <p:cNvGrpSpPr>
            <a:grpSpLocks/>
          </p:cNvGrpSpPr>
          <p:nvPr/>
        </p:nvGrpSpPr>
        <p:grpSpPr bwMode="auto">
          <a:xfrm>
            <a:off x="8208963" y="4203700"/>
            <a:ext cx="758825" cy="558800"/>
            <a:chOff x="8154656" y="4313791"/>
            <a:chExt cx="758089" cy="557498"/>
          </a:xfrm>
        </p:grpSpPr>
        <p:pic>
          <p:nvPicPr>
            <p:cNvPr id="110" name="Picture 183" descr="pilchard"/>
            <p:cNvPicPr>
              <a:picLocks noChangeAspect="1" noChangeArrowheads="1"/>
            </p:cNvPicPr>
            <p:nvPr/>
          </p:nvPicPr>
          <p:blipFill>
            <a:blip r:embed="rId6"/>
            <a:srcRect/>
            <a:stretch>
              <a:fillRect/>
            </a:stretch>
          </p:blipFill>
          <p:spPr bwMode="auto">
            <a:xfrm>
              <a:off x="8154656" y="4653199"/>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11" name="Picture 184" descr="tuna4"/>
            <p:cNvPicPr>
              <a:picLocks noChangeAspect="1" noChangeArrowheads="1"/>
            </p:cNvPicPr>
            <p:nvPr/>
          </p:nvPicPr>
          <p:blipFill>
            <a:blip r:embed="rId7"/>
            <a:srcRect/>
            <a:stretch>
              <a:fillRect/>
            </a:stretch>
          </p:blipFill>
          <p:spPr bwMode="auto">
            <a:xfrm>
              <a:off x="8204024" y="4313791"/>
              <a:ext cx="696046" cy="280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12" name="Picture 183" descr="pilchard"/>
            <p:cNvPicPr>
              <a:picLocks noChangeAspect="1" noChangeArrowheads="1"/>
            </p:cNvPicPr>
            <p:nvPr/>
          </p:nvPicPr>
          <p:blipFill>
            <a:blip r:embed="rId6"/>
            <a:srcRect/>
            <a:stretch>
              <a:fillRect/>
            </a:stretch>
          </p:blipFill>
          <p:spPr bwMode="auto">
            <a:xfrm>
              <a:off x="8307056" y="4653198"/>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13" name="Picture 183" descr="pilchard"/>
            <p:cNvPicPr>
              <a:picLocks noChangeAspect="1" noChangeArrowheads="1"/>
            </p:cNvPicPr>
            <p:nvPr/>
          </p:nvPicPr>
          <p:blipFill>
            <a:blip r:embed="rId6"/>
            <a:srcRect/>
            <a:stretch>
              <a:fillRect/>
            </a:stretch>
          </p:blipFill>
          <p:spPr bwMode="auto">
            <a:xfrm>
              <a:off x="8318004" y="4608517"/>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14" name="Picture 183" descr="pilchard"/>
            <p:cNvPicPr>
              <a:picLocks noChangeAspect="1" noChangeArrowheads="1"/>
            </p:cNvPicPr>
            <p:nvPr/>
          </p:nvPicPr>
          <p:blipFill>
            <a:blip r:embed="rId6"/>
            <a:srcRect/>
            <a:stretch>
              <a:fillRect/>
            </a:stretch>
          </p:blipFill>
          <p:spPr bwMode="auto">
            <a:xfrm>
              <a:off x="8470404" y="4608516"/>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pic>
        <p:nvPicPr>
          <p:cNvPr id="115" name="Picture 179" descr="shark"/>
          <p:cNvPicPr>
            <a:picLocks noChangeAspect="1" noChangeArrowheads="1"/>
          </p:cNvPicPr>
          <p:nvPr/>
        </p:nvPicPr>
        <p:blipFill>
          <a:blip r:embed="rId8"/>
          <a:srcRect/>
          <a:stretch>
            <a:fillRect/>
          </a:stretch>
        </p:blipFill>
        <p:spPr bwMode="auto">
          <a:xfrm>
            <a:off x="8109775" y="3503582"/>
            <a:ext cx="920486" cy="419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16" name="Picture 115" descr="Great-Australian-Bight-Trawl-Sector,-vessel.jpg"/>
          <p:cNvPicPr>
            <a:picLocks noChangeAspect="1"/>
          </p:cNvPicPr>
          <p:nvPr/>
        </p:nvPicPr>
        <p:blipFill>
          <a:blip r:embed="rId9"/>
          <a:srcRect/>
          <a:stretch>
            <a:fillRect/>
          </a:stretch>
        </p:blipFill>
        <p:spPr bwMode="auto">
          <a:xfrm>
            <a:off x="8266570" y="2770015"/>
            <a:ext cx="662953" cy="482637"/>
          </a:xfrm>
          <a:prstGeom prst="roundRect">
            <a:avLst>
              <a:gd name="adj" fmla="val 302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17" name="Picture 116" descr="family_xmas_2004.JPG"/>
          <p:cNvPicPr>
            <a:picLocks noChangeAspect="1"/>
          </p:cNvPicPr>
          <p:nvPr/>
        </p:nvPicPr>
        <p:blipFill>
          <a:blip r:embed="rId10"/>
          <a:srcRect/>
          <a:stretch>
            <a:fillRect/>
          </a:stretch>
        </p:blipFill>
        <p:spPr bwMode="auto">
          <a:xfrm>
            <a:off x="8233424" y="1992665"/>
            <a:ext cx="688888" cy="445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sp>
        <p:nvSpPr>
          <p:cNvPr id="118" name="Content Placeholder 2"/>
          <p:cNvSpPr txBox="1">
            <a:spLocks/>
          </p:cNvSpPr>
          <p:nvPr/>
        </p:nvSpPr>
        <p:spPr bwMode="auto">
          <a:xfrm>
            <a:off x="8196263" y="6100763"/>
            <a:ext cx="9699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ENVIRONMENT</a:t>
            </a:r>
          </a:p>
        </p:txBody>
      </p:sp>
      <p:sp>
        <p:nvSpPr>
          <p:cNvPr id="119" name="Content Placeholder 2"/>
          <p:cNvSpPr txBox="1">
            <a:spLocks/>
          </p:cNvSpPr>
          <p:nvPr/>
        </p:nvSpPr>
        <p:spPr bwMode="auto">
          <a:xfrm>
            <a:off x="8337550" y="5454650"/>
            <a:ext cx="661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HABITAT</a:t>
            </a:r>
          </a:p>
        </p:txBody>
      </p:sp>
      <p:sp>
        <p:nvSpPr>
          <p:cNvPr id="120" name="Content Placeholder 2"/>
          <p:cNvSpPr txBox="1">
            <a:spLocks/>
          </p:cNvSpPr>
          <p:nvPr/>
        </p:nvSpPr>
        <p:spPr bwMode="auto">
          <a:xfrm>
            <a:off x="8250238" y="4862513"/>
            <a:ext cx="7493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000" b="1"/>
              <a:t>PLANKTON</a:t>
            </a:r>
            <a:endParaRPr lang="en-US" sz="1000" b="1"/>
          </a:p>
        </p:txBody>
      </p:sp>
      <p:sp>
        <p:nvSpPr>
          <p:cNvPr id="121" name="Content Placeholder 2"/>
          <p:cNvSpPr txBox="1">
            <a:spLocks/>
          </p:cNvSpPr>
          <p:nvPr/>
        </p:nvSpPr>
        <p:spPr bwMode="auto">
          <a:xfrm>
            <a:off x="8250238" y="3997325"/>
            <a:ext cx="7493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FOOD WEB</a:t>
            </a:r>
          </a:p>
        </p:txBody>
      </p:sp>
      <p:sp>
        <p:nvSpPr>
          <p:cNvPr id="122" name="Content Placeholder 2"/>
          <p:cNvSpPr txBox="1">
            <a:spLocks/>
          </p:cNvSpPr>
          <p:nvPr/>
        </p:nvSpPr>
        <p:spPr bwMode="auto">
          <a:xfrm>
            <a:off x="8096250" y="3319463"/>
            <a:ext cx="969963"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00" b="1"/>
              <a:t>PREDATORS</a:t>
            </a:r>
          </a:p>
        </p:txBody>
      </p:sp>
      <p:sp>
        <p:nvSpPr>
          <p:cNvPr id="123" name="Content Placeholder 2"/>
          <p:cNvSpPr txBox="1">
            <a:spLocks/>
          </p:cNvSpPr>
          <p:nvPr/>
        </p:nvSpPr>
        <p:spPr bwMode="auto">
          <a:xfrm>
            <a:off x="8231188" y="2530475"/>
            <a:ext cx="9128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INDUSTRIES</a:t>
            </a:r>
          </a:p>
        </p:txBody>
      </p:sp>
      <p:sp>
        <p:nvSpPr>
          <p:cNvPr id="124" name="Content Placeholder 2"/>
          <p:cNvSpPr txBox="1">
            <a:spLocks/>
          </p:cNvSpPr>
          <p:nvPr/>
        </p:nvSpPr>
        <p:spPr bwMode="auto">
          <a:xfrm>
            <a:off x="8024813" y="1785938"/>
            <a:ext cx="11525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SOCIOECONOMIC</a:t>
            </a:r>
          </a:p>
        </p:txBody>
      </p:sp>
      <p:sp>
        <p:nvSpPr>
          <p:cNvPr id="125" name="Content Placeholder 2"/>
          <p:cNvSpPr txBox="1">
            <a:spLocks/>
          </p:cNvSpPr>
          <p:nvPr/>
        </p:nvSpPr>
        <p:spPr bwMode="auto">
          <a:xfrm>
            <a:off x="8143875" y="1139825"/>
            <a:ext cx="9699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MANAGEMENT</a:t>
            </a:r>
          </a:p>
        </p:txBody>
      </p:sp>
      <p:pic>
        <p:nvPicPr>
          <p:cNvPr id="126" name="Picture 125" descr="afma.jpg"/>
          <p:cNvPicPr>
            <a:picLocks noChangeAspect="1"/>
          </p:cNvPicPr>
          <p:nvPr/>
        </p:nvPicPr>
        <p:blipFill>
          <a:blip r:embed="rId11">
            <a:extLst/>
          </a:blip>
          <a:stretch>
            <a:fillRect/>
          </a:stretch>
        </p:blipFill>
        <p:spPr>
          <a:xfrm>
            <a:off x="8251947" y="1324793"/>
            <a:ext cx="656924" cy="437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2004" name="Rectangle 126"/>
          <p:cNvSpPr>
            <a:spLocks noChangeArrowheads="1"/>
          </p:cNvSpPr>
          <p:nvPr/>
        </p:nvSpPr>
        <p:spPr bwMode="auto">
          <a:xfrm>
            <a:off x="8035925" y="1143000"/>
            <a:ext cx="1119188" cy="2152650"/>
          </a:xfrm>
          <a:prstGeom prst="rect">
            <a:avLst/>
          </a:prstGeom>
          <a:solidFill>
            <a:schemeClr val="bg1">
              <a:alpha val="78822"/>
            </a:schemeClr>
          </a:solidFill>
          <a:ln w="9525">
            <a:solidFill>
              <a:schemeClr val="bg1"/>
            </a:solidFill>
            <a:round/>
            <a:headEnd/>
            <a:tailEnd/>
          </a:ln>
        </p:spPr>
        <p:txBody>
          <a:bodyPr wrap="none" lIns="0" tIns="0" rIns="0" bIns="0" anchor="ctr"/>
          <a:lstStyle/>
          <a:p>
            <a:pPr marL="1588" indent="-1588"/>
            <a:endParaRPr lang="en-US"/>
          </a:p>
        </p:txBody>
      </p:sp>
      <p:sp>
        <p:nvSpPr>
          <p:cNvPr id="42005" name="Rectangle 127"/>
          <p:cNvSpPr>
            <a:spLocks noChangeArrowheads="1"/>
          </p:cNvSpPr>
          <p:nvPr/>
        </p:nvSpPr>
        <p:spPr bwMode="auto">
          <a:xfrm>
            <a:off x="8024813" y="6091238"/>
            <a:ext cx="1119187" cy="766762"/>
          </a:xfrm>
          <a:prstGeom prst="rect">
            <a:avLst/>
          </a:prstGeom>
          <a:solidFill>
            <a:schemeClr val="bg1">
              <a:alpha val="78822"/>
            </a:schemeClr>
          </a:solidFill>
          <a:ln w="9525">
            <a:solidFill>
              <a:schemeClr val="bg1"/>
            </a:solidFill>
            <a:round/>
            <a:headEnd/>
            <a:tailEnd/>
          </a:ln>
        </p:spPr>
        <p:txBody>
          <a:bodyPr wrap="none" lIns="0" tIns="0" rIns="0" bIns="0" anchor="ctr"/>
          <a:lstStyle/>
          <a:p>
            <a:pPr marL="1588" indent="-1588"/>
            <a:endParaRPr lang="en-US"/>
          </a:p>
        </p:txBody>
      </p:sp>
      <p:pic>
        <p:nvPicPr>
          <p:cNvPr id="42006" name="Picture 126" descr="EAC.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06463" y="1290638"/>
            <a:ext cx="33020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Rectangle 127"/>
          <p:cNvSpPr/>
          <p:nvPr/>
        </p:nvSpPr>
        <p:spPr>
          <a:xfrm>
            <a:off x="906463" y="1250950"/>
            <a:ext cx="3333750" cy="5384800"/>
          </a:xfrm>
          <a:prstGeom prst="rect">
            <a:avLst/>
          </a:prstGeom>
          <a:solidFill>
            <a:schemeClr val="accent3">
              <a:alpha val="68000"/>
            </a:schemeClr>
          </a:solidFill>
          <a:effectLst/>
        </p:spPr>
        <p:style>
          <a:lnRef idx="3">
            <a:schemeClr val="lt1"/>
          </a:lnRef>
          <a:fillRef idx="1">
            <a:schemeClr val="accent3"/>
          </a:fillRef>
          <a:effectRef idx="1">
            <a:schemeClr val="accent3"/>
          </a:effectRef>
          <a:fontRef idx="minor">
            <a:schemeClr val="lt1"/>
          </a:fontRef>
        </p:style>
        <p:txBody>
          <a:bodyPr anchor="ctr"/>
          <a:lstStyle/>
          <a:p>
            <a:pPr algn="ctr">
              <a:defRPr/>
            </a:pPr>
            <a:endParaRPr lang="en-AU"/>
          </a:p>
        </p:txBody>
      </p:sp>
      <p:grpSp>
        <p:nvGrpSpPr>
          <p:cNvPr id="42008" name="Group 299"/>
          <p:cNvGrpSpPr>
            <a:grpSpLocks/>
          </p:cNvGrpSpPr>
          <p:nvPr/>
        </p:nvGrpSpPr>
        <p:grpSpPr bwMode="auto">
          <a:xfrm>
            <a:off x="2768600" y="1985963"/>
            <a:ext cx="5032375" cy="3503612"/>
            <a:chOff x="2052954" y="1300975"/>
            <a:chExt cx="6473968" cy="4602580"/>
          </a:xfrm>
        </p:grpSpPr>
        <p:pic>
          <p:nvPicPr>
            <p:cNvPr id="42010" name="Picture 177" descr="flathea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68732" y="2718759"/>
              <a:ext cx="1458190" cy="32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1" name="Picture 179" descr="shar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8728" y="1300975"/>
              <a:ext cx="234791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2" name="Picture 182" descr="mackere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8749" y="3599673"/>
              <a:ext cx="941323" cy="33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3" name="Picture 183" descr="pilch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954" y="4084276"/>
              <a:ext cx="741358" cy="20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4" name="Picture 184" descr="tuna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0741" y="2879996"/>
              <a:ext cx="1234431" cy="49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5" name="Picture 185" descr="tuna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10616" y="2691083"/>
              <a:ext cx="1371445" cy="61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6" name="Picture 186" descr="tuna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3491" y="3003821"/>
              <a:ext cx="1243565" cy="42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7" name="Picture 187" descr="gurn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26673" y="3371267"/>
              <a:ext cx="906934" cy="49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8" name="Picture 188" descr="latche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30930" y="3048493"/>
              <a:ext cx="1329714" cy="51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9" name="Picture 189" descr="flound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47726" y="3299375"/>
              <a:ext cx="1151055" cy="69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0" name="Picture 190" descr="KGW"/>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50875" y="3195791"/>
              <a:ext cx="1451093" cy="46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1" name="Picture 191" descr="mulle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73680" y="3677857"/>
              <a:ext cx="1290164" cy="5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2" name="Picture 192" descr="copepod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14181" y="4707266"/>
              <a:ext cx="604262" cy="44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3" name="Picture 193" descr="diatoms"/>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22889" y="4936768"/>
              <a:ext cx="96678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4" name="Picture 194" descr="jellyfish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39577" y="4392174"/>
              <a:ext cx="495920" cy="59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5" name="Picture 195" descr="kelp"/>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98314" y="4418915"/>
              <a:ext cx="10795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6" name="Picture 197" descr="scallo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flipV="1">
              <a:off x="5605041" y="5040436"/>
              <a:ext cx="534724" cy="48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7" name="Picture 198" descr="squid"/>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rot="2198227">
              <a:off x="4608795" y="3823597"/>
              <a:ext cx="12303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8" name="Picture 318" descr="bird.pn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2431268" y="2301118"/>
              <a:ext cx="747044" cy="1133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9" name="Picture 319" descr="seal.pn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3393199" y="2167442"/>
              <a:ext cx="1071575" cy="79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0" name="Picture 183" descr="pilch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0389" y="3988423"/>
              <a:ext cx="741358" cy="20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1" name="Picture 183" descr="pilch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0392" y="4150742"/>
              <a:ext cx="741358" cy="20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2" name="Picture 182" descr="mackere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79343" y="3685235"/>
              <a:ext cx="941323" cy="33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3" name="Picture 323" descr="crab.pn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950756" y="4306241"/>
              <a:ext cx="812735" cy="50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4" name="Picture 192" descr="copepod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70574" y="4926504"/>
              <a:ext cx="604262" cy="44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6" name="Straight Arrow Connector 325"/>
            <p:cNvCxnSpPr>
              <a:cxnSpLocks noChangeShapeType="1"/>
            </p:cNvCxnSpPr>
            <p:nvPr/>
          </p:nvCxnSpPr>
          <p:spPr bwMode="auto">
            <a:xfrm flipV="1">
              <a:off x="3094507" y="4983874"/>
              <a:ext cx="332889" cy="181433"/>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27" name="Straight Arrow Connector 326"/>
            <p:cNvCxnSpPr>
              <a:cxnSpLocks noChangeShapeType="1"/>
            </p:cNvCxnSpPr>
            <p:nvPr/>
          </p:nvCxnSpPr>
          <p:spPr bwMode="auto">
            <a:xfrm rot="5400000" flipH="1" flipV="1">
              <a:off x="3337581" y="4368530"/>
              <a:ext cx="686113" cy="85775"/>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28" name="Straight Arrow Connector 327"/>
            <p:cNvCxnSpPr>
              <a:cxnSpLocks noChangeShapeType="1"/>
            </p:cNvCxnSpPr>
            <p:nvPr/>
          </p:nvCxnSpPr>
          <p:spPr bwMode="auto">
            <a:xfrm rot="5400000" flipH="1" flipV="1">
              <a:off x="2383136" y="4654674"/>
              <a:ext cx="458798" cy="28592"/>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29" name="Straight Arrow Connector 328"/>
            <p:cNvCxnSpPr>
              <a:cxnSpLocks noChangeShapeType="1"/>
            </p:cNvCxnSpPr>
            <p:nvPr/>
          </p:nvCxnSpPr>
          <p:spPr bwMode="auto">
            <a:xfrm rot="10800000">
              <a:off x="3094507" y="4364495"/>
              <a:ext cx="467678" cy="448372"/>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30" name="Straight Arrow Connector 329"/>
            <p:cNvCxnSpPr>
              <a:cxnSpLocks noChangeShapeType="1"/>
            </p:cNvCxnSpPr>
            <p:nvPr/>
          </p:nvCxnSpPr>
          <p:spPr bwMode="auto">
            <a:xfrm flipV="1">
              <a:off x="4019652" y="4821209"/>
              <a:ext cx="524860" cy="58393"/>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31" name="Straight Arrow Connector 330"/>
            <p:cNvCxnSpPr>
              <a:cxnSpLocks noChangeShapeType="1"/>
            </p:cNvCxnSpPr>
            <p:nvPr/>
          </p:nvCxnSpPr>
          <p:spPr bwMode="auto">
            <a:xfrm flipV="1">
              <a:off x="4001271" y="3934893"/>
              <a:ext cx="735214" cy="696539"/>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32" name="Straight Arrow Connector 331"/>
            <p:cNvCxnSpPr>
              <a:cxnSpLocks noChangeShapeType="1"/>
            </p:cNvCxnSpPr>
            <p:nvPr/>
          </p:nvCxnSpPr>
          <p:spPr bwMode="auto">
            <a:xfrm>
              <a:off x="4430146" y="3820194"/>
              <a:ext cx="238945" cy="8342"/>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33" name="Straight Arrow Connector 332"/>
            <p:cNvCxnSpPr>
              <a:cxnSpLocks noChangeShapeType="1"/>
            </p:cNvCxnSpPr>
            <p:nvPr/>
          </p:nvCxnSpPr>
          <p:spPr bwMode="auto">
            <a:xfrm>
              <a:off x="4038032" y="5117342"/>
              <a:ext cx="1519442" cy="133469"/>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34" name="Straight Arrow Connector 333"/>
            <p:cNvCxnSpPr>
              <a:cxnSpLocks noChangeShapeType="1"/>
            </p:cNvCxnSpPr>
            <p:nvPr/>
          </p:nvCxnSpPr>
          <p:spPr bwMode="auto">
            <a:xfrm flipV="1">
              <a:off x="6092547" y="4814952"/>
              <a:ext cx="265494" cy="235656"/>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35" name="Straight Arrow Connector 334"/>
            <p:cNvCxnSpPr>
              <a:cxnSpLocks noChangeShapeType="1"/>
            </p:cNvCxnSpPr>
            <p:nvPr/>
          </p:nvCxnSpPr>
          <p:spPr bwMode="auto">
            <a:xfrm rot="16200000" flipV="1">
              <a:off x="7472091" y="4187838"/>
              <a:ext cx="296133" cy="57183"/>
            </a:xfrm>
            <a:prstGeom prst="straightConnector1">
              <a:avLst/>
            </a:prstGeom>
            <a:noFill/>
            <a:ln w="38100">
              <a:solidFill>
                <a:srgbClr val="000000"/>
              </a:solidFill>
              <a:prstDash val="sysDash"/>
              <a:round/>
              <a:headEnd/>
              <a:tailEnd type="arrow" w="med" len="med"/>
            </a:ln>
            <a:effectLst>
              <a:outerShdw blurRad="40000" dist="20000" dir="5400000" rotWithShape="0">
                <a:srgbClr val="808080">
                  <a:alpha val="37999"/>
                </a:srgbClr>
              </a:outerShdw>
            </a:effectLst>
            <a:extLst/>
          </p:spPr>
        </p:cxnSp>
        <p:cxnSp>
          <p:nvCxnSpPr>
            <p:cNvPr id="336" name="Straight Arrow Connector 335"/>
            <p:cNvCxnSpPr>
              <a:cxnSpLocks noChangeShapeType="1"/>
            </p:cNvCxnSpPr>
            <p:nvPr/>
          </p:nvCxnSpPr>
          <p:spPr bwMode="auto">
            <a:xfrm rot="5400000" flipH="1" flipV="1">
              <a:off x="6645560" y="4076928"/>
              <a:ext cx="239826" cy="218523"/>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37" name="Straight Arrow Connector 336"/>
            <p:cNvCxnSpPr>
              <a:cxnSpLocks noChangeShapeType="1"/>
            </p:cNvCxnSpPr>
            <p:nvPr/>
          </p:nvCxnSpPr>
          <p:spPr bwMode="auto">
            <a:xfrm flipV="1">
              <a:off x="4123807" y="3265466"/>
              <a:ext cx="412537" cy="325330"/>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38" name="Straight Arrow Connector 337"/>
            <p:cNvCxnSpPr>
              <a:cxnSpLocks noChangeShapeType="1"/>
            </p:cNvCxnSpPr>
            <p:nvPr/>
          </p:nvCxnSpPr>
          <p:spPr bwMode="auto">
            <a:xfrm flipV="1">
              <a:off x="5490080" y="3665871"/>
              <a:ext cx="927187" cy="210629"/>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39" name="Straight Arrow Connector 338"/>
            <p:cNvCxnSpPr>
              <a:cxnSpLocks noChangeShapeType="1"/>
            </p:cNvCxnSpPr>
            <p:nvPr/>
          </p:nvCxnSpPr>
          <p:spPr bwMode="auto">
            <a:xfrm rot="5400000" flipH="1" flipV="1">
              <a:off x="5022399" y="3503698"/>
              <a:ext cx="296133" cy="145000"/>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0" name="Straight Arrow Connector 339"/>
            <p:cNvCxnSpPr>
              <a:cxnSpLocks noChangeShapeType="1"/>
            </p:cNvCxnSpPr>
            <p:nvPr/>
          </p:nvCxnSpPr>
          <p:spPr bwMode="auto">
            <a:xfrm rot="5400000" flipH="1" flipV="1">
              <a:off x="2486960" y="3690048"/>
              <a:ext cx="392064" cy="18381"/>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1" name="Straight Arrow Connector 340"/>
            <p:cNvCxnSpPr>
              <a:cxnSpLocks noChangeShapeType="1"/>
            </p:cNvCxnSpPr>
            <p:nvPr/>
          </p:nvCxnSpPr>
          <p:spPr bwMode="auto">
            <a:xfrm rot="5400000" flipH="1" flipV="1">
              <a:off x="2706994" y="3068670"/>
              <a:ext cx="936366" cy="716834"/>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2" name="Straight Arrow Connector 341"/>
            <p:cNvCxnSpPr>
              <a:cxnSpLocks noChangeShapeType="1"/>
            </p:cNvCxnSpPr>
            <p:nvPr/>
          </p:nvCxnSpPr>
          <p:spPr bwMode="auto">
            <a:xfrm rot="5400000" flipH="1" flipV="1">
              <a:off x="3494288" y="3274520"/>
              <a:ext cx="640233" cy="67395"/>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3" name="Straight Arrow Connector 342"/>
            <p:cNvCxnSpPr>
              <a:cxnSpLocks noChangeShapeType="1"/>
            </p:cNvCxnSpPr>
            <p:nvPr/>
          </p:nvCxnSpPr>
          <p:spPr bwMode="auto">
            <a:xfrm flipV="1">
              <a:off x="2998522" y="1805653"/>
              <a:ext cx="1670570" cy="542216"/>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4" name="Straight Arrow Connector 343"/>
            <p:cNvCxnSpPr>
              <a:cxnSpLocks noChangeShapeType="1"/>
            </p:cNvCxnSpPr>
            <p:nvPr/>
          </p:nvCxnSpPr>
          <p:spPr bwMode="auto">
            <a:xfrm flipV="1">
              <a:off x="4497541" y="2003770"/>
              <a:ext cx="332888" cy="181435"/>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5" name="Straight Arrow Connector 344"/>
            <p:cNvCxnSpPr>
              <a:cxnSpLocks noChangeShapeType="1"/>
            </p:cNvCxnSpPr>
            <p:nvPr/>
          </p:nvCxnSpPr>
          <p:spPr bwMode="auto">
            <a:xfrm rot="5400000" flipH="1" flipV="1">
              <a:off x="3867706" y="2147707"/>
              <a:ext cx="1459813" cy="1384653"/>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6" name="Straight Arrow Connector 345"/>
            <p:cNvCxnSpPr>
              <a:cxnSpLocks noChangeShapeType="1"/>
            </p:cNvCxnSpPr>
            <p:nvPr/>
          </p:nvCxnSpPr>
          <p:spPr bwMode="auto">
            <a:xfrm rot="5400000" flipH="1" flipV="1">
              <a:off x="5494575" y="2467890"/>
              <a:ext cx="650659" cy="10212"/>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7" name="Straight Arrow Connector 346"/>
            <p:cNvCxnSpPr>
              <a:cxnSpLocks noChangeShapeType="1"/>
            </p:cNvCxnSpPr>
            <p:nvPr/>
          </p:nvCxnSpPr>
          <p:spPr bwMode="auto">
            <a:xfrm rot="16200000" flipV="1">
              <a:off x="5944855" y="2391832"/>
              <a:ext cx="1048979" cy="410495"/>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8" name="Straight Arrow Connector 347"/>
            <p:cNvCxnSpPr>
              <a:cxnSpLocks noChangeShapeType="1"/>
            </p:cNvCxnSpPr>
            <p:nvPr/>
          </p:nvCxnSpPr>
          <p:spPr bwMode="auto">
            <a:xfrm rot="10800000">
              <a:off x="6999311" y="2206059"/>
              <a:ext cx="486058" cy="485908"/>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49" name="Straight Arrow Connector 348"/>
            <p:cNvCxnSpPr>
              <a:cxnSpLocks noChangeShapeType="1"/>
            </p:cNvCxnSpPr>
            <p:nvPr/>
          </p:nvCxnSpPr>
          <p:spPr bwMode="auto">
            <a:xfrm rot="5400000" flipH="1" flipV="1">
              <a:off x="7781797" y="3160345"/>
              <a:ext cx="266937" cy="18381"/>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pic>
          <p:nvPicPr>
            <p:cNvPr id="42059" name="Picture 349" descr="abalone.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6690056" y="4993711"/>
              <a:ext cx="538373" cy="42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1" name="Straight Arrow Connector 350"/>
            <p:cNvCxnSpPr>
              <a:cxnSpLocks noChangeShapeType="1"/>
            </p:cNvCxnSpPr>
            <p:nvPr/>
          </p:nvCxnSpPr>
          <p:spPr bwMode="auto">
            <a:xfrm rot="5400000">
              <a:off x="7042390" y="4730436"/>
              <a:ext cx="277364" cy="191973"/>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cxnSp>
          <p:nvCxnSpPr>
            <p:cNvPr id="352" name="Straight Arrow Connector 351"/>
            <p:cNvCxnSpPr>
              <a:cxnSpLocks noChangeShapeType="1"/>
            </p:cNvCxnSpPr>
            <p:nvPr/>
          </p:nvCxnSpPr>
          <p:spPr bwMode="auto">
            <a:xfrm rot="16200000" flipV="1">
              <a:off x="6665177" y="4784139"/>
              <a:ext cx="218971" cy="142958"/>
            </a:xfrm>
            <a:prstGeom prst="straightConnector1">
              <a:avLst/>
            </a:prstGeom>
            <a:noFill/>
            <a:ln w="38100">
              <a:solidFill>
                <a:srgbClr val="000000"/>
              </a:solidFill>
              <a:round/>
              <a:headEnd/>
              <a:tailEnd type="arrow" w="med" len="med"/>
            </a:ln>
            <a:effectLst>
              <a:outerShdw blurRad="40000" dist="20000" dir="5400000" rotWithShape="0">
                <a:srgbClr val="808080">
                  <a:alpha val="37999"/>
                </a:srgbClr>
              </a:outerShdw>
            </a:effectLst>
            <a:extLst/>
          </p:spPr>
        </p:cxnSp>
      </p:grpSp>
      <p:grpSp>
        <p:nvGrpSpPr>
          <p:cNvPr id="4" name="Group 50"/>
          <p:cNvGrpSpPr>
            <a:grpSpLocks/>
          </p:cNvGrpSpPr>
          <p:nvPr/>
        </p:nvGrpSpPr>
        <p:grpSpPr bwMode="auto">
          <a:xfrm>
            <a:off x="901700" y="1287463"/>
            <a:ext cx="1917700" cy="4956175"/>
            <a:chOff x="901700" y="1286933"/>
            <a:chExt cx="1917701" cy="4957234"/>
          </a:xfrm>
          <a:blipFill rotWithShape="1">
            <a:blip r:embed="rId32"/>
            <a:stretch>
              <a:fillRect/>
            </a:stretch>
          </a:blipFill>
        </p:grpSpPr>
        <p:sp>
          <p:nvSpPr>
            <p:cNvPr id="90" name="Freeform 89"/>
            <p:cNvSpPr/>
            <p:nvPr/>
          </p:nvSpPr>
          <p:spPr>
            <a:xfrm>
              <a:off x="901700" y="1286933"/>
              <a:ext cx="1917701" cy="3686963"/>
            </a:xfrm>
            <a:custGeom>
              <a:avLst/>
              <a:gdLst>
                <a:gd name="connsiteX0" fmla="*/ 8467 w 1862667"/>
                <a:gd name="connsiteY0" fmla="*/ 2366433 h 2599267"/>
                <a:gd name="connsiteX1" fmla="*/ 25400 w 1862667"/>
                <a:gd name="connsiteY1" fmla="*/ 2383367 h 2599267"/>
                <a:gd name="connsiteX2" fmla="*/ 4233 w 1862667"/>
                <a:gd name="connsiteY2" fmla="*/ 2421467 h 2599267"/>
                <a:gd name="connsiteX3" fmla="*/ 4233 w 1862667"/>
                <a:gd name="connsiteY3" fmla="*/ 2455333 h 2599267"/>
                <a:gd name="connsiteX4" fmla="*/ 38100 w 1862667"/>
                <a:gd name="connsiteY4" fmla="*/ 2463800 h 2599267"/>
                <a:gd name="connsiteX5" fmla="*/ 59267 w 1862667"/>
                <a:gd name="connsiteY5" fmla="*/ 2425700 h 2599267"/>
                <a:gd name="connsiteX6" fmla="*/ 88900 w 1862667"/>
                <a:gd name="connsiteY6" fmla="*/ 2451100 h 2599267"/>
                <a:gd name="connsiteX7" fmla="*/ 88900 w 1862667"/>
                <a:gd name="connsiteY7" fmla="*/ 2493433 h 2599267"/>
                <a:gd name="connsiteX8" fmla="*/ 127000 w 1862667"/>
                <a:gd name="connsiteY8" fmla="*/ 2523067 h 2599267"/>
                <a:gd name="connsiteX9" fmla="*/ 186267 w 1862667"/>
                <a:gd name="connsiteY9" fmla="*/ 2523067 h 2599267"/>
                <a:gd name="connsiteX10" fmla="*/ 177800 w 1862667"/>
                <a:gd name="connsiteY10" fmla="*/ 2565400 h 2599267"/>
                <a:gd name="connsiteX11" fmla="*/ 198967 w 1862667"/>
                <a:gd name="connsiteY11" fmla="*/ 2599267 h 2599267"/>
                <a:gd name="connsiteX12" fmla="*/ 275167 w 1862667"/>
                <a:gd name="connsiteY12" fmla="*/ 2540000 h 2599267"/>
                <a:gd name="connsiteX13" fmla="*/ 402167 w 1862667"/>
                <a:gd name="connsiteY13" fmla="*/ 2531533 h 2599267"/>
                <a:gd name="connsiteX14" fmla="*/ 592667 w 1862667"/>
                <a:gd name="connsiteY14" fmla="*/ 2345267 h 2599267"/>
                <a:gd name="connsiteX15" fmla="*/ 698500 w 1862667"/>
                <a:gd name="connsiteY15" fmla="*/ 2311400 h 2599267"/>
                <a:gd name="connsiteX16" fmla="*/ 994833 w 1862667"/>
                <a:gd name="connsiteY16" fmla="*/ 2294467 h 2599267"/>
                <a:gd name="connsiteX17" fmla="*/ 1037167 w 1862667"/>
                <a:gd name="connsiteY17" fmla="*/ 2239433 h 2599267"/>
                <a:gd name="connsiteX18" fmla="*/ 1075267 w 1862667"/>
                <a:gd name="connsiteY18" fmla="*/ 2239433 h 2599267"/>
                <a:gd name="connsiteX19" fmla="*/ 1104900 w 1862667"/>
                <a:gd name="connsiteY19" fmla="*/ 2142067 h 2599267"/>
                <a:gd name="connsiteX20" fmla="*/ 1083733 w 1862667"/>
                <a:gd name="connsiteY20" fmla="*/ 2053167 h 2599267"/>
                <a:gd name="connsiteX21" fmla="*/ 1130300 w 1862667"/>
                <a:gd name="connsiteY21" fmla="*/ 1900767 h 2599267"/>
                <a:gd name="connsiteX22" fmla="*/ 1130300 w 1862667"/>
                <a:gd name="connsiteY22" fmla="*/ 1786467 h 2599267"/>
                <a:gd name="connsiteX23" fmla="*/ 1185333 w 1862667"/>
                <a:gd name="connsiteY23" fmla="*/ 1710267 h 2599267"/>
                <a:gd name="connsiteX24" fmla="*/ 1223433 w 1862667"/>
                <a:gd name="connsiteY24" fmla="*/ 1595967 h 2599267"/>
                <a:gd name="connsiteX25" fmla="*/ 1253067 w 1862667"/>
                <a:gd name="connsiteY25" fmla="*/ 1595967 h 2599267"/>
                <a:gd name="connsiteX26" fmla="*/ 1286933 w 1862667"/>
                <a:gd name="connsiteY26" fmla="*/ 1562100 h 2599267"/>
                <a:gd name="connsiteX27" fmla="*/ 1278467 w 1862667"/>
                <a:gd name="connsiteY27" fmla="*/ 1507067 h 2599267"/>
                <a:gd name="connsiteX28" fmla="*/ 1295400 w 1862667"/>
                <a:gd name="connsiteY28" fmla="*/ 1485900 h 2599267"/>
                <a:gd name="connsiteX29" fmla="*/ 1299633 w 1862667"/>
                <a:gd name="connsiteY29" fmla="*/ 1388533 h 2599267"/>
                <a:gd name="connsiteX30" fmla="*/ 1367367 w 1862667"/>
                <a:gd name="connsiteY30" fmla="*/ 1312333 h 2599267"/>
                <a:gd name="connsiteX31" fmla="*/ 1401233 w 1862667"/>
                <a:gd name="connsiteY31" fmla="*/ 1219200 h 2599267"/>
                <a:gd name="connsiteX32" fmla="*/ 1380067 w 1862667"/>
                <a:gd name="connsiteY32" fmla="*/ 1181100 h 2599267"/>
                <a:gd name="connsiteX33" fmla="*/ 1405467 w 1862667"/>
                <a:gd name="connsiteY33" fmla="*/ 1172633 h 2599267"/>
                <a:gd name="connsiteX34" fmla="*/ 1405467 w 1862667"/>
                <a:gd name="connsiteY34" fmla="*/ 1172633 h 2599267"/>
                <a:gd name="connsiteX35" fmla="*/ 1498600 w 1862667"/>
                <a:gd name="connsiteY35" fmla="*/ 994833 h 2599267"/>
                <a:gd name="connsiteX36" fmla="*/ 1595967 w 1862667"/>
                <a:gd name="connsiteY36" fmla="*/ 948267 h 2599267"/>
                <a:gd name="connsiteX37" fmla="*/ 1595967 w 1862667"/>
                <a:gd name="connsiteY37" fmla="*/ 948267 h 2599267"/>
                <a:gd name="connsiteX38" fmla="*/ 1663700 w 1862667"/>
                <a:gd name="connsiteY38" fmla="*/ 859367 h 2599267"/>
                <a:gd name="connsiteX39" fmla="*/ 1634067 w 1862667"/>
                <a:gd name="connsiteY39" fmla="*/ 812800 h 2599267"/>
                <a:gd name="connsiteX40" fmla="*/ 1731433 w 1862667"/>
                <a:gd name="connsiteY40" fmla="*/ 664633 h 2599267"/>
                <a:gd name="connsiteX41" fmla="*/ 1794933 w 1862667"/>
                <a:gd name="connsiteY41" fmla="*/ 461433 h 2599267"/>
                <a:gd name="connsiteX42" fmla="*/ 1769533 w 1862667"/>
                <a:gd name="connsiteY42" fmla="*/ 364067 h 2599267"/>
                <a:gd name="connsiteX43" fmla="*/ 1824567 w 1862667"/>
                <a:gd name="connsiteY43" fmla="*/ 237067 h 2599267"/>
                <a:gd name="connsiteX44" fmla="*/ 1862667 w 1862667"/>
                <a:gd name="connsiteY44" fmla="*/ 0 h 2599267"/>
                <a:gd name="connsiteX45" fmla="*/ 0 w 1862667"/>
                <a:gd name="connsiteY45" fmla="*/ 0 h 2599267"/>
                <a:gd name="connsiteX46" fmla="*/ 8467 w 1862667"/>
                <a:gd name="connsiteY46" fmla="*/ 2366433 h 2599267"/>
                <a:gd name="connsiteX0" fmla="*/ 8467 w 1862667"/>
                <a:gd name="connsiteY0" fmla="*/ 3454399 h 3687233"/>
                <a:gd name="connsiteX1" fmla="*/ 25400 w 1862667"/>
                <a:gd name="connsiteY1" fmla="*/ 3471333 h 3687233"/>
                <a:gd name="connsiteX2" fmla="*/ 4233 w 1862667"/>
                <a:gd name="connsiteY2" fmla="*/ 3509433 h 3687233"/>
                <a:gd name="connsiteX3" fmla="*/ 4233 w 1862667"/>
                <a:gd name="connsiteY3" fmla="*/ 3543299 h 3687233"/>
                <a:gd name="connsiteX4" fmla="*/ 38100 w 1862667"/>
                <a:gd name="connsiteY4" fmla="*/ 3551766 h 3687233"/>
                <a:gd name="connsiteX5" fmla="*/ 59267 w 1862667"/>
                <a:gd name="connsiteY5" fmla="*/ 3513666 h 3687233"/>
                <a:gd name="connsiteX6" fmla="*/ 88900 w 1862667"/>
                <a:gd name="connsiteY6" fmla="*/ 3539066 h 3687233"/>
                <a:gd name="connsiteX7" fmla="*/ 88900 w 1862667"/>
                <a:gd name="connsiteY7" fmla="*/ 3581399 h 3687233"/>
                <a:gd name="connsiteX8" fmla="*/ 127000 w 1862667"/>
                <a:gd name="connsiteY8" fmla="*/ 3611033 h 3687233"/>
                <a:gd name="connsiteX9" fmla="*/ 186267 w 1862667"/>
                <a:gd name="connsiteY9" fmla="*/ 3611033 h 3687233"/>
                <a:gd name="connsiteX10" fmla="*/ 177800 w 1862667"/>
                <a:gd name="connsiteY10" fmla="*/ 3653366 h 3687233"/>
                <a:gd name="connsiteX11" fmla="*/ 198967 w 1862667"/>
                <a:gd name="connsiteY11" fmla="*/ 3687233 h 3687233"/>
                <a:gd name="connsiteX12" fmla="*/ 275167 w 1862667"/>
                <a:gd name="connsiteY12" fmla="*/ 3627966 h 3687233"/>
                <a:gd name="connsiteX13" fmla="*/ 402167 w 1862667"/>
                <a:gd name="connsiteY13" fmla="*/ 3619499 h 3687233"/>
                <a:gd name="connsiteX14" fmla="*/ 592667 w 1862667"/>
                <a:gd name="connsiteY14" fmla="*/ 3433233 h 3687233"/>
                <a:gd name="connsiteX15" fmla="*/ 698500 w 1862667"/>
                <a:gd name="connsiteY15" fmla="*/ 3399366 h 3687233"/>
                <a:gd name="connsiteX16" fmla="*/ 994833 w 1862667"/>
                <a:gd name="connsiteY16" fmla="*/ 3382433 h 3687233"/>
                <a:gd name="connsiteX17" fmla="*/ 1037167 w 1862667"/>
                <a:gd name="connsiteY17" fmla="*/ 3327399 h 3687233"/>
                <a:gd name="connsiteX18" fmla="*/ 1075267 w 1862667"/>
                <a:gd name="connsiteY18" fmla="*/ 3327399 h 3687233"/>
                <a:gd name="connsiteX19" fmla="*/ 1104900 w 1862667"/>
                <a:gd name="connsiteY19" fmla="*/ 3230033 h 3687233"/>
                <a:gd name="connsiteX20" fmla="*/ 1083733 w 1862667"/>
                <a:gd name="connsiteY20" fmla="*/ 3141133 h 3687233"/>
                <a:gd name="connsiteX21" fmla="*/ 1130300 w 1862667"/>
                <a:gd name="connsiteY21" fmla="*/ 2988733 h 3687233"/>
                <a:gd name="connsiteX22" fmla="*/ 1130300 w 1862667"/>
                <a:gd name="connsiteY22" fmla="*/ 2874433 h 3687233"/>
                <a:gd name="connsiteX23" fmla="*/ 1185333 w 1862667"/>
                <a:gd name="connsiteY23" fmla="*/ 2798233 h 3687233"/>
                <a:gd name="connsiteX24" fmla="*/ 1223433 w 1862667"/>
                <a:gd name="connsiteY24" fmla="*/ 2683933 h 3687233"/>
                <a:gd name="connsiteX25" fmla="*/ 1253067 w 1862667"/>
                <a:gd name="connsiteY25" fmla="*/ 2683933 h 3687233"/>
                <a:gd name="connsiteX26" fmla="*/ 1286933 w 1862667"/>
                <a:gd name="connsiteY26" fmla="*/ 2650066 h 3687233"/>
                <a:gd name="connsiteX27" fmla="*/ 1278467 w 1862667"/>
                <a:gd name="connsiteY27" fmla="*/ 2595033 h 3687233"/>
                <a:gd name="connsiteX28" fmla="*/ 1295400 w 1862667"/>
                <a:gd name="connsiteY28" fmla="*/ 2573866 h 3687233"/>
                <a:gd name="connsiteX29" fmla="*/ 1299633 w 1862667"/>
                <a:gd name="connsiteY29" fmla="*/ 2476499 h 3687233"/>
                <a:gd name="connsiteX30" fmla="*/ 1367367 w 1862667"/>
                <a:gd name="connsiteY30" fmla="*/ 2400299 h 3687233"/>
                <a:gd name="connsiteX31" fmla="*/ 1401233 w 1862667"/>
                <a:gd name="connsiteY31" fmla="*/ 2307166 h 3687233"/>
                <a:gd name="connsiteX32" fmla="*/ 1380067 w 1862667"/>
                <a:gd name="connsiteY32" fmla="*/ 2269066 h 3687233"/>
                <a:gd name="connsiteX33" fmla="*/ 1405467 w 1862667"/>
                <a:gd name="connsiteY33" fmla="*/ 2260599 h 3687233"/>
                <a:gd name="connsiteX34" fmla="*/ 1405467 w 1862667"/>
                <a:gd name="connsiteY34" fmla="*/ 2260599 h 3687233"/>
                <a:gd name="connsiteX35" fmla="*/ 1498600 w 1862667"/>
                <a:gd name="connsiteY35" fmla="*/ 2082799 h 3687233"/>
                <a:gd name="connsiteX36" fmla="*/ 1595967 w 1862667"/>
                <a:gd name="connsiteY36" fmla="*/ 2036233 h 3687233"/>
                <a:gd name="connsiteX37" fmla="*/ 1595967 w 1862667"/>
                <a:gd name="connsiteY37" fmla="*/ 2036233 h 3687233"/>
                <a:gd name="connsiteX38" fmla="*/ 1663700 w 1862667"/>
                <a:gd name="connsiteY38" fmla="*/ 1947333 h 3687233"/>
                <a:gd name="connsiteX39" fmla="*/ 1634067 w 1862667"/>
                <a:gd name="connsiteY39" fmla="*/ 1900766 h 3687233"/>
                <a:gd name="connsiteX40" fmla="*/ 1731433 w 1862667"/>
                <a:gd name="connsiteY40" fmla="*/ 1752599 h 3687233"/>
                <a:gd name="connsiteX41" fmla="*/ 1794933 w 1862667"/>
                <a:gd name="connsiteY41" fmla="*/ 1549399 h 3687233"/>
                <a:gd name="connsiteX42" fmla="*/ 1769533 w 1862667"/>
                <a:gd name="connsiteY42" fmla="*/ 1452033 h 3687233"/>
                <a:gd name="connsiteX43" fmla="*/ 1824567 w 1862667"/>
                <a:gd name="connsiteY43" fmla="*/ 1325033 h 3687233"/>
                <a:gd name="connsiteX44" fmla="*/ 1862667 w 1862667"/>
                <a:gd name="connsiteY44" fmla="*/ 1087966 h 3687233"/>
                <a:gd name="connsiteX45" fmla="*/ 0 w 1862667"/>
                <a:gd name="connsiteY45" fmla="*/ 0 h 3687233"/>
                <a:gd name="connsiteX46" fmla="*/ 8467 w 1862667"/>
                <a:gd name="connsiteY46" fmla="*/ 3454399 h 3687233"/>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676400 w 1862667"/>
                <a:gd name="connsiteY45" fmla="*/ 0 h 3687234"/>
                <a:gd name="connsiteX46" fmla="*/ 0 w 1862667"/>
                <a:gd name="connsiteY46" fmla="*/ 1 h 3687234"/>
                <a:gd name="connsiteX47" fmla="*/ 8467 w 1862667"/>
                <a:gd name="connsiteY47"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7196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24567 w 1917700"/>
                <a:gd name="connsiteY43" fmla="*/ 13250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75367 w 1917700"/>
                <a:gd name="connsiteY43" fmla="*/ 11218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17700" h="3687234">
                  <a:moveTo>
                    <a:pt x="8467" y="3454400"/>
                  </a:moveTo>
                  <a:lnTo>
                    <a:pt x="25400" y="3471334"/>
                  </a:lnTo>
                  <a:lnTo>
                    <a:pt x="4233" y="3509434"/>
                  </a:lnTo>
                  <a:lnTo>
                    <a:pt x="4233" y="3543300"/>
                  </a:lnTo>
                  <a:lnTo>
                    <a:pt x="38100" y="3551767"/>
                  </a:lnTo>
                  <a:lnTo>
                    <a:pt x="59267" y="3513667"/>
                  </a:lnTo>
                  <a:lnTo>
                    <a:pt x="88900" y="3539067"/>
                  </a:lnTo>
                  <a:lnTo>
                    <a:pt x="88900" y="3581400"/>
                  </a:lnTo>
                  <a:lnTo>
                    <a:pt x="127000" y="3611034"/>
                  </a:lnTo>
                  <a:lnTo>
                    <a:pt x="186267" y="3611034"/>
                  </a:lnTo>
                  <a:lnTo>
                    <a:pt x="177800" y="3653367"/>
                  </a:lnTo>
                  <a:lnTo>
                    <a:pt x="198967" y="3687234"/>
                  </a:lnTo>
                  <a:lnTo>
                    <a:pt x="275167" y="3627967"/>
                  </a:lnTo>
                  <a:lnTo>
                    <a:pt x="402167" y="3619500"/>
                  </a:lnTo>
                  <a:lnTo>
                    <a:pt x="592667" y="3433234"/>
                  </a:lnTo>
                  <a:lnTo>
                    <a:pt x="698500" y="3399367"/>
                  </a:lnTo>
                  <a:lnTo>
                    <a:pt x="994833" y="3382434"/>
                  </a:lnTo>
                  <a:lnTo>
                    <a:pt x="1037167" y="3327400"/>
                  </a:lnTo>
                  <a:lnTo>
                    <a:pt x="1075267" y="3327400"/>
                  </a:lnTo>
                  <a:lnTo>
                    <a:pt x="1104900" y="3230034"/>
                  </a:lnTo>
                  <a:lnTo>
                    <a:pt x="1083733" y="3141134"/>
                  </a:lnTo>
                  <a:lnTo>
                    <a:pt x="1130300" y="2988734"/>
                  </a:lnTo>
                  <a:lnTo>
                    <a:pt x="1130300" y="2874434"/>
                  </a:lnTo>
                  <a:lnTo>
                    <a:pt x="1185333" y="2798234"/>
                  </a:lnTo>
                  <a:lnTo>
                    <a:pt x="1223433" y="2683934"/>
                  </a:lnTo>
                  <a:lnTo>
                    <a:pt x="1253067" y="2683934"/>
                  </a:lnTo>
                  <a:lnTo>
                    <a:pt x="1286933" y="2650067"/>
                  </a:lnTo>
                  <a:lnTo>
                    <a:pt x="1278467" y="2595034"/>
                  </a:lnTo>
                  <a:lnTo>
                    <a:pt x="1295400" y="2573867"/>
                  </a:lnTo>
                  <a:lnTo>
                    <a:pt x="1299633" y="2476500"/>
                  </a:lnTo>
                  <a:lnTo>
                    <a:pt x="1367367" y="2400300"/>
                  </a:lnTo>
                  <a:lnTo>
                    <a:pt x="1401233" y="2307167"/>
                  </a:lnTo>
                  <a:lnTo>
                    <a:pt x="1380067" y="2269067"/>
                  </a:lnTo>
                  <a:lnTo>
                    <a:pt x="1405467" y="2260600"/>
                  </a:lnTo>
                  <a:lnTo>
                    <a:pt x="1405467" y="2260600"/>
                  </a:lnTo>
                  <a:lnTo>
                    <a:pt x="1498600" y="2082800"/>
                  </a:lnTo>
                  <a:lnTo>
                    <a:pt x="1595967" y="2036234"/>
                  </a:lnTo>
                  <a:lnTo>
                    <a:pt x="1595967" y="2036234"/>
                  </a:lnTo>
                  <a:lnTo>
                    <a:pt x="1663700" y="1947334"/>
                  </a:lnTo>
                  <a:lnTo>
                    <a:pt x="1634067" y="1900767"/>
                  </a:lnTo>
                  <a:lnTo>
                    <a:pt x="1731433" y="1752600"/>
                  </a:lnTo>
                  <a:lnTo>
                    <a:pt x="1794933" y="1549400"/>
                  </a:lnTo>
                  <a:lnTo>
                    <a:pt x="1769533" y="1452034"/>
                  </a:lnTo>
                  <a:lnTo>
                    <a:pt x="1875367" y="1121834"/>
                  </a:lnTo>
                  <a:cubicBezTo>
                    <a:pt x="1888067" y="920045"/>
                    <a:pt x="1917700" y="912990"/>
                    <a:pt x="1862667" y="719667"/>
                  </a:cubicBezTo>
                  <a:lnTo>
                    <a:pt x="1786467" y="249767"/>
                  </a:lnTo>
                  <a:lnTo>
                    <a:pt x="1676400" y="0"/>
                  </a:lnTo>
                  <a:lnTo>
                    <a:pt x="0" y="1"/>
                  </a:lnTo>
                  <a:cubicBezTo>
                    <a:pt x="2822" y="788812"/>
                    <a:pt x="5645" y="2665589"/>
                    <a:pt x="8467" y="3454400"/>
                  </a:cubicBezTo>
                  <a:close/>
                </a:path>
              </a:pathLst>
            </a:cu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91" name="Freeform 90"/>
            <p:cNvSpPr/>
            <p:nvPr/>
          </p:nvSpPr>
          <p:spPr>
            <a:xfrm>
              <a:off x="1185863" y="4958017"/>
              <a:ext cx="33337" cy="92095"/>
            </a:xfrm>
            <a:custGeom>
              <a:avLst/>
              <a:gdLst>
                <a:gd name="connsiteX0" fmla="*/ 25400 w 33867"/>
                <a:gd name="connsiteY0" fmla="*/ 0 h 93134"/>
                <a:gd name="connsiteX1" fmla="*/ 0 w 33867"/>
                <a:gd name="connsiteY1" fmla="*/ 29634 h 93134"/>
                <a:gd name="connsiteX2" fmla="*/ 8467 w 33867"/>
                <a:gd name="connsiteY2" fmla="*/ 67734 h 93134"/>
                <a:gd name="connsiteX3" fmla="*/ 33867 w 33867"/>
                <a:gd name="connsiteY3" fmla="*/ 93134 h 93134"/>
                <a:gd name="connsiteX4" fmla="*/ 25400 w 33867"/>
                <a:gd name="connsiteY4" fmla="*/ 0 h 93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7" h="93134">
                  <a:moveTo>
                    <a:pt x="25400" y="0"/>
                  </a:moveTo>
                  <a:lnTo>
                    <a:pt x="0" y="29634"/>
                  </a:lnTo>
                  <a:lnTo>
                    <a:pt x="8467" y="67734"/>
                  </a:lnTo>
                  <a:lnTo>
                    <a:pt x="33867" y="93134"/>
                  </a:lnTo>
                  <a:lnTo>
                    <a:pt x="25400" y="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92" name="Freeform 91"/>
            <p:cNvSpPr/>
            <p:nvPr/>
          </p:nvSpPr>
          <p:spPr>
            <a:xfrm>
              <a:off x="1524000" y="5202544"/>
              <a:ext cx="106363" cy="131790"/>
            </a:xfrm>
            <a:custGeom>
              <a:avLst/>
              <a:gdLst>
                <a:gd name="connsiteX0" fmla="*/ 55033 w 105833"/>
                <a:gd name="connsiteY0" fmla="*/ 131233 h 131233"/>
                <a:gd name="connsiteX1" fmla="*/ 0 w 105833"/>
                <a:gd name="connsiteY1" fmla="*/ 29633 h 131233"/>
                <a:gd name="connsiteX2" fmla="*/ 25400 w 105833"/>
                <a:gd name="connsiteY2" fmla="*/ 0 h 131233"/>
                <a:gd name="connsiteX3" fmla="*/ 76200 w 105833"/>
                <a:gd name="connsiteY3" fmla="*/ 33866 h 131233"/>
                <a:gd name="connsiteX4" fmla="*/ 105833 w 105833"/>
                <a:gd name="connsiteY4" fmla="*/ 42333 h 131233"/>
                <a:gd name="connsiteX5" fmla="*/ 105833 w 105833"/>
                <a:gd name="connsiteY5" fmla="*/ 84666 h 131233"/>
                <a:gd name="connsiteX6" fmla="*/ 55033 w 105833"/>
                <a:gd name="connsiteY6" fmla="*/ 131233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3" h="131233">
                  <a:moveTo>
                    <a:pt x="55033" y="131233"/>
                  </a:moveTo>
                  <a:lnTo>
                    <a:pt x="0" y="29633"/>
                  </a:lnTo>
                  <a:lnTo>
                    <a:pt x="25400" y="0"/>
                  </a:lnTo>
                  <a:lnTo>
                    <a:pt x="76200" y="33866"/>
                  </a:lnTo>
                  <a:lnTo>
                    <a:pt x="105833" y="42333"/>
                  </a:lnTo>
                  <a:lnTo>
                    <a:pt x="105833" y="84666"/>
                  </a:lnTo>
                  <a:lnTo>
                    <a:pt x="55033" y="1312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93" name="Freeform 92"/>
            <p:cNvSpPr/>
            <p:nvPr/>
          </p:nvSpPr>
          <p:spPr>
            <a:xfrm>
              <a:off x="1579563" y="5359740"/>
              <a:ext cx="79375" cy="50811"/>
            </a:xfrm>
            <a:custGeom>
              <a:avLst/>
              <a:gdLst>
                <a:gd name="connsiteX0" fmla="*/ 0 w 80434"/>
                <a:gd name="connsiteY0" fmla="*/ 12700 h 50800"/>
                <a:gd name="connsiteX1" fmla="*/ 25400 w 80434"/>
                <a:gd name="connsiteY1" fmla="*/ 50800 h 50800"/>
                <a:gd name="connsiteX2" fmla="*/ 67734 w 80434"/>
                <a:gd name="connsiteY2" fmla="*/ 29633 h 50800"/>
                <a:gd name="connsiteX3" fmla="*/ 67734 w 80434"/>
                <a:gd name="connsiteY3" fmla="*/ 29633 h 50800"/>
                <a:gd name="connsiteX4" fmla="*/ 80434 w 80434"/>
                <a:gd name="connsiteY4" fmla="*/ 0 h 50800"/>
                <a:gd name="connsiteX5" fmla="*/ 0 w 80434"/>
                <a:gd name="connsiteY5" fmla="*/ 127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34" h="50800">
                  <a:moveTo>
                    <a:pt x="0" y="12700"/>
                  </a:moveTo>
                  <a:lnTo>
                    <a:pt x="25400" y="50800"/>
                  </a:lnTo>
                  <a:lnTo>
                    <a:pt x="67734" y="29633"/>
                  </a:lnTo>
                  <a:lnTo>
                    <a:pt x="67734" y="29633"/>
                  </a:lnTo>
                  <a:lnTo>
                    <a:pt x="80434" y="0"/>
                  </a:lnTo>
                  <a:lnTo>
                    <a:pt x="0" y="1270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94" name="Freeform 93"/>
            <p:cNvSpPr/>
            <p:nvPr/>
          </p:nvSpPr>
          <p:spPr>
            <a:xfrm>
              <a:off x="901700" y="5474064"/>
              <a:ext cx="723900" cy="770103"/>
            </a:xfrm>
            <a:custGeom>
              <a:avLst/>
              <a:gdLst>
                <a:gd name="connsiteX0" fmla="*/ 664633 w 723900"/>
                <a:gd name="connsiteY0" fmla="*/ 16933 h 770467"/>
                <a:gd name="connsiteX1" fmla="*/ 664633 w 723900"/>
                <a:gd name="connsiteY1" fmla="*/ 16933 h 770467"/>
                <a:gd name="connsiteX2" fmla="*/ 592667 w 723900"/>
                <a:gd name="connsiteY2" fmla="*/ 21167 h 770467"/>
                <a:gd name="connsiteX3" fmla="*/ 529167 w 723900"/>
                <a:gd name="connsiteY3" fmla="*/ 55033 h 770467"/>
                <a:gd name="connsiteX4" fmla="*/ 499533 w 723900"/>
                <a:gd name="connsiteY4" fmla="*/ 46567 h 770467"/>
                <a:gd name="connsiteX5" fmla="*/ 317500 w 723900"/>
                <a:gd name="connsiteY5" fmla="*/ 105833 h 770467"/>
                <a:gd name="connsiteX6" fmla="*/ 249767 w 723900"/>
                <a:gd name="connsiteY6" fmla="*/ 105833 h 770467"/>
                <a:gd name="connsiteX7" fmla="*/ 42333 w 723900"/>
                <a:gd name="connsiteY7" fmla="*/ 0 h 770467"/>
                <a:gd name="connsiteX8" fmla="*/ 0 w 723900"/>
                <a:gd name="connsiteY8" fmla="*/ 8467 h 770467"/>
                <a:gd name="connsiteX9" fmla="*/ 8467 w 723900"/>
                <a:gd name="connsiteY9" fmla="*/ 283633 h 770467"/>
                <a:gd name="connsiteX10" fmla="*/ 59267 w 723900"/>
                <a:gd name="connsiteY10" fmla="*/ 368300 h 770467"/>
                <a:gd name="connsiteX11" fmla="*/ 93133 w 723900"/>
                <a:gd name="connsiteY11" fmla="*/ 427567 h 770467"/>
                <a:gd name="connsiteX12" fmla="*/ 55033 w 723900"/>
                <a:gd name="connsiteY12" fmla="*/ 402167 h 770467"/>
                <a:gd name="connsiteX13" fmla="*/ 55033 w 723900"/>
                <a:gd name="connsiteY13" fmla="*/ 402167 h 770467"/>
                <a:gd name="connsiteX14" fmla="*/ 42333 w 723900"/>
                <a:gd name="connsiteY14" fmla="*/ 465667 h 770467"/>
                <a:gd name="connsiteX15" fmla="*/ 97367 w 723900"/>
                <a:gd name="connsiteY15" fmla="*/ 575733 h 770467"/>
                <a:gd name="connsiteX16" fmla="*/ 182033 w 723900"/>
                <a:gd name="connsiteY16" fmla="*/ 673100 h 770467"/>
                <a:gd name="connsiteX17" fmla="*/ 241300 w 723900"/>
                <a:gd name="connsiteY17" fmla="*/ 694267 h 770467"/>
                <a:gd name="connsiteX18" fmla="*/ 207433 w 723900"/>
                <a:gd name="connsiteY18" fmla="*/ 690033 h 770467"/>
                <a:gd name="connsiteX19" fmla="*/ 232833 w 723900"/>
                <a:gd name="connsiteY19" fmla="*/ 719667 h 770467"/>
                <a:gd name="connsiteX20" fmla="*/ 270933 w 723900"/>
                <a:gd name="connsiteY20" fmla="*/ 736600 h 770467"/>
                <a:gd name="connsiteX21" fmla="*/ 309033 w 723900"/>
                <a:gd name="connsiteY21" fmla="*/ 736600 h 770467"/>
                <a:gd name="connsiteX22" fmla="*/ 334433 w 723900"/>
                <a:gd name="connsiteY22" fmla="*/ 723900 h 770467"/>
                <a:gd name="connsiteX23" fmla="*/ 389467 w 723900"/>
                <a:gd name="connsiteY23" fmla="*/ 770467 h 770467"/>
                <a:gd name="connsiteX24" fmla="*/ 389467 w 723900"/>
                <a:gd name="connsiteY24" fmla="*/ 770467 h 770467"/>
                <a:gd name="connsiteX25" fmla="*/ 448733 w 723900"/>
                <a:gd name="connsiteY25" fmla="*/ 698500 h 770467"/>
                <a:gd name="connsiteX26" fmla="*/ 440267 w 723900"/>
                <a:gd name="connsiteY26" fmla="*/ 643467 h 770467"/>
                <a:gd name="connsiteX27" fmla="*/ 486833 w 723900"/>
                <a:gd name="connsiteY27" fmla="*/ 690033 h 770467"/>
                <a:gd name="connsiteX28" fmla="*/ 486833 w 723900"/>
                <a:gd name="connsiteY28" fmla="*/ 690033 h 770467"/>
                <a:gd name="connsiteX29" fmla="*/ 503767 w 723900"/>
                <a:gd name="connsiteY29" fmla="*/ 643467 h 770467"/>
                <a:gd name="connsiteX30" fmla="*/ 563033 w 723900"/>
                <a:gd name="connsiteY30" fmla="*/ 575733 h 770467"/>
                <a:gd name="connsiteX31" fmla="*/ 605367 w 723900"/>
                <a:gd name="connsiteY31" fmla="*/ 609600 h 770467"/>
                <a:gd name="connsiteX32" fmla="*/ 605367 w 723900"/>
                <a:gd name="connsiteY32" fmla="*/ 639233 h 770467"/>
                <a:gd name="connsiteX33" fmla="*/ 656167 w 723900"/>
                <a:gd name="connsiteY33" fmla="*/ 639233 h 770467"/>
                <a:gd name="connsiteX34" fmla="*/ 656167 w 723900"/>
                <a:gd name="connsiteY34" fmla="*/ 575733 h 770467"/>
                <a:gd name="connsiteX35" fmla="*/ 626533 w 723900"/>
                <a:gd name="connsiteY35" fmla="*/ 571500 h 770467"/>
                <a:gd name="connsiteX36" fmla="*/ 651933 w 723900"/>
                <a:gd name="connsiteY36" fmla="*/ 465667 h 770467"/>
                <a:gd name="connsiteX37" fmla="*/ 651933 w 723900"/>
                <a:gd name="connsiteY37" fmla="*/ 393700 h 770467"/>
                <a:gd name="connsiteX38" fmla="*/ 719667 w 723900"/>
                <a:gd name="connsiteY38" fmla="*/ 325967 h 770467"/>
                <a:gd name="connsiteX39" fmla="*/ 719667 w 723900"/>
                <a:gd name="connsiteY39" fmla="*/ 173567 h 770467"/>
                <a:gd name="connsiteX40" fmla="*/ 723900 w 723900"/>
                <a:gd name="connsiteY40" fmla="*/ 59267 h 770467"/>
                <a:gd name="connsiteX41" fmla="*/ 664633 w 723900"/>
                <a:gd name="connsiteY41" fmla="*/ 16933 h 77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3900" h="770467">
                  <a:moveTo>
                    <a:pt x="664633" y="16933"/>
                  </a:moveTo>
                  <a:lnTo>
                    <a:pt x="664633" y="16933"/>
                  </a:lnTo>
                  <a:lnTo>
                    <a:pt x="592667" y="21167"/>
                  </a:lnTo>
                  <a:lnTo>
                    <a:pt x="529167" y="55033"/>
                  </a:lnTo>
                  <a:lnTo>
                    <a:pt x="499533" y="46567"/>
                  </a:lnTo>
                  <a:lnTo>
                    <a:pt x="317500" y="105833"/>
                  </a:lnTo>
                  <a:lnTo>
                    <a:pt x="249767" y="105833"/>
                  </a:lnTo>
                  <a:lnTo>
                    <a:pt x="42333" y="0"/>
                  </a:lnTo>
                  <a:lnTo>
                    <a:pt x="0" y="8467"/>
                  </a:lnTo>
                  <a:lnTo>
                    <a:pt x="8467" y="283633"/>
                  </a:lnTo>
                  <a:lnTo>
                    <a:pt x="59267" y="368300"/>
                  </a:lnTo>
                  <a:lnTo>
                    <a:pt x="93133" y="427567"/>
                  </a:lnTo>
                  <a:lnTo>
                    <a:pt x="55033" y="402167"/>
                  </a:lnTo>
                  <a:lnTo>
                    <a:pt x="55033" y="402167"/>
                  </a:lnTo>
                  <a:lnTo>
                    <a:pt x="42333" y="465667"/>
                  </a:lnTo>
                  <a:lnTo>
                    <a:pt x="97367" y="575733"/>
                  </a:lnTo>
                  <a:lnTo>
                    <a:pt x="182033" y="673100"/>
                  </a:lnTo>
                  <a:lnTo>
                    <a:pt x="241300" y="694267"/>
                  </a:lnTo>
                  <a:lnTo>
                    <a:pt x="207433" y="690033"/>
                  </a:lnTo>
                  <a:lnTo>
                    <a:pt x="232833" y="719667"/>
                  </a:lnTo>
                  <a:lnTo>
                    <a:pt x="270933" y="736600"/>
                  </a:lnTo>
                  <a:lnTo>
                    <a:pt x="309033" y="736600"/>
                  </a:lnTo>
                  <a:lnTo>
                    <a:pt x="334433" y="723900"/>
                  </a:lnTo>
                  <a:lnTo>
                    <a:pt x="389467" y="770467"/>
                  </a:lnTo>
                  <a:lnTo>
                    <a:pt x="389467" y="770467"/>
                  </a:lnTo>
                  <a:lnTo>
                    <a:pt x="448733" y="698500"/>
                  </a:lnTo>
                  <a:lnTo>
                    <a:pt x="440267" y="643467"/>
                  </a:lnTo>
                  <a:lnTo>
                    <a:pt x="486833" y="690033"/>
                  </a:lnTo>
                  <a:lnTo>
                    <a:pt x="486833" y="690033"/>
                  </a:lnTo>
                  <a:lnTo>
                    <a:pt x="503767" y="643467"/>
                  </a:lnTo>
                  <a:lnTo>
                    <a:pt x="563033" y="575733"/>
                  </a:lnTo>
                  <a:lnTo>
                    <a:pt x="605367" y="609600"/>
                  </a:lnTo>
                  <a:lnTo>
                    <a:pt x="605367" y="639233"/>
                  </a:lnTo>
                  <a:lnTo>
                    <a:pt x="656167" y="639233"/>
                  </a:lnTo>
                  <a:lnTo>
                    <a:pt x="656167" y="575733"/>
                  </a:lnTo>
                  <a:lnTo>
                    <a:pt x="626533" y="571500"/>
                  </a:lnTo>
                  <a:lnTo>
                    <a:pt x="651933" y="465667"/>
                  </a:lnTo>
                  <a:lnTo>
                    <a:pt x="651933" y="393700"/>
                  </a:lnTo>
                  <a:lnTo>
                    <a:pt x="719667" y="325967"/>
                  </a:lnTo>
                  <a:lnTo>
                    <a:pt x="719667" y="173567"/>
                  </a:lnTo>
                  <a:lnTo>
                    <a:pt x="723900" y="59267"/>
                  </a:lnTo>
                  <a:lnTo>
                    <a:pt x="664633" y="169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grpSp>
    </p:spTree>
    <p:extLst>
      <p:ext uri="{BB962C8B-B14F-4D97-AF65-F5344CB8AC3E}">
        <p14:creationId xmlns:p14="http://schemas.microsoft.com/office/powerpoint/2010/main" val="301912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P spid="121" grpId="0"/>
      <p:bldP spid="122" grpId="0"/>
      <p:bldP spid="123" grpId="0"/>
      <p:bldP spid="124" grpId="0"/>
      <p:bldP spid="1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fontScale="90000"/>
          </a:bodyPr>
          <a:lstStyle/>
          <a:p>
            <a:pPr eaLnBrk="1" hangingPunct="1"/>
            <a:r>
              <a:rPr lang="en-AU" sz="4400">
                <a:latin typeface="Arial" charset="0"/>
              </a:rPr>
              <a:t>Atlantis - Putting It Together</a:t>
            </a:r>
            <a:endParaRPr lang="en-AU" sz="4400">
              <a:solidFill>
                <a:srgbClr val="FF0000"/>
              </a:solidFill>
              <a:latin typeface="Arial" charset="0"/>
            </a:endParaRPr>
          </a:p>
        </p:txBody>
      </p:sp>
      <p:sp>
        <p:nvSpPr>
          <p:cNvPr id="44034" name="Rectangle 140"/>
          <p:cNvSpPr>
            <a:spLocks noChangeArrowheads="1"/>
          </p:cNvSpPr>
          <p:nvPr/>
        </p:nvSpPr>
        <p:spPr bwMode="auto">
          <a:xfrm>
            <a:off x="8035925" y="1423988"/>
            <a:ext cx="1017588" cy="5319712"/>
          </a:xfrm>
          <a:prstGeom prst="rect">
            <a:avLst/>
          </a:prstGeom>
          <a:solidFill>
            <a:srgbClr val="FFFFFF"/>
          </a:solidFill>
          <a:ln w="9525">
            <a:solidFill>
              <a:schemeClr val="bg1"/>
            </a:solidFill>
            <a:round/>
            <a:headEnd/>
            <a:tailEnd/>
          </a:ln>
        </p:spPr>
        <p:txBody>
          <a:bodyPr wrap="none" lIns="0" tIns="0" rIns="0" bIns="0" anchor="ctr"/>
          <a:lstStyle/>
          <a:p>
            <a:pPr marL="1588" indent="-1588"/>
            <a:endParaRPr lang="en-US"/>
          </a:p>
        </p:txBody>
      </p:sp>
      <p:sp>
        <p:nvSpPr>
          <p:cNvPr id="44035" name="Rectangle 141"/>
          <p:cNvSpPr>
            <a:spLocks noChangeArrowheads="1"/>
          </p:cNvSpPr>
          <p:nvPr/>
        </p:nvSpPr>
        <p:spPr bwMode="auto">
          <a:xfrm>
            <a:off x="8035925" y="1423988"/>
            <a:ext cx="1017588" cy="5319712"/>
          </a:xfrm>
          <a:prstGeom prst="rect">
            <a:avLst/>
          </a:prstGeom>
          <a:solidFill>
            <a:srgbClr val="FFFFFF"/>
          </a:solidFill>
          <a:ln w="9525">
            <a:solidFill>
              <a:schemeClr val="bg1"/>
            </a:solidFill>
            <a:round/>
            <a:headEnd/>
            <a:tailEnd/>
          </a:ln>
        </p:spPr>
        <p:txBody>
          <a:bodyPr wrap="none" lIns="0" tIns="0" rIns="0" bIns="0" anchor="ctr"/>
          <a:lstStyle/>
          <a:p>
            <a:pPr marL="1588" indent="-1588"/>
            <a:endParaRPr lang="en-US"/>
          </a:p>
        </p:txBody>
      </p:sp>
      <p:pic>
        <p:nvPicPr>
          <p:cNvPr id="143" name="Picture 142" descr="phytoplankton.png"/>
          <p:cNvPicPr>
            <a:picLocks noChangeAspect="1"/>
          </p:cNvPicPr>
          <p:nvPr/>
        </p:nvPicPr>
        <p:blipFill>
          <a:blip r:embed="rId3"/>
          <a:srcRect/>
          <a:stretch>
            <a:fillRect/>
          </a:stretch>
        </p:blipFill>
        <p:spPr bwMode="auto">
          <a:xfrm>
            <a:off x="8331139" y="6297865"/>
            <a:ext cx="615804" cy="4077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4" name="Picture 143" descr="AS2918.jpg"/>
          <p:cNvPicPr>
            <a:picLocks noChangeAspect="1"/>
          </p:cNvPicPr>
          <p:nvPr/>
        </p:nvPicPr>
        <p:blipFill>
          <a:blip r:embed="rId4"/>
          <a:srcRect/>
          <a:stretch>
            <a:fillRect/>
          </a:stretch>
        </p:blipFill>
        <p:spPr bwMode="auto">
          <a:xfrm>
            <a:off x="8332265" y="5660481"/>
            <a:ext cx="608540" cy="390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5" name="Picture 192" descr="copepod2"/>
          <p:cNvPicPr>
            <a:picLocks noChangeAspect="1" noChangeArrowheads="1"/>
          </p:cNvPicPr>
          <p:nvPr/>
        </p:nvPicPr>
        <p:blipFill>
          <a:blip r:embed="rId5"/>
          <a:srcRect/>
          <a:stretch>
            <a:fillRect/>
          </a:stretch>
        </p:blipFill>
        <p:spPr bwMode="auto">
          <a:xfrm>
            <a:off x="8363981" y="5027468"/>
            <a:ext cx="524241" cy="389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nvGrpSpPr>
          <p:cNvPr id="44039" name="Group 145"/>
          <p:cNvGrpSpPr>
            <a:grpSpLocks/>
          </p:cNvGrpSpPr>
          <p:nvPr/>
        </p:nvGrpSpPr>
        <p:grpSpPr bwMode="auto">
          <a:xfrm>
            <a:off x="8208963" y="4203700"/>
            <a:ext cx="758825" cy="558800"/>
            <a:chOff x="8154656" y="4313791"/>
            <a:chExt cx="758089" cy="557498"/>
          </a:xfrm>
        </p:grpSpPr>
        <p:pic>
          <p:nvPicPr>
            <p:cNvPr id="147" name="Picture 183" descr="pilchard"/>
            <p:cNvPicPr>
              <a:picLocks noChangeAspect="1" noChangeArrowheads="1"/>
            </p:cNvPicPr>
            <p:nvPr/>
          </p:nvPicPr>
          <p:blipFill>
            <a:blip r:embed="rId6"/>
            <a:srcRect/>
            <a:stretch>
              <a:fillRect/>
            </a:stretch>
          </p:blipFill>
          <p:spPr bwMode="auto">
            <a:xfrm>
              <a:off x="8154656" y="4653199"/>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8" name="Picture 184" descr="tuna4"/>
            <p:cNvPicPr>
              <a:picLocks noChangeAspect="1" noChangeArrowheads="1"/>
            </p:cNvPicPr>
            <p:nvPr/>
          </p:nvPicPr>
          <p:blipFill>
            <a:blip r:embed="rId7"/>
            <a:srcRect/>
            <a:stretch>
              <a:fillRect/>
            </a:stretch>
          </p:blipFill>
          <p:spPr bwMode="auto">
            <a:xfrm>
              <a:off x="8204024" y="4313791"/>
              <a:ext cx="696046" cy="280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9" name="Picture 183" descr="pilchard"/>
            <p:cNvPicPr>
              <a:picLocks noChangeAspect="1" noChangeArrowheads="1"/>
            </p:cNvPicPr>
            <p:nvPr/>
          </p:nvPicPr>
          <p:blipFill>
            <a:blip r:embed="rId6"/>
            <a:srcRect/>
            <a:stretch>
              <a:fillRect/>
            </a:stretch>
          </p:blipFill>
          <p:spPr bwMode="auto">
            <a:xfrm>
              <a:off x="8307056" y="4653198"/>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50" name="Picture 183" descr="pilchard"/>
            <p:cNvPicPr>
              <a:picLocks noChangeAspect="1" noChangeArrowheads="1"/>
            </p:cNvPicPr>
            <p:nvPr/>
          </p:nvPicPr>
          <p:blipFill>
            <a:blip r:embed="rId6"/>
            <a:srcRect/>
            <a:stretch>
              <a:fillRect/>
            </a:stretch>
          </p:blipFill>
          <p:spPr bwMode="auto">
            <a:xfrm>
              <a:off x="8318004" y="4608517"/>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51" name="Picture 183" descr="pilchard"/>
            <p:cNvPicPr>
              <a:picLocks noChangeAspect="1" noChangeArrowheads="1"/>
            </p:cNvPicPr>
            <p:nvPr/>
          </p:nvPicPr>
          <p:blipFill>
            <a:blip r:embed="rId6"/>
            <a:srcRect/>
            <a:stretch>
              <a:fillRect/>
            </a:stretch>
          </p:blipFill>
          <p:spPr bwMode="auto">
            <a:xfrm>
              <a:off x="8470404" y="4608516"/>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pic>
        <p:nvPicPr>
          <p:cNvPr id="152" name="Picture 179" descr="shark"/>
          <p:cNvPicPr>
            <a:picLocks noChangeAspect="1" noChangeArrowheads="1"/>
          </p:cNvPicPr>
          <p:nvPr/>
        </p:nvPicPr>
        <p:blipFill>
          <a:blip r:embed="rId8"/>
          <a:srcRect/>
          <a:stretch>
            <a:fillRect/>
          </a:stretch>
        </p:blipFill>
        <p:spPr bwMode="auto">
          <a:xfrm>
            <a:off x="8109775" y="3503582"/>
            <a:ext cx="920486" cy="419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53" name="Picture 152" descr="Great-Australian-Bight-Trawl-Sector,-vessel.jpg"/>
          <p:cNvPicPr>
            <a:picLocks noChangeAspect="1"/>
          </p:cNvPicPr>
          <p:nvPr/>
        </p:nvPicPr>
        <p:blipFill>
          <a:blip r:embed="rId9"/>
          <a:srcRect/>
          <a:stretch>
            <a:fillRect/>
          </a:stretch>
        </p:blipFill>
        <p:spPr bwMode="auto">
          <a:xfrm>
            <a:off x="8266570" y="2770015"/>
            <a:ext cx="662953" cy="482637"/>
          </a:xfrm>
          <a:prstGeom prst="roundRect">
            <a:avLst>
              <a:gd name="adj" fmla="val 302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54" name="Picture 153" descr="family_xmas_2004.JPG"/>
          <p:cNvPicPr>
            <a:picLocks noChangeAspect="1"/>
          </p:cNvPicPr>
          <p:nvPr/>
        </p:nvPicPr>
        <p:blipFill>
          <a:blip r:embed="rId10"/>
          <a:srcRect/>
          <a:stretch>
            <a:fillRect/>
          </a:stretch>
        </p:blipFill>
        <p:spPr bwMode="auto">
          <a:xfrm>
            <a:off x="8233424" y="1992665"/>
            <a:ext cx="688888" cy="445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sp>
        <p:nvSpPr>
          <p:cNvPr id="155" name="Content Placeholder 2"/>
          <p:cNvSpPr txBox="1">
            <a:spLocks/>
          </p:cNvSpPr>
          <p:nvPr/>
        </p:nvSpPr>
        <p:spPr bwMode="auto">
          <a:xfrm>
            <a:off x="8196263" y="6100763"/>
            <a:ext cx="9699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ENVIRONMENT</a:t>
            </a:r>
          </a:p>
        </p:txBody>
      </p:sp>
      <p:sp>
        <p:nvSpPr>
          <p:cNvPr id="156" name="Content Placeholder 2"/>
          <p:cNvSpPr txBox="1">
            <a:spLocks/>
          </p:cNvSpPr>
          <p:nvPr/>
        </p:nvSpPr>
        <p:spPr bwMode="auto">
          <a:xfrm>
            <a:off x="8337550" y="5454650"/>
            <a:ext cx="661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HABITAT</a:t>
            </a:r>
          </a:p>
        </p:txBody>
      </p:sp>
      <p:sp>
        <p:nvSpPr>
          <p:cNvPr id="157" name="Content Placeholder 2"/>
          <p:cNvSpPr txBox="1">
            <a:spLocks/>
          </p:cNvSpPr>
          <p:nvPr/>
        </p:nvSpPr>
        <p:spPr bwMode="auto">
          <a:xfrm>
            <a:off x="8250238" y="4862513"/>
            <a:ext cx="7493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000" b="1"/>
              <a:t>PLANKTON</a:t>
            </a:r>
            <a:endParaRPr lang="en-US" sz="1000" b="1"/>
          </a:p>
        </p:txBody>
      </p:sp>
      <p:sp>
        <p:nvSpPr>
          <p:cNvPr id="158" name="Content Placeholder 2"/>
          <p:cNvSpPr txBox="1">
            <a:spLocks/>
          </p:cNvSpPr>
          <p:nvPr/>
        </p:nvSpPr>
        <p:spPr bwMode="auto">
          <a:xfrm>
            <a:off x="8250238" y="3997325"/>
            <a:ext cx="7493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FOOD WEB</a:t>
            </a:r>
          </a:p>
        </p:txBody>
      </p:sp>
      <p:sp>
        <p:nvSpPr>
          <p:cNvPr id="159" name="Content Placeholder 2"/>
          <p:cNvSpPr txBox="1">
            <a:spLocks/>
          </p:cNvSpPr>
          <p:nvPr/>
        </p:nvSpPr>
        <p:spPr bwMode="auto">
          <a:xfrm>
            <a:off x="8096250" y="3319463"/>
            <a:ext cx="969963"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00" b="1"/>
              <a:t>PREDATORS</a:t>
            </a:r>
          </a:p>
        </p:txBody>
      </p:sp>
      <p:sp>
        <p:nvSpPr>
          <p:cNvPr id="160" name="Content Placeholder 2"/>
          <p:cNvSpPr txBox="1">
            <a:spLocks/>
          </p:cNvSpPr>
          <p:nvPr/>
        </p:nvSpPr>
        <p:spPr bwMode="auto">
          <a:xfrm>
            <a:off x="8231188" y="2530475"/>
            <a:ext cx="9128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INDUSTRIES</a:t>
            </a:r>
          </a:p>
        </p:txBody>
      </p:sp>
      <p:sp>
        <p:nvSpPr>
          <p:cNvPr id="161" name="Content Placeholder 2"/>
          <p:cNvSpPr txBox="1">
            <a:spLocks/>
          </p:cNvSpPr>
          <p:nvPr/>
        </p:nvSpPr>
        <p:spPr bwMode="auto">
          <a:xfrm>
            <a:off x="8024813" y="1785938"/>
            <a:ext cx="11525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SOCIOECONOMIC</a:t>
            </a:r>
          </a:p>
        </p:txBody>
      </p:sp>
      <p:sp>
        <p:nvSpPr>
          <p:cNvPr id="162" name="Content Placeholder 2"/>
          <p:cNvSpPr txBox="1">
            <a:spLocks/>
          </p:cNvSpPr>
          <p:nvPr/>
        </p:nvSpPr>
        <p:spPr bwMode="auto">
          <a:xfrm>
            <a:off x="8143875" y="1139825"/>
            <a:ext cx="9699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MANAGEMENT</a:t>
            </a:r>
          </a:p>
        </p:txBody>
      </p:sp>
      <p:pic>
        <p:nvPicPr>
          <p:cNvPr id="163" name="Picture 162" descr="afma.jpg"/>
          <p:cNvPicPr>
            <a:picLocks noChangeAspect="1"/>
          </p:cNvPicPr>
          <p:nvPr/>
        </p:nvPicPr>
        <p:blipFill>
          <a:blip r:embed="rId11">
            <a:extLst/>
          </a:blip>
          <a:stretch>
            <a:fillRect/>
          </a:stretch>
        </p:blipFill>
        <p:spPr>
          <a:xfrm>
            <a:off x="8251947" y="1324793"/>
            <a:ext cx="656924" cy="437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4052" name="Rectangle 163"/>
          <p:cNvSpPr>
            <a:spLocks noChangeArrowheads="1"/>
          </p:cNvSpPr>
          <p:nvPr/>
        </p:nvSpPr>
        <p:spPr bwMode="auto">
          <a:xfrm>
            <a:off x="8035925" y="1143000"/>
            <a:ext cx="1119188" cy="1343025"/>
          </a:xfrm>
          <a:prstGeom prst="rect">
            <a:avLst/>
          </a:prstGeom>
          <a:solidFill>
            <a:schemeClr val="bg1">
              <a:alpha val="78822"/>
            </a:schemeClr>
          </a:solidFill>
          <a:ln w="9525">
            <a:solidFill>
              <a:schemeClr val="bg1"/>
            </a:solidFill>
            <a:round/>
            <a:headEnd/>
            <a:tailEnd/>
          </a:ln>
        </p:spPr>
        <p:txBody>
          <a:bodyPr wrap="none" lIns="0" tIns="0" rIns="0" bIns="0" anchor="ctr"/>
          <a:lstStyle/>
          <a:p>
            <a:pPr marL="1588" indent="-1588"/>
            <a:endParaRPr lang="en-US"/>
          </a:p>
        </p:txBody>
      </p:sp>
      <p:sp>
        <p:nvSpPr>
          <p:cNvPr id="44053" name="Rectangle 164"/>
          <p:cNvSpPr>
            <a:spLocks noChangeArrowheads="1"/>
          </p:cNvSpPr>
          <p:nvPr/>
        </p:nvSpPr>
        <p:spPr bwMode="auto">
          <a:xfrm>
            <a:off x="8024813" y="3317875"/>
            <a:ext cx="1119187" cy="3540125"/>
          </a:xfrm>
          <a:prstGeom prst="rect">
            <a:avLst/>
          </a:prstGeom>
          <a:solidFill>
            <a:schemeClr val="bg1">
              <a:alpha val="78822"/>
            </a:schemeClr>
          </a:solidFill>
          <a:ln w="9525">
            <a:solidFill>
              <a:schemeClr val="bg1"/>
            </a:solidFill>
            <a:round/>
            <a:headEnd/>
            <a:tailEnd/>
          </a:ln>
        </p:spPr>
        <p:txBody>
          <a:bodyPr wrap="none" lIns="0" tIns="0" rIns="0" bIns="0" anchor="ctr"/>
          <a:lstStyle/>
          <a:p>
            <a:pPr marL="1588" indent="-1588"/>
            <a:endParaRPr lang="en-US"/>
          </a:p>
        </p:txBody>
      </p:sp>
      <p:grpSp>
        <p:nvGrpSpPr>
          <p:cNvPr id="44054" name="Group 108"/>
          <p:cNvGrpSpPr>
            <a:grpSpLocks/>
          </p:cNvGrpSpPr>
          <p:nvPr/>
        </p:nvGrpSpPr>
        <p:grpSpPr bwMode="auto">
          <a:xfrm>
            <a:off x="782638" y="1250950"/>
            <a:ext cx="3457575" cy="5384800"/>
            <a:chOff x="782638" y="1250950"/>
            <a:chExt cx="3457575" cy="5384800"/>
          </a:xfrm>
        </p:grpSpPr>
        <p:pic>
          <p:nvPicPr>
            <p:cNvPr id="44058" name="Picture 134" descr="EAC.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06298" y="1290435"/>
              <a:ext cx="3302562" cy="5308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Rectangle 135"/>
            <p:cNvSpPr/>
            <p:nvPr/>
          </p:nvSpPr>
          <p:spPr bwMode="auto">
            <a:xfrm>
              <a:off x="906463" y="1250950"/>
              <a:ext cx="3333750" cy="5384800"/>
            </a:xfrm>
            <a:prstGeom prst="rect">
              <a:avLst/>
            </a:prstGeom>
            <a:solidFill>
              <a:schemeClr val="accent3">
                <a:alpha val="47000"/>
              </a:schemeClr>
            </a:solidFill>
            <a:effectLst/>
          </p:spPr>
          <p:style>
            <a:lnRef idx="3">
              <a:schemeClr val="lt1"/>
            </a:lnRef>
            <a:fillRef idx="1">
              <a:schemeClr val="accent3"/>
            </a:fillRef>
            <a:effectRef idx="1">
              <a:schemeClr val="accent3"/>
            </a:effectRef>
            <a:fontRef idx="minor">
              <a:schemeClr val="lt1"/>
            </a:fontRef>
          </p:style>
          <p:txBody>
            <a:bodyPr anchor="ctr"/>
            <a:lstStyle/>
            <a:p>
              <a:pPr algn="ctr">
                <a:defRPr/>
              </a:pPr>
              <a:endParaRPr lang="en-AU"/>
            </a:p>
          </p:txBody>
        </p:sp>
        <p:pic>
          <p:nvPicPr>
            <p:cNvPr id="44060" name="Picture 177" descr="flathea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0296" y="4910429"/>
              <a:ext cx="524865" cy="11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1" name="Picture 179" descr="shar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5226" y="4401630"/>
              <a:ext cx="845115" cy="38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2" name="Picture 182" descr="mackere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9716" y="5226561"/>
              <a:ext cx="338823" cy="12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3" name="Picture 183" descr="pilch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4901" y="5400469"/>
              <a:ext cx="266846" cy="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4" name="Picture 184" descr="tuna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63" y="4968291"/>
              <a:ext cx="444325" cy="1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5" name="Picture 185" descr="tuna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97502" y="4900496"/>
              <a:ext cx="493642" cy="21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6" name="Picture 186" descr="tuna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8929" y="5012728"/>
              <a:ext cx="447613" cy="15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7" name="Picture 187" descr="gurn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79190" y="5144593"/>
              <a:ext cx="326445" cy="17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8" name="Picture 188" descr="latche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0723" y="5028759"/>
              <a:ext cx="478621" cy="18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9" name="Picture 189" descr="flound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66740" y="5118793"/>
              <a:ext cx="414315"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0" name="Picture 190" descr="KGW"/>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95885" y="5081620"/>
              <a:ext cx="522311" cy="16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1" name="Picture 191" descr="mulle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68100" y="5254619"/>
              <a:ext cx="464386" cy="18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2" name="Picture 192" descr="copepod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30859" y="5624041"/>
              <a:ext cx="217500" cy="16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3" name="Picture 193" descr="diatoms"/>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30073" y="5706402"/>
              <a:ext cx="347988" cy="34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4" name="Picture 194" descr="jellyfish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99944" y="5510964"/>
              <a:ext cx="178503" cy="21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5" name="Picture 195" descr="kelp"/>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84949" y="5520561"/>
              <a:ext cx="388559" cy="5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6" name="Picture 197" descr="scallo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flipV="1">
              <a:off x="3083450" y="5743604"/>
              <a:ext cx="192470" cy="17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7" name="Picture 198" descr="squid"/>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rot="2198227">
              <a:off x="2724858" y="5306920"/>
              <a:ext cx="442842" cy="17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8" name="Picture 175" descr="bird.pn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1941072" y="4760550"/>
              <a:ext cx="268894" cy="40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9" name="Picture 176" descr="seal.pn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2287313" y="4712578"/>
              <a:ext cx="385706" cy="28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80" name="Picture 183" descr="pilch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562" y="5366071"/>
              <a:ext cx="266846" cy="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81" name="Picture 183" descr="pilch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563" y="5424322"/>
              <a:ext cx="266846" cy="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82" name="Picture 182" descr="mackere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18320" y="5257266"/>
              <a:ext cx="338823" cy="12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83" name="Picture 180" descr="crab.pn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3207887" y="5480125"/>
              <a:ext cx="292539" cy="18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84" name="Picture 192" descr="copepod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79169" y="5702718"/>
              <a:ext cx="217500" cy="16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3" name="Straight Arrow Connector 182"/>
            <p:cNvCxnSpPr>
              <a:cxnSpLocks noChangeShapeType="1"/>
            </p:cNvCxnSpPr>
            <p:nvPr/>
          </p:nvCxnSpPr>
          <p:spPr bwMode="auto">
            <a:xfrm flipV="1">
              <a:off x="2179638" y="5722938"/>
              <a:ext cx="120650" cy="6508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84" name="Straight Arrow Connector 183"/>
            <p:cNvCxnSpPr>
              <a:cxnSpLocks noChangeShapeType="1"/>
            </p:cNvCxnSpPr>
            <p:nvPr/>
          </p:nvCxnSpPr>
          <p:spPr bwMode="auto">
            <a:xfrm rot="5400000" flipH="1" flipV="1">
              <a:off x="2267743" y="5501482"/>
              <a:ext cx="246063" cy="317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85" name="Straight Arrow Connector 184"/>
            <p:cNvCxnSpPr>
              <a:cxnSpLocks noChangeShapeType="1"/>
            </p:cNvCxnSpPr>
            <p:nvPr/>
          </p:nvCxnSpPr>
          <p:spPr bwMode="auto">
            <a:xfrm rot="5400000" flipH="1" flipV="1">
              <a:off x="1923257" y="5604668"/>
              <a:ext cx="165100" cy="11113"/>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86" name="Straight Arrow Connector 185"/>
            <p:cNvCxnSpPr>
              <a:cxnSpLocks noChangeShapeType="1"/>
            </p:cNvCxnSpPr>
            <p:nvPr/>
          </p:nvCxnSpPr>
          <p:spPr bwMode="auto">
            <a:xfrm rot="10800000">
              <a:off x="2179638" y="5500688"/>
              <a:ext cx="168275" cy="16033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87" name="Straight Arrow Connector 186"/>
            <p:cNvCxnSpPr>
              <a:cxnSpLocks noChangeShapeType="1"/>
            </p:cNvCxnSpPr>
            <p:nvPr/>
          </p:nvCxnSpPr>
          <p:spPr bwMode="auto">
            <a:xfrm flipV="1">
              <a:off x="2513013" y="5665788"/>
              <a:ext cx="188912" cy="190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88" name="Straight Arrow Connector 187"/>
            <p:cNvCxnSpPr>
              <a:cxnSpLocks noChangeShapeType="1"/>
            </p:cNvCxnSpPr>
            <p:nvPr/>
          </p:nvCxnSpPr>
          <p:spPr bwMode="auto">
            <a:xfrm flipV="1">
              <a:off x="2506663" y="5346700"/>
              <a:ext cx="263525" cy="249238"/>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89" name="Straight Arrow Connector 188"/>
            <p:cNvCxnSpPr>
              <a:cxnSpLocks noChangeShapeType="1"/>
            </p:cNvCxnSpPr>
            <p:nvPr/>
          </p:nvCxnSpPr>
          <p:spPr bwMode="auto">
            <a:xfrm>
              <a:off x="2660650" y="5305425"/>
              <a:ext cx="85725" cy="31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90" name="Straight Arrow Connector 189"/>
            <p:cNvCxnSpPr>
              <a:cxnSpLocks noChangeShapeType="1"/>
            </p:cNvCxnSpPr>
            <p:nvPr/>
          </p:nvCxnSpPr>
          <p:spPr bwMode="auto">
            <a:xfrm>
              <a:off x="2519363" y="5770563"/>
              <a:ext cx="547687" cy="49212"/>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91" name="Straight Arrow Connector 190"/>
            <p:cNvCxnSpPr>
              <a:cxnSpLocks noChangeShapeType="1"/>
            </p:cNvCxnSpPr>
            <p:nvPr/>
          </p:nvCxnSpPr>
          <p:spPr bwMode="auto">
            <a:xfrm flipV="1">
              <a:off x="3259138" y="5662613"/>
              <a:ext cx="95250" cy="8413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92" name="Straight Arrow Connector 191"/>
            <p:cNvCxnSpPr>
              <a:cxnSpLocks noChangeShapeType="1"/>
            </p:cNvCxnSpPr>
            <p:nvPr/>
          </p:nvCxnSpPr>
          <p:spPr bwMode="auto">
            <a:xfrm rot="16200000" flipV="1">
              <a:off x="3756025" y="5437188"/>
              <a:ext cx="106363" cy="20637"/>
            </a:xfrm>
            <a:prstGeom prst="straightConnector1">
              <a:avLst/>
            </a:prstGeom>
            <a:noFill/>
            <a:ln w="6350">
              <a:solidFill>
                <a:srgbClr val="000000"/>
              </a:solidFill>
              <a:prstDash val="sysDash"/>
              <a:round/>
              <a:headEnd/>
              <a:tailEnd type="arrow" w="sm" len="sm"/>
            </a:ln>
            <a:effectLst>
              <a:outerShdw blurRad="40000" dist="20000" dir="5400000" rotWithShape="0">
                <a:srgbClr val="808080">
                  <a:alpha val="37999"/>
                </a:srgbClr>
              </a:outerShdw>
            </a:effectLst>
            <a:extLst/>
          </p:spPr>
        </p:cxnSp>
        <p:cxnSp>
          <p:nvCxnSpPr>
            <p:cNvPr id="193" name="Straight Arrow Connector 192"/>
            <p:cNvCxnSpPr>
              <a:cxnSpLocks noChangeShapeType="1"/>
            </p:cNvCxnSpPr>
            <p:nvPr/>
          </p:nvCxnSpPr>
          <p:spPr bwMode="auto">
            <a:xfrm rot="5400000" flipH="1" flipV="1">
              <a:off x="3457575" y="5397500"/>
              <a:ext cx="85725" cy="793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94" name="Straight Arrow Connector 193"/>
            <p:cNvCxnSpPr>
              <a:cxnSpLocks noChangeShapeType="1"/>
            </p:cNvCxnSpPr>
            <p:nvPr/>
          </p:nvCxnSpPr>
          <p:spPr bwMode="auto">
            <a:xfrm flipV="1">
              <a:off x="2551113" y="5106988"/>
              <a:ext cx="147637" cy="11588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95" name="Straight Arrow Connector 194"/>
            <p:cNvCxnSpPr>
              <a:cxnSpLocks noChangeShapeType="1"/>
            </p:cNvCxnSpPr>
            <p:nvPr/>
          </p:nvCxnSpPr>
          <p:spPr bwMode="auto">
            <a:xfrm flipV="1">
              <a:off x="3041650" y="5249863"/>
              <a:ext cx="333375" cy="7620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96" name="Straight Arrow Connector 195"/>
            <p:cNvCxnSpPr>
              <a:cxnSpLocks noChangeShapeType="1"/>
            </p:cNvCxnSpPr>
            <p:nvPr/>
          </p:nvCxnSpPr>
          <p:spPr bwMode="auto">
            <a:xfrm rot="5400000" flipH="1" flipV="1">
              <a:off x="2873376" y="5191125"/>
              <a:ext cx="106362" cy="52387"/>
            </a:xfrm>
            <a:prstGeom prst="straightConnector1">
              <a:avLst/>
            </a:prstGeom>
            <a:noFill/>
            <a:ln w="6350">
              <a:solidFill>
                <a:srgbClr val="000000"/>
              </a:solidFill>
              <a:round/>
              <a:headEnd/>
              <a:tailEnd type="arrow" w="med" len="med"/>
            </a:ln>
            <a:effectLst>
              <a:outerShdw blurRad="40000" dist="20000" dir="5400000" rotWithShape="0">
                <a:srgbClr val="808080">
                  <a:alpha val="37999"/>
                </a:srgbClr>
              </a:outerShdw>
            </a:effectLst>
            <a:extLst/>
          </p:spPr>
        </p:cxnSp>
        <p:cxnSp>
          <p:nvCxnSpPr>
            <p:cNvPr id="197" name="Straight Arrow Connector 196"/>
            <p:cNvCxnSpPr>
              <a:cxnSpLocks noChangeShapeType="1"/>
            </p:cNvCxnSpPr>
            <p:nvPr/>
          </p:nvCxnSpPr>
          <p:spPr bwMode="auto">
            <a:xfrm rot="5400000" flipH="1" flipV="1">
              <a:off x="1962150" y="5259388"/>
              <a:ext cx="139700" cy="63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98" name="Straight Arrow Connector 197"/>
            <p:cNvCxnSpPr>
              <a:cxnSpLocks noChangeShapeType="1"/>
            </p:cNvCxnSpPr>
            <p:nvPr/>
          </p:nvCxnSpPr>
          <p:spPr bwMode="auto">
            <a:xfrm rot="5400000" flipH="1" flipV="1">
              <a:off x="2041525" y="5035550"/>
              <a:ext cx="334963" cy="258763"/>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99" name="Straight Arrow Connector 198"/>
            <p:cNvCxnSpPr>
              <a:cxnSpLocks noChangeShapeType="1"/>
            </p:cNvCxnSpPr>
            <p:nvPr/>
          </p:nvCxnSpPr>
          <p:spPr bwMode="auto">
            <a:xfrm rot="5400000" flipH="1" flipV="1">
              <a:off x="2324100" y="5110163"/>
              <a:ext cx="230188" cy="23812"/>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0" name="Straight Arrow Connector 199"/>
            <p:cNvCxnSpPr>
              <a:cxnSpLocks noChangeShapeType="1"/>
            </p:cNvCxnSpPr>
            <p:nvPr/>
          </p:nvCxnSpPr>
          <p:spPr bwMode="auto">
            <a:xfrm flipV="1">
              <a:off x="2144713" y="4583113"/>
              <a:ext cx="601662" cy="1936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1" name="Straight Arrow Connector 200"/>
            <p:cNvCxnSpPr>
              <a:cxnSpLocks noChangeShapeType="1"/>
            </p:cNvCxnSpPr>
            <p:nvPr/>
          </p:nvCxnSpPr>
          <p:spPr bwMode="auto">
            <a:xfrm flipV="1">
              <a:off x="2684463" y="4654550"/>
              <a:ext cx="120650" cy="65088"/>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2" name="Straight Arrow Connector 201"/>
            <p:cNvCxnSpPr>
              <a:cxnSpLocks noChangeShapeType="1"/>
            </p:cNvCxnSpPr>
            <p:nvPr/>
          </p:nvCxnSpPr>
          <p:spPr bwMode="auto">
            <a:xfrm rot="5400000" flipH="1" flipV="1">
              <a:off x="2459038" y="4705350"/>
              <a:ext cx="523875" cy="4984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3" name="Straight Arrow Connector 202"/>
            <p:cNvCxnSpPr>
              <a:cxnSpLocks noChangeShapeType="1"/>
            </p:cNvCxnSpPr>
            <p:nvPr/>
          </p:nvCxnSpPr>
          <p:spPr bwMode="auto">
            <a:xfrm rot="5400000" flipH="1" flipV="1">
              <a:off x="3044031" y="4820444"/>
              <a:ext cx="233363" cy="31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4" name="Straight Arrow Connector 203"/>
            <p:cNvCxnSpPr>
              <a:cxnSpLocks noChangeShapeType="1"/>
            </p:cNvCxnSpPr>
            <p:nvPr/>
          </p:nvCxnSpPr>
          <p:spPr bwMode="auto">
            <a:xfrm rot="16200000" flipV="1">
              <a:off x="3206750" y="4792663"/>
              <a:ext cx="376237" cy="147638"/>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5" name="Straight Arrow Connector 204"/>
            <p:cNvCxnSpPr>
              <a:cxnSpLocks noChangeShapeType="1"/>
            </p:cNvCxnSpPr>
            <p:nvPr/>
          </p:nvCxnSpPr>
          <p:spPr bwMode="auto">
            <a:xfrm rot="10800000">
              <a:off x="3584575" y="4725988"/>
              <a:ext cx="176213" cy="17462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6" name="Straight Arrow Connector 205"/>
            <p:cNvCxnSpPr>
              <a:cxnSpLocks noChangeShapeType="1"/>
            </p:cNvCxnSpPr>
            <p:nvPr/>
          </p:nvCxnSpPr>
          <p:spPr bwMode="auto">
            <a:xfrm rot="5400000" flipH="1" flipV="1">
              <a:off x="3867150" y="5068888"/>
              <a:ext cx="95250" cy="63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pic>
          <p:nvPicPr>
            <p:cNvPr id="44109" name="Picture 206" descr="abalone.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3473994" y="5726837"/>
              <a:ext cx="193784" cy="15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8" name="Straight Arrow Connector 207"/>
            <p:cNvCxnSpPr>
              <a:cxnSpLocks noChangeShapeType="1"/>
            </p:cNvCxnSpPr>
            <p:nvPr/>
          </p:nvCxnSpPr>
          <p:spPr bwMode="auto">
            <a:xfrm rot="5400000">
              <a:off x="3600450" y="5632450"/>
              <a:ext cx="100013" cy="68263"/>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9" name="Straight Arrow Connector 208"/>
            <p:cNvCxnSpPr>
              <a:cxnSpLocks noChangeShapeType="1"/>
            </p:cNvCxnSpPr>
            <p:nvPr/>
          </p:nvCxnSpPr>
          <p:spPr bwMode="auto">
            <a:xfrm rot="16200000" flipV="1">
              <a:off x="3464719" y="5650707"/>
              <a:ext cx="79375" cy="5238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sp>
          <p:nvSpPr>
            <p:cNvPr id="211" name="Rectangle 210"/>
            <p:cNvSpPr/>
            <p:nvPr/>
          </p:nvSpPr>
          <p:spPr bwMode="auto">
            <a:xfrm>
              <a:off x="896938" y="1270000"/>
              <a:ext cx="3305175" cy="5319713"/>
            </a:xfrm>
            <a:prstGeom prst="rect">
              <a:avLst/>
            </a:prstGeom>
            <a:solidFill>
              <a:schemeClr val="accent1">
                <a:lumMod val="60000"/>
                <a:lumOff val="40000"/>
                <a:alpha val="52000"/>
              </a:schemeClr>
            </a:solidFill>
            <a:ln w="9525" cap="flat" cmpd="sng" algn="ctr">
              <a:noFill/>
              <a:prstDash val="solid"/>
              <a:round/>
              <a:headEnd type="none" w="med" len="med"/>
              <a:tailEnd type="none" w="med" len="med"/>
            </a:ln>
            <a:effectLst/>
          </p:spPr>
          <p:txBody>
            <a:bodyPr wrap="none" lIns="0" tIns="0" rIns="0" bIns="0" anchor="ctr"/>
            <a:lstStyle/>
            <a:p>
              <a:pPr marL="1588" indent="-1588">
                <a:defRPr/>
              </a:pPr>
              <a:endParaRPr lang="en-US">
                <a:latin typeface="Arial" pitchFamily="-105" charset="0"/>
              </a:endParaRPr>
            </a:p>
          </p:txBody>
        </p:sp>
        <p:pic>
          <p:nvPicPr>
            <p:cNvPr id="44113" name="Picture 5" descr="diving_ocean-792387.jp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125" y="1287420"/>
              <a:ext cx="3338438" cy="530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50"/>
            <p:cNvGrpSpPr>
              <a:grpSpLocks/>
            </p:cNvGrpSpPr>
            <p:nvPr/>
          </p:nvGrpSpPr>
          <p:grpSpPr bwMode="auto">
            <a:xfrm>
              <a:off x="901700" y="1287463"/>
              <a:ext cx="1917700" cy="4956175"/>
              <a:chOff x="901700" y="1286933"/>
              <a:chExt cx="1917701" cy="4957234"/>
            </a:xfrm>
            <a:blipFill rotWithShape="1">
              <a:blip r:embed="rId33"/>
              <a:stretch>
                <a:fillRect/>
              </a:stretch>
            </a:blipFill>
          </p:grpSpPr>
          <p:sp>
            <p:nvSpPr>
              <p:cNvPr id="104" name="Freeform 103"/>
              <p:cNvSpPr/>
              <p:nvPr/>
            </p:nvSpPr>
            <p:spPr>
              <a:xfrm>
                <a:off x="901700" y="1286933"/>
                <a:ext cx="1917701" cy="3686963"/>
              </a:xfrm>
              <a:custGeom>
                <a:avLst/>
                <a:gdLst>
                  <a:gd name="connsiteX0" fmla="*/ 8467 w 1862667"/>
                  <a:gd name="connsiteY0" fmla="*/ 2366433 h 2599267"/>
                  <a:gd name="connsiteX1" fmla="*/ 25400 w 1862667"/>
                  <a:gd name="connsiteY1" fmla="*/ 2383367 h 2599267"/>
                  <a:gd name="connsiteX2" fmla="*/ 4233 w 1862667"/>
                  <a:gd name="connsiteY2" fmla="*/ 2421467 h 2599267"/>
                  <a:gd name="connsiteX3" fmla="*/ 4233 w 1862667"/>
                  <a:gd name="connsiteY3" fmla="*/ 2455333 h 2599267"/>
                  <a:gd name="connsiteX4" fmla="*/ 38100 w 1862667"/>
                  <a:gd name="connsiteY4" fmla="*/ 2463800 h 2599267"/>
                  <a:gd name="connsiteX5" fmla="*/ 59267 w 1862667"/>
                  <a:gd name="connsiteY5" fmla="*/ 2425700 h 2599267"/>
                  <a:gd name="connsiteX6" fmla="*/ 88900 w 1862667"/>
                  <a:gd name="connsiteY6" fmla="*/ 2451100 h 2599267"/>
                  <a:gd name="connsiteX7" fmla="*/ 88900 w 1862667"/>
                  <a:gd name="connsiteY7" fmla="*/ 2493433 h 2599267"/>
                  <a:gd name="connsiteX8" fmla="*/ 127000 w 1862667"/>
                  <a:gd name="connsiteY8" fmla="*/ 2523067 h 2599267"/>
                  <a:gd name="connsiteX9" fmla="*/ 186267 w 1862667"/>
                  <a:gd name="connsiteY9" fmla="*/ 2523067 h 2599267"/>
                  <a:gd name="connsiteX10" fmla="*/ 177800 w 1862667"/>
                  <a:gd name="connsiteY10" fmla="*/ 2565400 h 2599267"/>
                  <a:gd name="connsiteX11" fmla="*/ 198967 w 1862667"/>
                  <a:gd name="connsiteY11" fmla="*/ 2599267 h 2599267"/>
                  <a:gd name="connsiteX12" fmla="*/ 275167 w 1862667"/>
                  <a:gd name="connsiteY12" fmla="*/ 2540000 h 2599267"/>
                  <a:gd name="connsiteX13" fmla="*/ 402167 w 1862667"/>
                  <a:gd name="connsiteY13" fmla="*/ 2531533 h 2599267"/>
                  <a:gd name="connsiteX14" fmla="*/ 592667 w 1862667"/>
                  <a:gd name="connsiteY14" fmla="*/ 2345267 h 2599267"/>
                  <a:gd name="connsiteX15" fmla="*/ 698500 w 1862667"/>
                  <a:gd name="connsiteY15" fmla="*/ 2311400 h 2599267"/>
                  <a:gd name="connsiteX16" fmla="*/ 994833 w 1862667"/>
                  <a:gd name="connsiteY16" fmla="*/ 2294467 h 2599267"/>
                  <a:gd name="connsiteX17" fmla="*/ 1037167 w 1862667"/>
                  <a:gd name="connsiteY17" fmla="*/ 2239433 h 2599267"/>
                  <a:gd name="connsiteX18" fmla="*/ 1075267 w 1862667"/>
                  <a:gd name="connsiteY18" fmla="*/ 2239433 h 2599267"/>
                  <a:gd name="connsiteX19" fmla="*/ 1104900 w 1862667"/>
                  <a:gd name="connsiteY19" fmla="*/ 2142067 h 2599267"/>
                  <a:gd name="connsiteX20" fmla="*/ 1083733 w 1862667"/>
                  <a:gd name="connsiteY20" fmla="*/ 2053167 h 2599267"/>
                  <a:gd name="connsiteX21" fmla="*/ 1130300 w 1862667"/>
                  <a:gd name="connsiteY21" fmla="*/ 1900767 h 2599267"/>
                  <a:gd name="connsiteX22" fmla="*/ 1130300 w 1862667"/>
                  <a:gd name="connsiteY22" fmla="*/ 1786467 h 2599267"/>
                  <a:gd name="connsiteX23" fmla="*/ 1185333 w 1862667"/>
                  <a:gd name="connsiteY23" fmla="*/ 1710267 h 2599267"/>
                  <a:gd name="connsiteX24" fmla="*/ 1223433 w 1862667"/>
                  <a:gd name="connsiteY24" fmla="*/ 1595967 h 2599267"/>
                  <a:gd name="connsiteX25" fmla="*/ 1253067 w 1862667"/>
                  <a:gd name="connsiteY25" fmla="*/ 1595967 h 2599267"/>
                  <a:gd name="connsiteX26" fmla="*/ 1286933 w 1862667"/>
                  <a:gd name="connsiteY26" fmla="*/ 1562100 h 2599267"/>
                  <a:gd name="connsiteX27" fmla="*/ 1278467 w 1862667"/>
                  <a:gd name="connsiteY27" fmla="*/ 1507067 h 2599267"/>
                  <a:gd name="connsiteX28" fmla="*/ 1295400 w 1862667"/>
                  <a:gd name="connsiteY28" fmla="*/ 1485900 h 2599267"/>
                  <a:gd name="connsiteX29" fmla="*/ 1299633 w 1862667"/>
                  <a:gd name="connsiteY29" fmla="*/ 1388533 h 2599267"/>
                  <a:gd name="connsiteX30" fmla="*/ 1367367 w 1862667"/>
                  <a:gd name="connsiteY30" fmla="*/ 1312333 h 2599267"/>
                  <a:gd name="connsiteX31" fmla="*/ 1401233 w 1862667"/>
                  <a:gd name="connsiteY31" fmla="*/ 1219200 h 2599267"/>
                  <a:gd name="connsiteX32" fmla="*/ 1380067 w 1862667"/>
                  <a:gd name="connsiteY32" fmla="*/ 1181100 h 2599267"/>
                  <a:gd name="connsiteX33" fmla="*/ 1405467 w 1862667"/>
                  <a:gd name="connsiteY33" fmla="*/ 1172633 h 2599267"/>
                  <a:gd name="connsiteX34" fmla="*/ 1405467 w 1862667"/>
                  <a:gd name="connsiteY34" fmla="*/ 1172633 h 2599267"/>
                  <a:gd name="connsiteX35" fmla="*/ 1498600 w 1862667"/>
                  <a:gd name="connsiteY35" fmla="*/ 994833 h 2599267"/>
                  <a:gd name="connsiteX36" fmla="*/ 1595967 w 1862667"/>
                  <a:gd name="connsiteY36" fmla="*/ 948267 h 2599267"/>
                  <a:gd name="connsiteX37" fmla="*/ 1595967 w 1862667"/>
                  <a:gd name="connsiteY37" fmla="*/ 948267 h 2599267"/>
                  <a:gd name="connsiteX38" fmla="*/ 1663700 w 1862667"/>
                  <a:gd name="connsiteY38" fmla="*/ 859367 h 2599267"/>
                  <a:gd name="connsiteX39" fmla="*/ 1634067 w 1862667"/>
                  <a:gd name="connsiteY39" fmla="*/ 812800 h 2599267"/>
                  <a:gd name="connsiteX40" fmla="*/ 1731433 w 1862667"/>
                  <a:gd name="connsiteY40" fmla="*/ 664633 h 2599267"/>
                  <a:gd name="connsiteX41" fmla="*/ 1794933 w 1862667"/>
                  <a:gd name="connsiteY41" fmla="*/ 461433 h 2599267"/>
                  <a:gd name="connsiteX42" fmla="*/ 1769533 w 1862667"/>
                  <a:gd name="connsiteY42" fmla="*/ 364067 h 2599267"/>
                  <a:gd name="connsiteX43" fmla="*/ 1824567 w 1862667"/>
                  <a:gd name="connsiteY43" fmla="*/ 237067 h 2599267"/>
                  <a:gd name="connsiteX44" fmla="*/ 1862667 w 1862667"/>
                  <a:gd name="connsiteY44" fmla="*/ 0 h 2599267"/>
                  <a:gd name="connsiteX45" fmla="*/ 0 w 1862667"/>
                  <a:gd name="connsiteY45" fmla="*/ 0 h 2599267"/>
                  <a:gd name="connsiteX46" fmla="*/ 8467 w 1862667"/>
                  <a:gd name="connsiteY46" fmla="*/ 2366433 h 2599267"/>
                  <a:gd name="connsiteX0" fmla="*/ 8467 w 1862667"/>
                  <a:gd name="connsiteY0" fmla="*/ 3454399 h 3687233"/>
                  <a:gd name="connsiteX1" fmla="*/ 25400 w 1862667"/>
                  <a:gd name="connsiteY1" fmla="*/ 3471333 h 3687233"/>
                  <a:gd name="connsiteX2" fmla="*/ 4233 w 1862667"/>
                  <a:gd name="connsiteY2" fmla="*/ 3509433 h 3687233"/>
                  <a:gd name="connsiteX3" fmla="*/ 4233 w 1862667"/>
                  <a:gd name="connsiteY3" fmla="*/ 3543299 h 3687233"/>
                  <a:gd name="connsiteX4" fmla="*/ 38100 w 1862667"/>
                  <a:gd name="connsiteY4" fmla="*/ 3551766 h 3687233"/>
                  <a:gd name="connsiteX5" fmla="*/ 59267 w 1862667"/>
                  <a:gd name="connsiteY5" fmla="*/ 3513666 h 3687233"/>
                  <a:gd name="connsiteX6" fmla="*/ 88900 w 1862667"/>
                  <a:gd name="connsiteY6" fmla="*/ 3539066 h 3687233"/>
                  <a:gd name="connsiteX7" fmla="*/ 88900 w 1862667"/>
                  <a:gd name="connsiteY7" fmla="*/ 3581399 h 3687233"/>
                  <a:gd name="connsiteX8" fmla="*/ 127000 w 1862667"/>
                  <a:gd name="connsiteY8" fmla="*/ 3611033 h 3687233"/>
                  <a:gd name="connsiteX9" fmla="*/ 186267 w 1862667"/>
                  <a:gd name="connsiteY9" fmla="*/ 3611033 h 3687233"/>
                  <a:gd name="connsiteX10" fmla="*/ 177800 w 1862667"/>
                  <a:gd name="connsiteY10" fmla="*/ 3653366 h 3687233"/>
                  <a:gd name="connsiteX11" fmla="*/ 198967 w 1862667"/>
                  <a:gd name="connsiteY11" fmla="*/ 3687233 h 3687233"/>
                  <a:gd name="connsiteX12" fmla="*/ 275167 w 1862667"/>
                  <a:gd name="connsiteY12" fmla="*/ 3627966 h 3687233"/>
                  <a:gd name="connsiteX13" fmla="*/ 402167 w 1862667"/>
                  <a:gd name="connsiteY13" fmla="*/ 3619499 h 3687233"/>
                  <a:gd name="connsiteX14" fmla="*/ 592667 w 1862667"/>
                  <a:gd name="connsiteY14" fmla="*/ 3433233 h 3687233"/>
                  <a:gd name="connsiteX15" fmla="*/ 698500 w 1862667"/>
                  <a:gd name="connsiteY15" fmla="*/ 3399366 h 3687233"/>
                  <a:gd name="connsiteX16" fmla="*/ 994833 w 1862667"/>
                  <a:gd name="connsiteY16" fmla="*/ 3382433 h 3687233"/>
                  <a:gd name="connsiteX17" fmla="*/ 1037167 w 1862667"/>
                  <a:gd name="connsiteY17" fmla="*/ 3327399 h 3687233"/>
                  <a:gd name="connsiteX18" fmla="*/ 1075267 w 1862667"/>
                  <a:gd name="connsiteY18" fmla="*/ 3327399 h 3687233"/>
                  <a:gd name="connsiteX19" fmla="*/ 1104900 w 1862667"/>
                  <a:gd name="connsiteY19" fmla="*/ 3230033 h 3687233"/>
                  <a:gd name="connsiteX20" fmla="*/ 1083733 w 1862667"/>
                  <a:gd name="connsiteY20" fmla="*/ 3141133 h 3687233"/>
                  <a:gd name="connsiteX21" fmla="*/ 1130300 w 1862667"/>
                  <a:gd name="connsiteY21" fmla="*/ 2988733 h 3687233"/>
                  <a:gd name="connsiteX22" fmla="*/ 1130300 w 1862667"/>
                  <a:gd name="connsiteY22" fmla="*/ 2874433 h 3687233"/>
                  <a:gd name="connsiteX23" fmla="*/ 1185333 w 1862667"/>
                  <a:gd name="connsiteY23" fmla="*/ 2798233 h 3687233"/>
                  <a:gd name="connsiteX24" fmla="*/ 1223433 w 1862667"/>
                  <a:gd name="connsiteY24" fmla="*/ 2683933 h 3687233"/>
                  <a:gd name="connsiteX25" fmla="*/ 1253067 w 1862667"/>
                  <a:gd name="connsiteY25" fmla="*/ 2683933 h 3687233"/>
                  <a:gd name="connsiteX26" fmla="*/ 1286933 w 1862667"/>
                  <a:gd name="connsiteY26" fmla="*/ 2650066 h 3687233"/>
                  <a:gd name="connsiteX27" fmla="*/ 1278467 w 1862667"/>
                  <a:gd name="connsiteY27" fmla="*/ 2595033 h 3687233"/>
                  <a:gd name="connsiteX28" fmla="*/ 1295400 w 1862667"/>
                  <a:gd name="connsiteY28" fmla="*/ 2573866 h 3687233"/>
                  <a:gd name="connsiteX29" fmla="*/ 1299633 w 1862667"/>
                  <a:gd name="connsiteY29" fmla="*/ 2476499 h 3687233"/>
                  <a:gd name="connsiteX30" fmla="*/ 1367367 w 1862667"/>
                  <a:gd name="connsiteY30" fmla="*/ 2400299 h 3687233"/>
                  <a:gd name="connsiteX31" fmla="*/ 1401233 w 1862667"/>
                  <a:gd name="connsiteY31" fmla="*/ 2307166 h 3687233"/>
                  <a:gd name="connsiteX32" fmla="*/ 1380067 w 1862667"/>
                  <a:gd name="connsiteY32" fmla="*/ 2269066 h 3687233"/>
                  <a:gd name="connsiteX33" fmla="*/ 1405467 w 1862667"/>
                  <a:gd name="connsiteY33" fmla="*/ 2260599 h 3687233"/>
                  <a:gd name="connsiteX34" fmla="*/ 1405467 w 1862667"/>
                  <a:gd name="connsiteY34" fmla="*/ 2260599 h 3687233"/>
                  <a:gd name="connsiteX35" fmla="*/ 1498600 w 1862667"/>
                  <a:gd name="connsiteY35" fmla="*/ 2082799 h 3687233"/>
                  <a:gd name="connsiteX36" fmla="*/ 1595967 w 1862667"/>
                  <a:gd name="connsiteY36" fmla="*/ 2036233 h 3687233"/>
                  <a:gd name="connsiteX37" fmla="*/ 1595967 w 1862667"/>
                  <a:gd name="connsiteY37" fmla="*/ 2036233 h 3687233"/>
                  <a:gd name="connsiteX38" fmla="*/ 1663700 w 1862667"/>
                  <a:gd name="connsiteY38" fmla="*/ 1947333 h 3687233"/>
                  <a:gd name="connsiteX39" fmla="*/ 1634067 w 1862667"/>
                  <a:gd name="connsiteY39" fmla="*/ 1900766 h 3687233"/>
                  <a:gd name="connsiteX40" fmla="*/ 1731433 w 1862667"/>
                  <a:gd name="connsiteY40" fmla="*/ 1752599 h 3687233"/>
                  <a:gd name="connsiteX41" fmla="*/ 1794933 w 1862667"/>
                  <a:gd name="connsiteY41" fmla="*/ 1549399 h 3687233"/>
                  <a:gd name="connsiteX42" fmla="*/ 1769533 w 1862667"/>
                  <a:gd name="connsiteY42" fmla="*/ 1452033 h 3687233"/>
                  <a:gd name="connsiteX43" fmla="*/ 1824567 w 1862667"/>
                  <a:gd name="connsiteY43" fmla="*/ 1325033 h 3687233"/>
                  <a:gd name="connsiteX44" fmla="*/ 1862667 w 1862667"/>
                  <a:gd name="connsiteY44" fmla="*/ 1087966 h 3687233"/>
                  <a:gd name="connsiteX45" fmla="*/ 0 w 1862667"/>
                  <a:gd name="connsiteY45" fmla="*/ 0 h 3687233"/>
                  <a:gd name="connsiteX46" fmla="*/ 8467 w 1862667"/>
                  <a:gd name="connsiteY46" fmla="*/ 3454399 h 3687233"/>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676400 w 1862667"/>
                  <a:gd name="connsiteY45" fmla="*/ 0 h 3687234"/>
                  <a:gd name="connsiteX46" fmla="*/ 0 w 1862667"/>
                  <a:gd name="connsiteY46" fmla="*/ 1 h 3687234"/>
                  <a:gd name="connsiteX47" fmla="*/ 8467 w 1862667"/>
                  <a:gd name="connsiteY47"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7196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24567 w 1917700"/>
                  <a:gd name="connsiteY43" fmla="*/ 13250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75367 w 1917700"/>
                  <a:gd name="connsiteY43" fmla="*/ 11218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17700" h="3687234">
                    <a:moveTo>
                      <a:pt x="8467" y="3454400"/>
                    </a:moveTo>
                    <a:lnTo>
                      <a:pt x="25400" y="3471334"/>
                    </a:lnTo>
                    <a:lnTo>
                      <a:pt x="4233" y="3509434"/>
                    </a:lnTo>
                    <a:lnTo>
                      <a:pt x="4233" y="3543300"/>
                    </a:lnTo>
                    <a:lnTo>
                      <a:pt x="38100" y="3551767"/>
                    </a:lnTo>
                    <a:lnTo>
                      <a:pt x="59267" y="3513667"/>
                    </a:lnTo>
                    <a:lnTo>
                      <a:pt x="88900" y="3539067"/>
                    </a:lnTo>
                    <a:lnTo>
                      <a:pt x="88900" y="3581400"/>
                    </a:lnTo>
                    <a:lnTo>
                      <a:pt x="127000" y="3611034"/>
                    </a:lnTo>
                    <a:lnTo>
                      <a:pt x="186267" y="3611034"/>
                    </a:lnTo>
                    <a:lnTo>
                      <a:pt x="177800" y="3653367"/>
                    </a:lnTo>
                    <a:lnTo>
                      <a:pt x="198967" y="3687234"/>
                    </a:lnTo>
                    <a:lnTo>
                      <a:pt x="275167" y="3627967"/>
                    </a:lnTo>
                    <a:lnTo>
                      <a:pt x="402167" y="3619500"/>
                    </a:lnTo>
                    <a:lnTo>
                      <a:pt x="592667" y="3433234"/>
                    </a:lnTo>
                    <a:lnTo>
                      <a:pt x="698500" y="3399367"/>
                    </a:lnTo>
                    <a:lnTo>
                      <a:pt x="994833" y="3382434"/>
                    </a:lnTo>
                    <a:lnTo>
                      <a:pt x="1037167" y="3327400"/>
                    </a:lnTo>
                    <a:lnTo>
                      <a:pt x="1075267" y="3327400"/>
                    </a:lnTo>
                    <a:lnTo>
                      <a:pt x="1104900" y="3230034"/>
                    </a:lnTo>
                    <a:lnTo>
                      <a:pt x="1083733" y="3141134"/>
                    </a:lnTo>
                    <a:lnTo>
                      <a:pt x="1130300" y="2988734"/>
                    </a:lnTo>
                    <a:lnTo>
                      <a:pt x="1130300" y="2874434"/>
                    </a:lnTo>
                    <a:lnTo>
                      <a:pt x="1185333" y="2798234"/>
                    </a:lnTo>
                    <a:lnTo>
                      <a:pt x="1223433" y="2683934"/>
                    </a:lnTo>
                    <a:lnTo>
                      <a:pt x="1253067" y="2683934"/>
                    </a:lnTo>
                    <a:lnTo>
                      <a:pt x="1286933" y="2650067"/>
                    </a:lnTo>
                    <a:lnTo>
                      <a:pt x="1278467" y="2595034"/>
                    </a:lnTo>
                    <a:lnTo>
                      <a:pt x="1295400" y="2573867"/>
                    </a:lnTo>
                    <a:lnTo>
                      <a:pt x="1299633" y="2476500"/>
                    </a:lnTo>
                    <a:lnTo>
                      <a:pt x="1367367" y="2400300"/>
                    </a:lnTo>
                    <a:lnTo>
                      <a:pt x="1401233" y="2307167"/>
                    </a:lnTo>
                    <a:lnTo>
                      <a:pt x="1380067" y="2269067"/>
                    </a:lnTo>
                    <a:lnTo>
                      <a:pt x="1405467" y="2260600"/>
                    </a:lnTo>
                    <a:lnTo>
                      <a:pt x="1405467" y="2260600"/>
                    </a:lnTo>
                    <a:lnTo>
                      <a:pt x="1498600" y="2082800"/>
                    </a:lnTo>
                    <a:lnTo>
                      <a:pt x="1595967" y="2036234"/>
                    </a:lnTo>
                    <a:lnTo>
                      <a:pt x="1595967" y="2036234"/>
                    </a:lnTo>
                    <a:lnTo>
                      <a:pt x="1663700" y="1947334"/>
                    </a:lnTo>
                    <a:lnTo>
                      <a:pt x="1634067" y="1900767"/>
                    </a:lnTo>
                    <a:lnTo>
                      <a:pt x="1731433" y="1752600"/>
                    </a:lnTo>
                    <a:lnTo>
                      <a:pt x="1794933" y="1549400"/>
                    </a:lnTo>
                    <a:lnTo>
                      <a:pt x="1769533" y="1452034"/>
                    </a:lnTo>
                    <a:lnTo>
                      <a:pt x="1875367" y="1121834"/>
                    </a:lnTo>
                    <a:cubicBezTo>
                      <a:pt x="1888067" y="920045"/>
                      <a:pt x="1917700" y="912990"/>
                      <a:pt x="1862667" y="719667"/>
                    </a:cubicBezTo>
                    <a:lnTo>
                      <a:pt x="1786467" y="249767"/>
                    </a:lnTo>
                    <a:lnTo>
                      <a:pt x="1676400" y="0"/>
                    </a:lnTo>
                    <a:lnTo>
                      <a:pt x="0" y="1"/>
                    </a:lnTo>
                    <a:cubicBezTo>
                      <a:pt x="2822" y="788812"/>
                      <a:pt x="5645" y="2665589"/>
                      <a:pt x="8467" y="3454400"/>
                    </a:cubicBezTo>
                    <a:close/>
                  </a:path>
                </a:pathLst>
              </a:cu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105" name="Freeform 104"/>
              <p:cNvSpPr/>
              <p:nvPr/>
            </p:nvSpPr>
            <p:spPr>
              <a:xfrm>
                <a:off x="1185863" y="4958017"/>
                <a:ext cx="33337" cy="92095"/>
              </a:xfrm>
              <a:custGeom>
                <a:avLst/>
                <a:gdLst>
                  <a:gd name="connsiteX0" fmla="*/ 25400 w 33867"/>
                  <a:gd name="connsiteY0" fmla="*/ 0 h 93134"/>
                  <a:gd name="connsiteX1" fmla="*/ 0 w 33867"/>
                  <a:gd name="connsiteY1" fmla="*/ 29634 h 93134"/>
                  <a:gd name="connsiteX2" fmla="*/ 8467 w 33867"/>
                  <a:gd name="connsiteY2" fmla="*/ 67734 h 93134"/>
                  <a:gd name="connsiteX3" fmla="*/ 33867 w 33867"/>
                  <a:gd name="connsiteY3" fmla="*/ 93134 h 93134"/>
                  <a:gd name="connsiteX4" fmla="*/ 25400 w 33867"/>
                  <a:gd name="connsiteY4" fmla="*/ 0 h 93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7" h="93134">
                    <a:moveTo>
                      <a:pt x="25400" y="0"/>
                    </a:moveTo>
                    <a:lnTo>
                      <a:pt x="0" y="29634"/>
                    </a:lnTo>
                    <a:lnTo>
                      <a:pt x="8467" y="67734"/>
                    </a:lnTo>
                    <a:lnTo>
                      <a:pt x="33867" y="93134"/>
                    </a:lnTo>
                    <a:lnTo>
                      <a:pt x="25400" y="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106" name="Freeform 105"/>
              <p:cNvSpPr/>
              <p:nvPr/>
            </p:nvSpPr>
            <p:spPr>
              <a:xfrm>
                <a:off x="1524000" y="5202544"/>
                <a:ext cx="106363" cy="131790"/>
              </a:xfrm>
              <a:custGeom>
                <a:avLst/>
                <a:gdLst>
                  <a:gd name="connsiteX0" fmla="*/ 55033 w 105833"/>
                  <a:gd name="connsiteY0" fmla="*/ 131233 h 131233"/>
                  <a:gd name="connsiteX1" fmla="*/ 0 w 105833"/>
                  <a:gd name="connsiteY1" fmla="*/ 29633 h 131233"/>
                  <a:gd name="connsiteX2" fmla="*/ 25400 w 105833"/>
                  <a:gd name="connsiteY2" fmla="*/ 0 h 131233"/>
                  <a:gd name="connsiteX3" fmla="*/ 76200 w 105833"/>
                  <a:gd name="connsiteY3" fmla="*/ 33866 h 131233"/>
                  <a:gd name="connsiteX4" fmla="*/ 105833 w 105833"/>
                  <a:gd name="connsiteY4" fmla="*/ 42333 h 131233"/>
                  <a:gd name="connsiteX5" fmla="*/ 105833 w 105833"/>
                  <a:gd name="connsiteY5" fmla="*/ 84666 h 131233"/>
                  <a:gd name="connsiteX6" fmla="*/ 55033 w 105833"/>
                  <a:gd name="connsiteY6" fmla="*/ 131233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3" h="131233">
                    <a:moveTo>
                      <a:pt x="55033" y="131233"/>
                    </a:moveTo>
                    <a:lnTo>
                      <a:pt x="0" y="29633"/>
                    </a:lnTo>
                    <a:lnTo>
                      <a:pt x="25400" y="0"/>
                    </a:lnTo>
                    <a:lnTo>
                      <a:pt x="76200" y="33866"/>
                    </a:lnTo>
                    <a:lnTo>
                      <a:pt x="105833" y="42333"/>
                    </a:lnTo>
                    <a:lnTo>
                      <a:pt x="105833" y="84666"/>
                    </a:lnTo>
                    <a:lnTo>
                      <a:pt x="55033" y="1312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107" name="Freeform 106"/>
              <p:cNvSpPr/>
              <p:nvPr/>
            </p:nvSpPr>
            <p:spPr>
              <a:xfrm>
                <a:off x="1579563" y="5359740"/>
                <a:ext cx="79375" cy="50811"/>
              </a:xfrm>
              <a:custGeom>
                <a:avLst/>
                <a:gdLst>
                  <a:gd name="connsiteX0" fmla="*/ 0 w 80434"/>
                  <a:gd name="connsiteY0" fmla="*/ 12700 h 50800"/>
                  <a:gd name="connsiteX1" fmla="*/ 25400 w 80434"/>
                  <a:gd name="connsiteY1" fmla="*/ 50800 h 50800"/>
                  <a:gd name="connsiteX2" fmla="*/ 67734 w 80434"/>
                  <a:gd name="connsiteY2" fmla="*/ 29633 h 50800"/>
                  <a:gd name="connsiteX3" fmla="*/ 67734 w 80434"/>
                  <a:gd name="connsiteY3" fmla="*/ 29633 h 50800"/>
                  <a:gd name="connsiteX4" fmla="*/ 80434 w 80434"/>
                  <a:gd name="connsiteY4" fmla="*/ 0 h 50800"/>
                  <a:gd name="connsiteX5" fmla="*/ 0 w 80434"/>
                  <a:gd name="connsiteY5" fmla="*/ 127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34" h="50800">
                    <a:moveTo>
                      <a:pt x="0" y="12700"/>
                    </a:moveTo>
                    <a:lnTo>
                      <a:pt x="25400" y="50800"/>
                    </a:lnTo>
                    <a:lnTo>
                      <a:pt x="67734" y="29633"/>
                    </a:lnTo>
                    <a:lnTo>
                      <a:pt x="67734" y="29633"/>
                    </a:lnTo>
                    <a:lnTo>
                      <a:pt x="80434" y="0"/>
                    </a:lnTo>
                    <a:lnTo>
                      <a:pt x="0" y="1270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108" name="Freeform 107"/>
              <p:cNvSpPr/>
              <p:nvPr/>
            </p:nvSpPr>
            <p:spPr>
              <a:xfrm>
                <a:off x="901700" y="5474064"/>
                <a:ext cx="723900" cy="770103"/>
              </a:xfrm>
              <a:custGeom>
                <a:avLst/>
                <a:gdLst>
                  <a:gd name="connsiteX0" fmla="*/ 664633 w 723900"/>
                  <a:gd name="connsiteY0" fmla="*/ 16933 h 770467"/>
                  <a:gd name="connsiteX1" fmla="*/ 664633 w 723900"/>
                  <a:gd name="connsiteY1" fmla="*/ 16933 h 770467"/>
                  <a:gd name="connsiteX2" fmla="*/ 592667 w 723900"/>
                  <a:gd name="connsiteY2" fmla="*/ 21167 h 770467"/>
                  <a:gd name="connsiteX3" fmla="*/ 529167 w 723900"/>
                  <a:gd name="connsiteY3" fmla="*/ 55033 h 770467"/>
                  <a:gd name="connsiteX4" fmla="*/ 499533 w 723900"/>
                  <a:gd name="connsiteY4" fmla="*/ 46567 h 770467"/>
                  <a:gd name="connsiteX5" fmla="*/ 317500 w 723900"/>
                  <a:gd name="connsiteY5" fmla="*/ 105833 h 770467"/>
                  <a:gd name="connsiteX6" fmla="*/ 249767 w 723900"/>
                  <a:gd name="connsiteY6" fmla="*/ 105833 h 770467"/>
                  <a:gd name="connsiteX7" fmla="*/ 42333 w 723900"/>
                  <a:gd name="connsiteY7" fmla="*/ 0 h 770467"/>
                  <a:gd name="connsiteX8" fmla="*/ 0 w 723900"/>
                  <a:gd name="connsiteY8" fmla="*/ 8467 h 770467"/>
                  <a:gd name="connsiteX9" fmla="*/ 8467 w 723900"/>
                  <a:gd name="connsiteY9" fmla="*/ 283633 h 770467"/>
                  <a:gd name="connsiteX10" fmla="*/ 59267 w 723900"/>
                  <a:gd name="connsiteY10" fmla="*/ 368300 h 770467"/>
                  <a:gd name="connsiteX11" fmla="*/ 93133 w 723900"/>
                  <a:gd name="connsiteY11" fmla="*/ 427567 h 770467"/>
                  <a:gd name="connsiteX12" fmla="*/ 55033 w 723900"/>
                  <a:gd name="connsiteY12" fmla="*/ 402167 h 770467"/>
                  <a:gd name="connsiteX13" fmla="*/ 55033 w 723900"/>
                  <a:gd name="connsiteY13" fmla="*/ 402167 h 770467"/>
                  <a:gd name="connsiteX14" fmla="*/ 42333 w 723900"/>
                  <a:gd name="connsiteY14" fmla="*/ 465667 h 770467"/>
                  <a:gd name="connsiteX15" fmla="*/ 97367 w 723900"/>
                  <a:gd name="connsiteY15" fmla="*/ 575733 h 770467"/>
                  <a:gd name="connsiteX16" fmla="*/ 182033 w 723900"/>
                  <a:gd name="connsiteY16" fmla="*/ 673100 h 770467"/>
                  <a:gd name="connsiteX17" fmla="*/ 241300 w 723900"/>
                  <a:gd name="connsiteY17" fmla="*/ 694267 h 770467"/>
                  <a:gd name="connsiteX18" fmla="*/ 207433 w 723900"/>
                  <a:gd name="connsiteY18" fmla="*/ 690033 h 770467"/>
                  <a:gd name="connsiteX19" fmla="*/ 232833 w 723900"/>
                  <a:gd name="connsiteY19" fmla="*/ 719667 h 770467"/>
                  <a:gd name="connsiteX20" fmla="*/ 270933 w 723900"/>
                  <a:gd name="connsiteY20" fmla="*/ 736600 h 770467"/>
                  <a:gd name="connsiteX21" fmla="*/ 309033 w 723900"/>
                  <a:gd name="connsiteY21" fmla="*/ 736600 h 770467"/>
                  <a:gd name="connsiteX22" fmla="*/ 334433 w 723900"/>
                  <a:gd name="connsiteY22" fmla="*/ 723900 h 770467"/>
                  <a:gd name="connsiteX23" fmla="*/ 389467 w 723900"/>
                  <a:gd name="connsiteY23" fmla="*/ 770467 h 770467"/>
                  <a:gd name="connsiteX24" fmla="*/ 389467 w 723900"/>
                  <a:gd name="connsiteY24" fmla="*/ 770467 h 770467"/>
                  <a:gd name="connsiteX25" fmla="*/ 448733 w 723900"/>
                  <a:gd name="connsiteY25" fmla="*/ 698500 h 770467"/>
                  <a:gd name="connsiteX26" fmla="*/ 440267 w 723900"/>
                  <a:gd name="connsiteY26" fmla="*/ 643467 h 770467"/>
                  <a:gd name="connsiteX27" fmla="*/ 486833 w 723900"/>
                  <a:gd name="connsiteY27" fmla="*/ 690033 h 770467"/>
                  <a:gd name="connsiteX28" fmla="*/ 486833 w 723900"/>
                  <a:gd name="connsiteY28" fmla="*/ 690033 h 770467"/>
                  <a:gd name="connsiteX29" fmla="*/ 503767 w 723900"/>
                  <a:gd name="connsiteY29" fmla="*/ 643467 h 770467"/>
                  <a:gd name="connsiteX30" fmla="*/ 563033 w 723900"/>
                  <a:gd name="connsiteY30" fmla="*/ 575733 h 770467"/>
                  <a:gd name="connsiteX31" fmla="*/ 605367 w 723900"/>
                  <a:gd name="connsiteY31" fmla="*/ 609600 h 770467"/>
                  <a:gd name="connsiteX32" fmla="*/ 605367 w 723900"/>
                  <a:gd name="connsiteY32" fmla="*/ 639233 h 770467"/>
                  <a:gd name="connsiteX33" fmla="*/ 656167 w 723900"/>
                  <a:gd name="connsiteY33" fmla="*/ 639233 h 770467"/>
                  <a:gd name="connsiteX34" fmla="*/ 656167 w 723900"/>
                  <a:gd name="connsiteY34" fmla="*/ 575733 h 770467"/>
                  <a:gd name="connsiteX35" fmla="*/ 626533 w 723900"/>
                  <a:gd name="connsiteY35" fmla="*/ 571500 h 770467"/>
                  <a:gd name="connsiteX36" fmla="*/ 651933 w 723900"/>
                  <a:gd name="connsiteY36" fmla="*/ 465667 h 770467"/>
                  <a:gd name="connsiteX37" fmla="*/ 651933 w 723900"/>
                  <a:gd name="connsiteY37" fmla="*/ 393700 h 770467"/>
                  <a:gd name="connsiteX38" fmla="*/ 719667 w 723900"/>
                  <a:gd name="connsiteY38" fmla="*/ 325967 h 770467"/>
                  <a:gd name="connsiteX39" fmla="*/ 719667 w 723900"/>
                  <a:gd name="connsiteY39" fmla="*/ 173567 h 770467"/>
                  <a:gd name="connsiteX40" fmla="*/ 723900 w 723900"/>
                  <a:gd name="connsiteY40" fmla="*/ 59267 h 770467"/>
                  <a:gd name="connsiteX41" fmla="*/ 664633 w 723900"/>
                  <a:gd name="connsiteY41" fmla="*/ 16933 h 77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3900" h="770467">
                    <a:moveTo>
                      <a:pt x="664633" y="16933"/>
                    </a:moveTo>
                    <a:lnTo>
                      <a:pt x="664633" y="16933"/>
                    </a:lnTo>
                    <a:lnTo>
                      <a:pt x="592667" y="21167"/>
                    </a:lnTo>
                    <a:lnTo>
                      <a:pt x="529167" y="55033"/>
                    </a:lnTo>
                    <a:lnTo>
                      <a:pt x="499533" y="46567"/>
                    </a:lnTo>
                    <a:lnTo>
                      <a:pt x="317500" y="105833"/>
                    </a:lnTo>
                    <a:lnTo>
                      <a:pt x="249767" y="105833"/>
                    </a:lnTo>
                    <a:lnTo>
                      <a:pt x="42333" y="0"/>
                    </a:lnTo>
                    <a:lnTo>
                      <a:pt x="0" y="8467"/>
                    </a:lnTo>
                    <a:lnTo>
                      <a:pt x="8467" y="283633"/>
                    </a:lnTo>
                    <a:lnTo>
                      <a:pt x="59267" y="368300"/>
                    </a:lnTo>
                    <a:lnTo>
                      <a:pt x="93133" y="427567"/>
                    </a:lnTo>
                    <a:lnTo>
                      <a:pt x="55033" y="402167"/>
                    </a:lnTo>
                    <a:lnTo>
                      <a:pt x="55033" y="402167"/>
                    </a:lnTo>
                    <a:lnTo>
                      <a:pt x="42333" y="465667"/>
                    </a:lnTo>
                    <a:lnTo>
                      <a:pt x="97367" y="575733"/>
                    </a:lnTo>
                    <a:lnTo>
                      <a:pt x="182033" y="673100"/>
                    </a:lnTo>
                    <a:lnTo>
                      <a:pt x="241300" y="694267"/>
                    </a:lnTo>
                    <a:lnTo>
                      <a:pt x="207433" y="690033"/>
                    </a:lnTo>
                    <a:lnTo>
                      <a:pt x="232833" y="719667"/>
                    </a:lnTo>
                    <a:lnTo>
                      <a:pt x="270933" y="736600"/>
                    </a:lnTo>
                    <a:lnTo>
                      <a:pt x="309033" y="736600"/>
                    </a:lnTo>
                    <a:lnTo>
                      <a:pt x="334433" y="723900"/>
                    </a:lnTo>
                    <a:lnTo>
                      <a:pt x="389467" y="770467"/>
                    </a:lnTo>
                    <a:lnTo>
                      <a:pt x="389467" y="770467"/>
                    </a:lnTo>
                    <a:lnTo>
                      <a:pt x="448733" y="698500"/>
                    </a:lnTo>
                    <a:lnTo>
                      <a:pt x="440267" y="643467"/>
                    </a:lnTo>
                    <a:lnTo>
                      <a:pt x="486833" y="690033"/>
                    </a:lnTo>
                    <a:lnTo>
                      <a:pt x="486833" y="690033"/>
                    </a:lnTo>
                    <a:lnTo>
                      <a:pt x="503767" y="643467"/>
                    </a:lnTo>
                    <a:lnTo>
                      <a:pt x="563033" y="575733"/>
                    </a:lnTo>
                    <a:lnTo>
                      <a:pt x="605367" y="609600"/>
                    </a:lnTo>
                    <a:lnTo>
                      <a:pt x="605367" y="639233"/>
                    </a:lnTo>
                    <a:lnTo>
                      <a:pt x="656167" y="639233"/>
                    </a:lnTo>
                    <a:lnTo>
                      <a:pt x="656167" y="575733"/>
                    </a:lnTo>
                    <a:lnTo>
                      <a:pt x="626533" y="571500"/>
                    </a:lnTo>
                    <a:lnTo>
                      <a:pt x="651933" y="465667"/>
                    </a:lnTo>
                    <a:lnTo>
                      <a:pt x="651933" y="393700"/>
                    </a:lnTo>
                    <a:lnTo>
                      <a:pt x="719667" y="325967"/>
                    </a:lnTo>
                    <a:lnTo>
                      <a:pt x="719667" y="173567"/>
                    </a:lnTo>
                    <a:lnTo>
                      <a:pt x="723900" y="59267"/>
                    </a:lnTo>
                    <a:lnTo>
                      <a:pt x="664633" y="169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grpSp>
        <p:grpSp>
          <p:nvGrpSpPr>
            <p:cNvPr id="44115" name="Group 218"/>
            <p:cNvGrpSpPr>
              <a:grpSpLocks/>
            </p:cNvGrpSpPr>
            <p:nvPr/>
          </p:nvGrpSpPr>
          <p:grpSpPr bwMode="auto">
            <a:xfrm>
              <a:off x="782638" y="3092450"/>
              <a:ext cx="1709737" cy="3087688"/>
              <a:chOff x="783242" y="3092337"/>
              <a:chExt cx="1708519" cy="3088525"/>
            </a:xfrm>
          </p:grpSpPr>
          <p:pic>
            <p:nvPicPr>
              <p:cNvPr id="44116" name="Picture 5" descr="C:\Documents and Settings\User\Temporary Internet Files\Content.IE5\68N0597W\MCj04338390000[1].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8504" y="4448553"/>
                <a:ext cx="47783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17" name="Picture 3" descr="C:\Documents and Settings\User\Temporary Internet Files\Content.IE5\IZZJ5E90\MCj04247600000[1].wmf"/>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83242" y="4565317"/>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18" name="Picture 4" descr="C:\Documents and Settings\User\Temporary Internet Files\Content.IE5\DQKMYITA\MCj04338560000[1].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15667" y="4616000"/>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19" name="Picture 5" descr="C:\Documents and Settings\User\Temporary Internet Files\Content.IE5\68N0597W\MCj04338390000[1].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58476" y="3092337"/>
                <a:ext cx="47783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20" name="Picture 3" descr="C:\Documents and Settings\User\Temporary Internet Files\Content.IE5\IZZJ5E90\MCj04247600000[1].wmf"/>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215536" y="3113988"/>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21" name="Picture 4" descr="C:\Documents and Settings\User\Temporary Internet Files\Content.IE5\DQKMYITA\MCj04338560000[1].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080599" y="3212413"/>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22" name="Picture 3" descr="C:\Documents and Settings\User\Temporary Internet Files\Content.IE5\IZZJ5E90\MCj04247600000[1].wmf"/>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97969" y="5529315"/>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23" name="Picture 4" descr="C:\Documents and Settings\User\Temporary Internet Files\Content.IE5\DQKMYITA\MCj04338560000[1].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30394" y="5904637"/>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28" name="Picture 48"/>
          <p:cNvPicPr>
            <a:picLocks noChangeAspect="1" noChangeArrowheads="1"/>
          </p:cNvPicPr>
          <p:nvPr/>
        </p:nvPicPr>
        <p:blipFill>
          <a:blip r:embed="rId37"/>
          <a:srcRect t="26997" b="13498"/>
          <a:stretch>
            <a:fillRect/>
          </a:stretch>
        </p:blipFill>
        <p:spPr bwMode="auto">
          <a:xfrm>
            <a:off x="3676219" y="2060657"/>
            <a:ext cx="3656287" cy="1704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0" name="Picture 229" descr="fishing"/>
          <p:cNvPicPr>
            <a:picLocks noChangeAspect="1" noChangeArrowheads="1"/>
          </p:cNvPicPr>
          <p:nvPr/>
        </p:nvPicPr>
        <p:blipFill>
          <a:blip r:embed="rId38"/>
          <a:srcRect/>
          <a:stretch>
            <a:fillRect/>
          </a:stretch>
        </p:blipFill>
        <p:spPr bwMode="auto">
          <a:xfrm>
            <a:off x="6187508" y="3244922"/>
            <a:ext cx="1334041" cy="2178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2" name="Picture 231" descr="p9016946c.jpg"/>
          <p:cNvPicPr>
            <a:picLocks noChangeAspect="1"/>
          </p:cNvPicPr>
          <p:nvPr/>
        </p:nvPicPr>
        <p:blipFill>
          <a:blip r:embed="rId39"/>
          <a:stretch>
            <a:fillRect/>
          </a:stretch>
        </p:blipFill>
        <p:spPr>
          <a:xfrm>
            <a:off x="4602436" y="4526451"/>
            <a:ext cx="1919439" cy="1562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8987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P spid="157" grpId="0"/>
      <p:bldP spid="158" grpId="0"/>
      <p:bldP spid="159" grpId="0"/>
      <p:bldP spid="160" grpId="0"/>
      <p:bldP spid="161" grpId="0"/>
      <p:bldP spid="1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1" name="Group 105"/>
          <p:cNvGrpSpPr>
            <a:grpSpLocks/>
          </p:cNvGrpSpPr>
          <p:nvPr/>
        </p:nvGrpSpPr>
        <p:grpSpPr bwMode="auto">
          <a:xfrm>
            <a:off x="782638" y="1250950"/>
            <a:ext cx="3457575" cy="5384800"/>
            <a:chOff x="782638" y="1250950"/>
            <a:chExt cx="3457575" cy="5384800"/>
          </a:xfrm>
        </p:grpSpPr>
        <p:pic>
          <p:nvPicPr>
            <p:cNvPr id="46125" name="Picture 134" descr="EAC.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6298" y="1290435"/>
              <a:ext cx="3302562" cy="5308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Rectangle 107"/>
            <p:cNvSpPr/>
            <p:nvPr/>
          </p:nvSpPr>
          <p:spPr bwMode="auto">
            <a:xfrm>
              <a:off x="906463" y="1250950"/>
              <a:ext cx="3333750" cy="5384800"/>
            </a:xfrm>
            <a:prstGeom prst="rect">
              <a:avLst/>
            </a:prstGeom>
            <a:solidFill>
              <a:schemeClr val="accent3">
                <a:alpha val="47000"/>
              </a:schemeClr>
            </a:solidFill>
            <a:effectLst/>
          </p:spPr>
          <p:style>
            <a:lnRef idx="3">
              <a:schemeClr val="lt1"/>
            </a:lnRef>
            <a:fillRef idx="1">
              <a:schemeClr val="accent3"/>
            </a:fillRef>
            <a:effectRef idx="1">
              <a:schemeClr val="accent3"/>
            </a:effectRef>
            <a:fontRef idx="minor">
              <a:schemeClr val="lt1"/>
            </a:fontRef>
          </p:style>
          <p:txBody>
            <a:bodyPr anchor="ctr"/>
            <a:lstStyle/>
            <a:p>
              <a:pPr algn="ctr">
                <a:defRPr/>
              </a:pPr>
              <a:endParaRPr lang="en-AU"/>
            </a:p>
          </p:txBody>
        </p:sp>
        <p:pic>
          <p:nvPicPr>
            <p:cNvPr id="46127" name="Picture 177" descr="flathe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96" y="4910429"/>
              <a:ext cx="524865" cy="11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28" name="Picture 179" descr="sha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226" y="4401630"/>
              <a:ext cx="845115" cy="38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29" name="Picture 182" descr="macker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9716" y="5226561"/>
              <a:ext cx="338823" cy="12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0" name="Picture 183" descr="pilch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4901" y="5400469"/>
              <a:ext cx="266846" cy="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1" name="Picture 184" descr="tuna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63" y="4968291"/>
              <a:ext cx="444325" cy="1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2" name="Picture 185" descr="tuna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7502" y="4900496"/>
              <a:ext cx="493642" cy="21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3" name="Picture 186" descr="tuna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8929" y="5012728"/>
              <a:ext cx="447613" cy="15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4" name="Picture 187" descr="gurn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9190" y="5144593"/>
              <a:ext cx="326445" cy="17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5" name="Picture 188" descr="latche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0723" y="5028759"/>
              <a:ext cx="478621" cy="18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6" name="Picture 189" descr="flound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66740" y="5118793"/>
              <a:ext cx="414315"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190" descr="KGW"/>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5885" y="5081620"/>
              <a:ext cx="522311" cy="16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8" name="Picture 191" descr="mulle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68100" y="5254619"/>
              <a:ext cx="464386" cy="18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9" name="Picture 192" descr="copepod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0859" y="5624041"/>
              <a:ext cx="217500" cy="16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0" name="Picture 193" descr="diatoms"/>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30073" y="5706402"/>
              <a:ext cx="347988" cy="34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1" name="Picture 194" descr="jellyfish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9944" y="5510964"/>
              <a:ext cx="178503" cy="21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2" name="Picture 195" descr="kel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4949" y="5520561"/>
              <a:ext cx="388559" cy="5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3" name="Picture 197" descr="scall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3083450" y="5743604"/>
              <a:ext cx="192470" cy="17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4" name="Picture 198" descr="squi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2198227">
              <a:off x="2724858" y="5306920"/>
              <a:ext cx="442842" cy="17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5" name="Picture 175" descr="bird.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941072" y="4760550"/>
              <a:ext cx="268894" cy="40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6" name="Picture 176" descr="seal.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287313" y="4712578"/>
              <a:ext cx="385706" cy="28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7" name="Picture 183" descr="pilch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7562" y="5366071"/>
              <a:ext cx="266846" cy="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8" name="Picture 183" descr="pilch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7563" y="5424322"/>
              <a:ext cx="266846" cy="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49" name="Picture 182" descr="macker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8320" y="5257266"/>
              <a:ext cx="338823" cy="12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50" name="Picture 180" descr="crab.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207887" y="5480125"/>
              <a:ext cx="292539" cy="18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51" name="Picture 192" descr="copepod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79169" y="5702718"/>
              <a:ext cx="217500" cy="16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4" name="Straight Arrow Connector 153"/>
            <p:cNvCxnSpPr>
              <a:cxnSpLocks noChangeShapeType="1"/>
            </p:cNvCxnSpPr>
            <p:nvPr/>
          </p:nvCxnSpPr>
          <p:spPr bwMode="auto">
            <a:xfrm flipV="1">
              <a:off x="2179638" y="5722938"/>
              <a:ext cx="120650" cy="6508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55" name="Straight Arrow Connector 154"/>
            <p:cNvCxnSpPr>
              <a:cxnSpLocks noChangeShapeType="1"/>
            </p:cNvCxnSpPr>
            <p:nvPr/>
          </p:nvCxnSpPr>
          <p:spPr bwMode="auto">
            <a:xfrm rot="5400000" flipH="1" flipV="1">
              <a:off x="2267743" y="5501482"/>
              <a:ext cx="246063" cy="317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56" name="Straight Arrow Connector 155"/>
            <p:cNvCxnSpPr>
              <a:cxnSpLocks noChangeShapeType="1"/>
            </p:cNvCxnSpPr>
            <p:nvPr/>
          </p:nvCxnSpPr>
          <p:spPr bwMode="auto">
            <a:xfrm rot="5400000" flipH="1" flipV="1">
              <a:off x="1923257" y="5604668"/>
              <a:ext cx="165100" cy="11113"/>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57" name="Straight Arrow Connector 156"/>
            <p:cNvCxnSpPr>
              <a:cxnSpLocks noChangeShapeType="1"/>
            </p:cNvCxnSpPr>
            <p:nvPr/>
          </p:nvCxnSpPr>
          <p:spPr bwMode="auto">
            <a:xfrm rot="10800000">
              <a:off x="2179638" y="5500688"/>
              <a:ext cx="168275" cy="16033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58" name="Straight Arrow Connector 157"/>
            <p:cNvCxnSpPr>
              <a:cxnSpLocks noChangeShapeType="1"/>
            </p:cNvCxnSpPr>
            <p:nvPr/>
          </p:nvCxnSpPr>
          <p:spPr bwMode="auto">
            <a:xfrm flipV="1">
              <a:off x="2513013" y="5665788"/>
              <a:ext cx="188912" cy="190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59" name="Straight Arrow Connector 158"/>
            <p:cNvCxnSpPr>
              <a:cxnSpLocks noChangeShapeType="1"/>
            </p:cNvCxnSpPr>
            <p:nvPr/>
          </p:nvCxnSpPr>
          <p:spPr bwMode="auto">
            <a:xfrm flipV="1">
              <a:off x="2506663" y="5346700"/>
              <a:ext cx="263525" cy="249238"/>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0" name="Straight Arrow Connector 159"/>
            <p:cNvCxnSpPr>
              <a:cxnSpLocks noChangeShapeType="1"/>
            </p:cNvCxnSpPr>
            <p:nvPr/>
          </p:nvCxnSpPr>
          <p:spPr bwMode="auto">
            <a:xfrm>
              <a:off x="2660650" y="5305425"/>
              <a:ext cx="85725" cy="31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1" name="Straight Arrow Connector 160"/>
            <p:cNvCxnSpPr>
              <a:cxnSpLocks noChangeShapeType="1"/>
            </p:cNvCxnSpPr>
            <p:nvPr/>
          </p:nvCxnSpPr>
          <p:spPr bwMode="auto">
            <a:xfrm>
              <a:off x="2519363" y="5770563"/>
              <a:ext cx="547687" cy="49212"/>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2" name="Straight Arrow Connector 161"/>
            <p:cNvCxnSpPr>
              <a:cxnSpLocks noChangeShapeType="1"/>
            </p:cNvCxnSpPr>
            <p:nvPr/>
          </p:nvCxnSpPr>
          <p:spPr bwMode="auto">
            <a:xfrm flipV="1">
              <a:off x="3259138" y="5662613"/>
              <a:ext cx="95250" cy="8413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3" name="Straight Arrow Connector 162"/>
            <p:cNvCxnSpPr>
              <a:cxnSpLocks noChangeShapeType="1"/>
            </p:cNvCxnSpPr>
            <p:nvPr/>
          </p:nvCxnSpPr>
          <p:spPr bwMode="auto">
            <a:xfrm rot="16200000" flipV="1">
              <a:off x="3756025" y="5437188"/>
              <a:ext cx="106363" cy="20637"/>
            </a:xfrm>
            <a:prstGeom prst="straightConnector1">
              <a:avLst/>
            </a:prstGeom>
            <a:noFill/>
            <a:ln w="6350">
              <a:solidFill>
                <a:srgbClr val="000000"/>
              </a:solidFill>
              <a:prstDash val="sysDash"/>
              <a:round/>
              <a:headEnd/>
              <a:tailEnd type="arrow" w="sm" len="sm"/>
            </a:ln>
            <a:effectLst>
              <a:outerShdw blurRad="40000" dist="20000" dir="5400000" rotWithShape="0">
                <a:srgbClr val="808080">
                  <a:alpha val="37999"/>
                </a:srgbClr>
              </a:outerShdw>
            </a:effectLst>
            <a:extLst/>
          </p:spPr>
        </p:cxnSp>
        <p:cxnSp>
          <p:nvCxnSpPr>
            <p:cNvPr id="164" name="Straight Arrow Connector 163"/>
            <p:cNvCxnSpPr>
              <a:cxnSpLocks noChangeShapeType="1"/>
            </p:cNvCxnSpPr>
            <p:nvPr/>
          </p:nvCxnSpPr>
          <p:spPr bwMode="auto">
            <a:xfrm rot="5400000" flipH="1" flipV="1">
              <a:off x="3457575" y="5397500"/>
              <a:ext cx="85725" cy="793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5" name="Straight Arrow Connector 164"/>
            <p:cNvCxnSpPr>
              <a:cxnSpLocks noChangeShapeType="1"/>
            </p:cNvCxnSpPr>
            <p:nvPr/>
          </p:nvCxnSpPr>
          <p:spPr bwMode="auto">
            <a:xfrm flipV="1">
              <a:off x="2551113" y="5106988"/>
              <a:ext cx="147637" cy="11588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6" name="Straight Arrow Connector 165"/>
            <p:cNvCxnSpPr>
              <a:cxnSpLocks noChangeShapeType="1"/>
            </p:cNvCxnSpPr>
            <p:nvPr/>
          </p:nvCxnSpPr>
          <p:spPr bwMode="auto">
            <a:xfrm flipV="1">
              <a:off x="3041650" y="5249863"/>
              <a:ext cx="333375" cy="7620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7" name="Straight Arrow Connector 166"/>
            <p:cNvCxnSpPr>
              <a:cxnSpLocks noChangeShapeType="1"/>
            </p:cNvCxnSpPr>
            <p:nvPr/>
          </p:nvCxnSpPr>
          <p:spPr bwMode="auto">
            <a:xfrm rot="5400000" flipH="1" flipV="1">
              <a:off x="2873376" y="5191125"/>
              <a:ext cx="106362" cy="52387"/>
            </a:xfrm>
            <a:prstGeom prst="straightConnector1">
              <a:avLst/>
            </a:prstGeom>
            <a:noFill/>
            <a:ln w="6350">
              <a:solidFill>
                <a:srgbClr val="000000"/>
              </a:solidFill>
              <a:round/>
              <a:headEnd/>
              <a:tailEnd type="arrow" w="med" len="med"/>
            </a:ln>
            <a:effectLst>
              <a:outerShdw blurRad="40000" dist="20000" dir="5400000" rotWithShape="0">
                <a:srgbClr val="808080">
                  <a:alpha val="37999"/>
                </a:srgbClr>
              </a:outerShdw>
            </a:effectLst>
            <a:extLst/>
          </p:spPr>
        </p:cxnSp>
        <p:cxnSp>
          <p:nvCxnSpPr>
            <p:cNvPr id="168" name="Straight Arrow Connector 167"/>
            <p:cNvCxnSpPr>
              <a:cxnSpLocks noChangeShapeType="1"/>
            </p:cNvCxnSpPr>
            <p:nvPr/>
          </p:nvCxnSpPr>
          <p:spPr bwMode="auto">
            <a:xfrm rot="5400000" flipH="1" flipV="1">
              <a:off x="1962150" y="5259388"/>
              <a:ext cx="139700" cy="63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9" name="Straight Arrow Connector 168"/>
            <p:cNvCxnSpPr>
              <a:cxnSpLocks noChangeShapeType="1"/>
            </p:cNvCxnSpPr>
            <p:nvPr/>
          </p:nvCxnSpPr>
          <p:spPr bwMode="auto">
            <a:xfrm rot="5400000" flipH="1" flipV="1">
              <a:off x="2041525" y="5035550"/>
              <a:ext cx="334963" cy="258763"/>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0" name="Straight Arrow Connector 169"/>
            <p:cNvCxnSpPr>
              <a:cxnSpLocks noChangeShapeType="1"/>
            </p:cNvCxnSpPr>
            <p:nvPr/>
          </p:nvCxnSpPr>
          <p:spPr bwMode="auto">
            <a:xfrm rot="5400000" flipH="1" flipV="1">
              <a:off x="2324100" y="5110163"/>
              <a:ext cx="230188" cy="23812"/>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1" name="Straight Arrow Connector 170"/>
            <p:cNvCxnSpPr>
              <a:cxnSpLocks noChangeShapeType="1"/>
            </p:cNvCxnSpPr>
            <p:nvPr/>
          </p:nvCxnSpPr>
          <p:spPr bwMode="auto">
            <a:xfrm flipV="1">
              <a:off x="2144713" y="4583113"/>
              <a:ext cx="601662" cy="1936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2" name="Straight Arrow Connector 171"/>
            <p:cNvCxnSpPr>
              <a:cxnSpLocks noChangeShapeType="1"/>
            </p:cNvCxnSpPr>
            <p:nvPr/>
          </p:nvCxnSpPr>
          <p:spPr bwMode="auto">
            <a:xfrm flipV="1">
              <a:off x="2684463" y="4654550"/>
              <a:ext cx="120650" cy="65088"/>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3" name="Straight Arrow Connector 172"/>
            <p:cNvCxnSpPr>
              <a:cxnSpLocks noChangeShapeType="1"/>
            </p:cNvCxnSpPr>
            <p:nvPr/>
          </p:nvCxnSpPr>
          <p:spPr bwMode="auto">
            <a:xfrm rot="5400000" flipH="1" flipV="1">
              <a:off x="2459038" y="4705350"/>
              <a:ext cx="523875" cy="4984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4" name="Straight Arrow Connector 173"/>
            <p:cNvCxnSpPr>
              <a:cxnSpLocks noChangeShapeType="1"/>
            </p:cNvCxnSpPr>
            <p:nvPr/>
          </p:nvCxnSpPr>
          <p:spPr bwMode="auto">
            <a:xfrm rot="5400000" flipH="1" flipV="1">
              <a:off x="3044031" y="4820444"/>
              <a:ext cx="233363" cy="31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5" name="Straight Arrow Connector 174"/>
            <p:cNvCxnSpPr>
              <a:cxnSpLocks noChangeShapeType="1"/>
            </p:cNvCxnSpPr>
            <p:nvPr/>
          </p:nvCxnSpPr>
          <p:spPr bwMode="auto">
            <a:xfrm rot="16200000" flipV="1">
              <a:off x="3206750" y="4792663"/>
              <a:ext cx="376237" cy="147638"/>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6" name="Straight Arrow Connector 175"/>
            <p:cNvCxnSpPr>
              <a:cxnSpLocks noChangeShapeType="1"/>
            </p:cNvCxnSpPr>
            <p:nvPr/>
          </p:nvCxnSpPr>
          <p:spPr bwMode="auto">
            <a:xfrm rot="10800000">
              <a:off x="3584575" y="4725988"/>
              <a:ext cx="176213" cy="17462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7" name="Straight Arrow Connector 176"/>
            <p:cNvCxnSpPr>
              <a:cxnSpLocks noChangeShapeType="1"/>
            </p:cNvCxnSpPr>
            <p:nvPr/>
          </p:nvCxnSpPr>
          <p:spPr bwMode="auto">
            <a:xfrm rot="5400000" flipH="1" flipV="1">
              <a:off x="3867150" y="5068888"/>
              <a:ext cx="95250" cy="63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pic>
          <p:nvPicPr>
            <p:cNvPr id="46176" name="Picture 206" descr="abalone.png"/>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473994" y="5726837"/>
              <a:ext cx="193784" cy="15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6" name="Straight Arrow Connector 205"/>
            <p:cNvCxnSpPr>
              <a:cxnSpLocks noChangeShapeType="1"/>
            </p:cNvCxnSpPr>
            <p:nvPr/>
          </p:nvCxnSpPr>
          <p:spPr bwMode="auto">
            <a:xfrm rot="5400000">
              <a:off x="3600450" y="5632450"/>
              <a:ext cx="100013" cy="68263"/>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7" name="Straight Arrow Connector 206"/>
            <p:cNvCxnSpPr>
              <a:cxnSpLocks noChangeShapeType="1"/>
            </p:cNvCxnSpPr>
            <p:nvPr/>
          </p:nvCxnSpPr>
          <p:spPr bwMode="auto">
            <a:xfrm rot="16200000" flipV="1">
              <a:off x="3464719" y="5650707"/>
              <a:ext cx="79375" cy="5238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sp>
          <p:nvSpPr>
            <p:cNvPr id="213" name="Rectangle 212"/>
            <p:cNvSpPr/>
            <p:nvPr/>
          </p:nvSpPr>
          <p:spPr bwMode="auto">
            <a:xfrm>
              <a:off x="896938" y="1270000"/>
              <a:ext cx="3305175" cy="5319713"/>
            </a:xfrm>
            <a:prstGeom prst="rect">
              <a:avLst/>
            </a:prstGeom>
            <a:solidFill>
              <a:schemeClr val="accent1">
                <a:lumMod val="60000"/>
                <a:lumOff val="40000"/>
                <a:alpha val="52000"/>
              </a:schemeClr>
            </a:solidFill>
            <a:ln w="9525" cap="flat" cmpd="sng" algn="ctr">
              <a:noFill/>
              <a:prstDash val="solid"/>
              <a:round/>
              <a:headEnd type="none" w="med" len="med"/>
              <a:tailEnd type="none" w="med" len="med"/>
            </a:ln>
            <a:effectLst/>
          </p:spPr>
          <p:txBody>
            <a:bodyPr wrap="none" lIns="0" tIns="0" rIns="0" bIns="0" anchor="ctr"/>
            <a:lstStyle/>
            <a:p>
              <a:pPr marL="1588" indent="-1588">
                <a:defRPr/>
              </a:pPr>
              <a:endParaRPr lang="en-US">
                <a:latin typeface="Arial" pitchFamily="-105" charset="0"/>
              </a:endParaRPr>
            </a:p>
          </p:txBody>
        </p:sp>
        <p:pic>
          <p:nvPicPr>
            <p:cNvPr id="46180" name="Picture 5" descr="diving_ocean-792387.jp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73125" y="1287420"/>
              <a:ext cx="3338438" cy="530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50"/>
            <p:cNvGrpSpPr>
              <a:grpSpLocks/>
            </p:cNvGrpSpPr>
            <p:nvPr/>
          </p:nvGrpSpPr>
          <p:grpSpPr bwMode="auto">
            <a:xfrm>
              <a:off x="901700" y="1287463"/>
              <a:ext cx="1917700" cy="4956175"/>
              <a:chOff x="901700" y="1286933"/>
              <a:chExt cx="1917701" cy="4957234"/>
            </a:xfrm>
            <a:blipFill rotWithShape="1">
              <a:blip r:embed="rId27"/>
              <a:stretch>
                <a:fillRect/>
              </a:stretch>
            </a:blipFill>
          </p:grpSpPr>
          <p:sp>
            <p:nvSpPr>
              <p:cNvPr id="227" name="Freeform 226"/>
              <p:cNvSpPr/>
              <p:nvPr/>
            </p:nvSpPr>
            <p:spPr>
              <a:xfrm>
                <a:off x="901700" y="1286933"/>
                <a:ext cx="1917701" cy="3686963"/>
              </a:xfrm>
              <a:custGeom>
                <a:avLst/>
                <a:gdLst>
                  <a:gd name="connsiteX0" fmla="*/ 8467 w 1862667"/>
                  <a:gd name="connsiteY0" fmla="*/ 2366433 h 2599267"/>
                  <a:gd name="connsiteX1" fmla="*/ 25400 w 1862667"/>
                  <a:gd name="connsiteY1" fmla="*/ 2383367 h 2599267"/>
                  <a:gd name="connsiteX2" fmla="*/ 4233 w 1862667"/>
                  <a:gd name="connsiteY2" fmla="*/ 2421467 h 2599267"/>
                  <a:gd name="connsiteX3" fmla="*/ 4233 w 1862667"/>
                  <a:gd name="connsiteY3" fmla="*/ 2455333 h 2599267"/>
                  <a:gd name="connsiteX4" fmla="*/ 38100 w 1862667"/>
                  <a:gd name="connsiteY4" fmla="*/ 2463800 h 2599267"/>
                  <a:gd name="connsiteX5" fmla="*/ 59267 w 1862667"/>
                  <a:gd name="connsiteY5" fmla="*/ 2425700 h 2599267"/>
                  <a:gd name="connsiteX6" fmla="*/ 88900 w 1862667"/>
                  <a:gd name="connsiteY6" fmla="*/ 2451100 h 2599267"/>
                  <a:gd name="connsiteX7" fmla="*/ 88900 w 1862667"/>
                  <a:gd name="connsiteY7" fmla="*/ 2493433 h 2599267"/>
                  <a:gd name="connsiteX8" fmla="*/ 127000 w 1862667"/>
                  <a:gd name="connsiteY8" fmla="*/ 2523067 h 2599267"/>
                  <a:gd name="connsiteX9" fmla="*/ 186267 w 1862667"/>
                  <a:gd name="connsiteY9" fmla="*/ 2523067 h 2599267"/>
                  <a:gd name="connsiteX10" fmla="*/ 177800 w 1862667"/>
                  <a:gd name="connsiteY10" fmla="*/ 2565400 h 2599267"/>
                  <a:gd name="connsiteX11" fmla="*/ 198967 w 1862667"/>
                  <a:gd name="connsiteY11" fmla="*/ 2599267 h 2599267"/>
                  <a:gd name="connsiteX12" fmla="*/ 275167 w 1862667"/>
                  <a:gd name="connsiteY12" fmla="*/ 2540000 h 2599267"/>
                  <a:gd name="connsiteX13" fmla="*/ 402167 w 1862667"/>
                  <a:gd name="connsiteY13" fmla="*/ 2531533 h 2599267"/>
                  <a:gd name="connsiteX14" fmla="*/ 592667 w 1862667"/>
                  <a:gd name="connsiteY14" fmla="*/ 2345267 h 2599267"/>
                  <a:gd name="connsiteX15" fmla="*/ 698500 w 1862667"/>
                  <a:gd name="connsiteY15" fmla="*/ 2311400 h 2599267"/>
                  <a:gd name="connsiteX16" fmla="*/ 994833 w 1862667"/>
                  <a:gd name="connsiteY16" fmla="*/ 2294467 h 2599267"/>
                  <a:gd name="connsiteX17" fmla="*/ 1037167 w 1862667"/>
                  <a:gd name="connsiteY17" fmla="*/ 2239433 h 2599267"/>
                  <a:gd name="connsiteX18" fmla="*/ 1075267 w 1862667"/>
                  <a:gd name="connsiteY18" fmla="*/ 2239433 h 2599267"/>
                  <a:gd name="connsiteX19" fmla="*/ 1104900 w 1862667"/>
                  <a:gd name="connsiteY19" fmla="*/ 2142067 h 2599267"/>
                  <a:gd name="connsiteX20" fmla="*/ 1083733 w 1862667"/>
                  <a:gd name="connsiteY20" fmla="*/ 2053167 h 2599267"/>
                  <a:gd name="connsiteX21" fmla="*/ 1130300 w 1862667"/>
                  <a:gd name="connsiteY21" fmla="*/ 1900767 h 2599267"/>
                  <a:gd name="connsiteX22" fmla="*/ 1130300 w 1862667"/>
                  <a:gd name="connsiteY22" fmla="*/ 1786467 h 2599267"/>
                  <a:gd name="connsiteX23" fmla="*/ 1185333 w 1862667"/>
                  <a:gd name="connsiteY23" fmla="*/ 1710267 h 2599267"/>
                  <a:gd name="connsiteX24" fmla="*/ 1223433 w 1862667"/>
                  <a:gd name="connsiteY24" fmla="*/ 1595967 h 2599267"/>
                  <a:gd name="connsiteX25" fmla="*/ 1253067 w 1862667"/>
                  <a:gd name="connsiteY25" fmla="*/ 1595967 h 2599267"/>
                  <a:gd name="connsiteX26" fmla="*/ 1286933 w 1862667"/>
                  <a:gd name="connsiteY26" fmla="*/ 1562100 h 2599267"/>
                  <a:gd name="connsiteX27" fmla="*/ 1278467 w 1862667"/>
                  <a:gd name="connsiteY27" fmla="*/ 1507067 h 2599267"/>
                  <a:gd name="connsiteX28" fmla="*/ 1295400 w 1862667"/>
                  <a:gd name="connsiteY28" fmla="*/ 1485900 h 2599267"/>
                  <a:gd name="connsiteX29" fmla="*/ 1299633 w 1862667"/>
                  <a:gd name="connsiteY29" fmla="*/ 1388533 h 2599267"/>
                  <a:gd name="connsiteX30" fmla="*/ 1367367 w 1862667"/>
                  <a:gd name="connsiteY30" fmla="*/ 1312333 h 2599267"/>
                  <a:gd name="connsiteX31" fmla="*/ 1401233 w 1862667"/>
                  <a:gd name="connsiteY31" fmla="*/ 1219200 h 2599267"/>
                  <a:gd name="connsiteX32" fmla="*/ 1380067 w 1862667"/>
                  <a:gd name="connsiteY32" fmla="*/ 1181100 h 2599267"/>
                  <a:gd name="connsiteX33" fmla="*/ 1405467 w 1862667"/>
                  <a:gd name="connsiteY33" fmla="*/ 1172633 h 2599267"/>
                  <a:gd name="connsiteX34" fmla="*/ 1405467 w 1862667"/>
                  <a:gd name="connsiteY34" fmla="*/ 1172633 h 2599267"/>
                  <a:gd name="connsiteX35" fmla="*/ 1498600 w 1862667"/>
                  <a:gd name="connsiteY35" fmla="*/ 994833 h 2599267"/>
                  <a:gd name="connsiteX36" fmla="*/ 1595967 w 1862667"/>
                  <a:gd name="connsiteY36" fmla="*/ 948267 h 2599267"/>
                  <a:gd name="connsiteX37" fmla="*/ 1595967 w 1862667"/>
                  <a:gd name="connsiteY37" fmla="*/ 948267 h 2599267"/>
                  <a:gd name="connsiteX38" fmla="*/ 1663700 w 1862667"/>
                  <a:gd name="connsiteY38" fmla="*/ 859367 h 2599267"/>
                  <a:gd name="connsiteX39" fmla="*/ 1634067 w 1862667"/>
                  <a:gd name="connsiteY39" fmla="*/ 812800 h 2599267"/>
                  <a:gd name="connsiteX40" fmla="*/ 1731433 w 1862667"/>
                  <a:gd name="connsiteY40" fmla="*/ 664633 h 2599267"/>
                  <a:gd name="connsiteX41" fmla="*/ 1794933 w 1862667"/>
                  <a:gd name="connsiteY41" fmla="*/ 461433 h 2599267"/>
                  <a:gd name="connsiteX42" fmla="*/ 1769533 w 1862667"/>
                  <a:gd name="connsiteY42" fmla="*/ 364067 h 2599267"/>
                  <a:gd name="connsiteX43" fmla="*/ 1824567 w 1862667"/>
                  <a:gd name="connsiteY43" fmla="*/ 237067 h 2599267"/>
                  <a:gd name="connsiteX44" fmla="*/ 1862667 w 1862667"/>
                  <a:gd name="connsiteY44" fmla="*/ 0 h 2599267"/>
                  <a:gd name="connsiteX45" fmla="*/ 0 w 1862667"/>
                  <a:gd name="connsiteY45" fmla="*/ 0 h 2599267"/>
                  <a:gd name="connsiteX46" fmla="*/ 8467 w 1862667"/>
                  <a:gd name="connsiteY46" fmla="*/ 2366433 h 2599267"/>
                  <a:gd name="connsiteX0" fmla="*/ 8467 w 1862667"/>
                  <a:gd name="connsiteY0" fmla="*/ 3454399 h 3687233"/>
                  <a:gd name="connsiteX1" fmla="*/ 25400 w 1862667"/>
                  <a:gd name="connsiteY1" fmla="*/ 3471333 h 3687233"/>
                  <a:gd name="connsiteX2" fmla="*/ 4233 w 1862667"/>
                  <a:gd name="connsiteY2" fmla="*/ 3509433 h 3687233"/>
                  <a:gd name="connsiteX3" fmla="*/ 4233 w 1862667"/>
                  <a:gd name="connsiteY3" fmla="*/ 3543299 h 3687233"/>
                  <a:gd name="connsiteX4" fmla="*/ 38100 w 1862667"/>
                  <a:gd name="connsiteY4" fmla="*/ 3551766 h 3687233"/>
                  <a:gd name="connsiteX5" fmla="*/ 59267 w 1862667"/>
                  <a:gd name="connsiteY5" fmla="*/ 3513666 h 3687233"/>
                  <a:gd name="connsiteX6" fmla="*/ 88900 w 1862667"/>
                  <a:gd name="connsiteY6" fmla="*/ 3539066 h 3687233"/>
                  <a:gd name="connsiteX7" fmla="*/ 88900 w 1862667"/>
                  <a:gd name="connsiteY7" fmla="*/ 3581399 h 3687233"/>
                  <a:gd name="connsiteX8" fmla="*/ 127000 w 1862667"/>
                  <a:gd name="connsiteY8" fmla="*/ 3611033 h 3687233"/>
                  <a:gd name="connsiteX9" fmla="*/ 186267 w 1862667"/>
                  <a:gd name="connsiteY9" fmla="*/ 3611033 h 3687233"/>
                  <a:gd name="connsiteX10" fmla="*/ 177800 w 1862667"/>
                  <a:gd name="connsiteY10" fmla="*/ 3653366 h 3687233"/>
                  <a:gd name="connsiteX11" fmla="*/ 198967 w 1862667"/>
                  <a:gd name="connsiteY11" fmla="*/ 3687233 h 3687233"/>
                  <a:gd name="connsiteX12" fmla="*/ 275167 w 1862667"/>
                  <a:gd name="connsiteY12" fmla="*/ 3627966 h 3687233"/>
                  <a:gd name="connsiteX13" fmla="*/ 402167 w 1862667"/>
                  <a:gd name="connsiteY13" fmla="*/ 3619499 h 3687233"/>
                  <a:gd name="connsiteX14" fmla="*/ 592667 w 1862667"/>
                  <a:gd name="connsiteY14" fmla="*/ 3433233 h 3687233"/>
                  <a:gd name="connsiteX15" fmla="*/ 698500 w 1862667"/>
                  <a:gd name="connsiteY15" fmla="*/ 3399366 h 3687233"/>
                  <a:gd name="connsiteX16" fmla="*/ 994833 w 1862667"/>
                  <a:gd name="connsiteY16" fmla="*/ 3382433 h 3687233"/>
                  <a:gd name="connsiteX17" fmla="*/ 1037167 w 1862667"/>
                  <a:gd name="connsiteY17" fmla="*/ 3327399 h 3687233"/>
                  <a:gd name="connsiteX18" fmla="*/ 1075267 w 1862667"/>
                  <a:gd name="connsiteY18" fmla="*/ 3327399 h 3687233"/>
                  <a:gd name="connsiteX19" fmla="*/ 1104900 w 1862667"/>
                  <a:gd name="connsiteY19" fmla="*/ 3230033 h 3687233"/>
                  <a:gd name="connsiteX20" fmla="*/ 1083733 w 1862667"/>
                  <a:gd name="connsiteY20" fmla="*/ 3141133 h 3687233"/>
                  <a:gd name="connsiteX21" fmla="*/ 1130300 w 1862667"/>
                  <a:gd name="connsiteY21" fmla="*/ 2988733 h 3687233"/>
                  <a:gd name="connsiteX22" fmla="*/ 1130300 w 1862667"/>
                  <a:gd name="connsiteY22" fmla="*/ 2874433 h 3687233"/>
                  <a:gd name="connsiteX23" fmla="*/ 1185333 w 1862667"/>
                  <a:gd name="connsiteY23" fmla="*/ 2798233 h 3687233"/>
                  <a:gd name="connsiteX24" fmla="*/ 1223433 w 1862667"/>
                  <a:gd name="connsiteY24" fmla="*/ 2683933 h 3687233"/>
                  <a:gd name="connsiteX25" fmla="*/ 1253067 w 1862667"/>
                  <a:gd name="connsiteY25" fmla="*/ 2683933 h 3687233"/>
                  <a:gd name="connsiteX26" fmla="*/ 1286933 w 1862667"/>
                  <a:gd name="connsiteY26" fmla="*/ 2650066 h 3687233"/>
                  <a:gd name="connsiteX27" fmla="*/ 1278467 w 1862667"/>
                  <a:gd name="connsiteY27" fmla="*/ 2595033 h 3687233"/>
                  <a:gd name="connsiteX28" fmla="*/ 1295400 w 1862667"/>
                  <a:gd name="connsiteY28" fmla="*/ 2573866 h 3687233"/>
                  <a:gd name="connsiteX29" fmla="*/ 1299633 w 1862667"/>
                  <a:gd name="connsiteY29" fmla="*/ 2476499 h 3687233"/>
                  <a:gd name="connsiteX30" fmla="*/ 1367367 w 1862667"/>
                  <a:gd name="connsiteY30" fmla="*/ 2400299 h 3687233"/>
                  <a:gd name="connsiteX31" fmla="*/ 1401233 w 1862667"/>
                  <a:gd name="connsiteY31" fmla="*/ 2307166 h 3687233"/>
                  <a:gd name="connsiteX32" fmla="*/ 1380067 w 1862667"/>
                  <a:gd name="connsiteY32" fmla="*/ 2269066 h 3687233"/>
                  <a:gd name="connsiteX33" fmla="*/ 1405467 w 1862667"/>
                  <a:gd name="connsiteY33" fmla="*/ 2260599 h 3687233"/>
                  <a:gd name="connsiteX34" fmla="*/ 1405467 w 1862667"/>
                  <a:gd name="connsiteY34" fmla="*/ 2260599 h 3687233"/>
                  <a:gd name="connsiteX35" fmla="*/ 1498600 w 1862667"/>
                  <a:gd name="connsiteY35" fmla="*/ 2082799 h 3687233"/>
                  <a:gd name="connsiteX36" fmla="*/ 1595967 w 1862667"/>
                  <a:gd name="connsiteY36" fmla="*/ 2036233 h 3687233"/>
                  <a:gd name="connsiteX37" fmla="*/ 1595967 w 1862667"/>
                  <a:gd name="connsiteY37" fmla="*/ 2036233 h 3687233"/>
                  <a:gd name="connsiteX38" fmla="*/ 1663700 w 1862667"/>
                  <a:gd name="connsiteY38" fmla="*/ 1947333 h 3687233"/>
                  <a:gd name="connsiteX39" fmla="*/ 1634067 w 1862667"/>
                  <a:gd name="connsiteY39" fmla="*/ 1900766 h 3687233"/>
                  <a:gd name="connsiteX40" fmla="*/ 1731433 w 1862667"/>
                  <a:gd name="connsiteY40" fmla="*/ 1752599 h 3687233"/>
                  <a:gd name="connsiteX41" fmla="*/ 1794933 w 1862667"/>
                  <a:gd name="connsiteY41" fmla="*/ 1549399 h 3687233"/>
                  <a:gd name="connsiteX42" fmla="*/ 1769533 w 1862667"/>
                  <a:gd name="connsiteY42" fmla="*/ 1452033 h 3687233"/>
                  <a:gd name="connsiteX43" fmla="*/ 1824567 w 1862667"/>
                  <a:gd name="connsiteY43" fmla="*/ 1325033 h 3687233"/>
                  <a:gd name="connsiteX44" fmla="*/ 1862667 w 1862667"/>
                  <a:gd name="connsiteY44" fmla="*/ 1087966 h 3687233"/>
                  <a:gd name="connsiteX45" fmla="*/ 0 w 1862667"/>
                  <a:gd name="connsiteY45" fmla="*/ 0 h 3687233"/>
                  <a:gd name="connsiteX46" fmla="*/ 8467 w 1862667"/>
                  <a:gd name="connsiteY46" fmla="*/ 3454399 h 3687233"/>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676400 w 1862667"/>
                  <a:gd name="connsiteY45" fmla="*/ 0 h 3687234"/>
                  <a:gd name="connsiteX46" fmla="*/ 0 w 1862667"/>
                  <a:gd name="connsiteY46" fmla="*/ 1 h 3687234"/>
                  <a:gd name="connsiteX47" fmla="*/ 8467 w 1862667"/>
                  <a:gd name="connsiteY47"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7196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24567 w 1917700"/>
                  <a:gd name="connsiteY43" fmla="*/ 13250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75367 w 1917700"/>
                  <a:gd name="connsiteY43" fmla="*/ 11218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17700" h="3687234">
                    <a:moveTo>
                      <a:pt x="8467" y="3454400"/>
                    </a:moveTo>
                    <a:lnTo>
                      <a:pt x="25400" y="3471334"/>
                    </a:lnTo>
                    <a:lnTo>
                      <a:pt x="4233" y="3509434"/>
                    </a:lnTo>
                    <a:lnTo>
                      <a:pt x="4233" y="3543300"/>
                    </a:lnTo>
                    <a:lnTo>
                      <a:pt x="38100" y="3551767"/>
                    </a:lnTo>
                    <a:lnTo>
                      <a:pt x="59267" y="3513667"/>
                    </a:lnTo>
                    <a:lnTo>
                      <a:pt x="88900" y="3539067"/>
                    </a:lnTo>
                    <a:lnTo>
                      <a:pt x="88900" y="3581400"/>
                    </a:lnTo>
                    <a:lnTo>
                      <a:pt x="127000" y="3611034"/>
                    </a:lnTo>
                    <a:lnTo>
                      <a:pt x="186267" y="3611034"/>
                    </a:lnTo>
                    <a:lnTo>
                      <a:pt x="177800" y="3653367"/>
                    </a:lnTo>
                    <a:lnTo>
                      <a:pt x="198967" y="3687234"/>
                    </a:lnTo>
                    <a:lnTo>
                      <a:pt x="275167" y="3627967"/>
                    </a:lnTo>
                    <a:lnTo>
                      <a:pt x="402167" y="3619500"/>
                    </a:lnTo>
                    <a:lnTo>
                      <a:pt x="592667" y="3433234"/>
                    </a:lnTo>
                    <a:lnTo>
                      <a:pt x="698500" y="3399367"/>
                    </a:lnTo>
                    <a:lnTo>
                      <a:pt x="994833" y="3382434"/>
                    </a:lnTo>
                    <a:lnTo>
                      <a:pt x="1037167" y="3327400"/>
                    </a:lnTo>
                    <a:lnTo>
                      <a:pt x="1075267" y="3327400"/>
                    </a:lnTo>
                    <a:lnTo>
                      <a:pt x="1104900" y="3230034"/>
                    </a:lnTo>
                    <a:lnTo>
                      <a:pt x="1083733" y="3141134"/>
                    </a:lnTo>
                    <a:lnTo>
                      <a:pt x="1130300" y="2988734"/>
                    </a:lnTo>
                    <a:lnTo>
                      <a:pt x="1130300" y="2874434"/>
                    </a:lnTo>
                    <a:lnTo>
                      <a:pt x="1185333" y="2798234"/>
                    </a:lnTo>
                    <a:lnTo>
                      <a:pt x="1223433" y="2683934"/>
                    </a:lnTo>
                    <a:lnTo>
                      <a:pt x="1253067" y="2683934"/>
                    </a:lnTo>
                    <a:lnTo>
                      <a:pt x="1286933" y="2650067"/>
                    </a:lnTo>
                    <a:lnTo>
                      <a:pt x="1278467" y="2595034"/>
                    </a:lnTo>
                    <a:lnTo>
                      <a:pt x="1295400" y="2573867"/>
                    </a:lnTo>
                    <a:lnTo>
                      <a:pt x="1299633" y="2476500"/>
                    </a:lnTo>
                    <a:lnTo>
                      <a:pt x="1367367" y="2400300"/>
                    </a:lnTo>
                    <a:lnTo>
                      <a:pt x="1401233" y="2307167"/>
                    </a:lnTo>
                    <a:lnTo>
                      <a:pt x="1380067" y="2269067"/>
                    </a:lnTo>
                    <a:lnTo>
                      <a:pt x="1405467" y="2260600"/>
                    </a:lnTo>
                    <a:lnTo>
                      <a:pt x="1405467" y="2260600"/>
                    </a:lnTo>
                    <a:lnTo>
                      <a:pt x="1498600" y="2082800"/>
                    </a:lnTo>
                    <a:lnTo>
                      <a:pt x="1595967" y="2036234"/>
                    </a:lnTo>
                    <a:lnTo>
                      <a:pt x="1595967" y="2036234"/>
                    </a:lnTo>
                    <a:lnTo>
                      <a:pt x="1663700" y="1947334"/>
                    </a:lnTo>
                    <a:lnTo>
                      <a:pt x="1634067" y="1900767"/>
                    </a:lnTo>
                    <a:lnTo>
                      <a:pt x="1731433" y="1752600"/>
                    </a:lnTo>
                    <a:lnTo>
                      <a:pt x="1794933" y="1549400"/>
                    </a:lnTo>
                    <a:lnTo>
                      <a:pt x="1769533" y="1452034"/>
                    </a:lnTo>
                    <a:lnTo>
                      <a:pt x="1875367" y="1121834"/>
                    </a:lnTo>
                    <a:cubicBezTo>
                      <a:pt x="1888067" y="920045"/>
                      <a:pt x="1917700" y="912990"/>
                      <a:pt x="1862667" y="719667"/>
                    </a:cubicBezTo>
                    <a:lnTo>
                      <a:pt x="1786467" y="249767"/>
                    </a:lnTo>
                    <a:lnTo>
                      <a:pt x="1676400" y="0"/>
                    </a:lnTo>
                    <a:lnTo>
                      <a:pt x="0" y="1"/>
                    </a:lnTo>
                    <a:cubicBezTo>
                      <a:pt x="2822" y="788812"/>
                      <a:pt x="5645" y="2665589"/>
                      <a:pt x="8467" y="3454400"/>
                    </a:cubicBezTo>
                    <a:close/>
                  </a:path>
                </a:pathLst>
              </a:cu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29" name="Freeform 228"/>
              <p:cNvSpPr/>
              <p:nvPr/>
            </p:nvSpPr>
            <p:spPr>
              <a:xfrm>
                <a:off x="1185863" y="4958017"/>
                <a:ext cx="33337" cy="92095"/>
              </a:xfrm>
              <a:custGeom>
                <a:avLst/>
                <a:gdLst>
                  <a:gd name="connsiteX0" fmla="*/ 25400 w 33867"/>
                  <a:gd name="connsiteY0" fmla="*/ 0 h 93134"/>
                  <a:gd name="connsiteX1" fmla="*/ 0 w 33867"/>
                  <a:gd name="connsiteY1" fmla="*/ 29634 h 93134"/>
                  <a:gd name="connsiteX2" fmla="*/ 8467 w 33867"/>
                  <a:gd name="connsiteY2" fmla="*/ 67734 h 93134"/>
                  <a:gd name="connsiteX3" fmla="*/ 33867 w 33867"/>
                  <a:gd name="connsiteY3" fmla="*/ 93134 h 93134"/>
                  <a:gd name="connsiteX4" fmla="*/ 25400 w 33867"/>
                  <a:gd name="connsiteY4" fmla="*/ 0 h 93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7" h="93134">
                    <a:moveTo>
                      <a:pt x="25400" y="0"/>
                    </a:moveTo>
                    <a:lnTo>
                      <a:pt x="0" y="29634"/>
                    </a:lnTo>
                    <a:lnTo>
                      <a:pt x="8467" y="67734"/>
                    </a:lnTo>
                    <a:lnTo>
                      <a:pt x="33867" y="93134"/>
                    </a:lnTo>
                    <a:lnTo>
                      <a:pt x="25400" y="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30" name="Freeform 229"/>
              <p:cNvSpPr/>
              <p:nvPr/>
            </p:nvSpPr>
            <p:spPr>
              <a:xfrm>
                <a:off x="1524000" y="5202544"/>
                <a:ext cx="106363" cy="131790"/>
              </a:xfrm>
              <a:custGeom>
                <a:avLst/>
                <a:gdLst>
                  <a:gd name="connsiteX0" fmla="*/ 55033 w 105833"/>
                  <a:gd name="connsiteY0" fmla="*/ 131233 h 131233"/>
                  <a:gd name="connsiteX1" fmla="*/ 0 w 105833"/>
                  <a:gd name="connsiteY1" fmla="*/ 29633 h 131233"/>
                  <a:gd name="connsiteX2" fmla="*/ 25400 w 105833"/>
                  <a:gd name="connsiteY2" fmla="*/ 0 h 131233"/>
                  <a:gd name="connsiteX3" fmla="*/ 76200 w 105833"/>
                  <a:gd name="connsiteY3" fmla="*/ 33866 h 131233"/>
                  <a:gd name="connsiteX4" fmla="*/ 105833 w 105833"/>
                  <a:gd name="connsiteY4" fmla="*/ 42333 h 131233"/>
                  <a:gd name="connsiteX5" fmla="*/ 105833 w 105833"/>
                  <a:gd name="connsiteY5" fmla="*/ 84666 h 131233"/>
                  <a:gd name="connsiteX6" fmla="*/ 55033 w 105833"/>
                  <a:gd name="connsiteY6" fmla="*/ 131233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3" h="131233">
                    <a:moveTo>
                      <a:pt x="55033" y="131233"/>
                    </a:moveTo>
                    <a:lnTo>
                      <a:pt x="0" y="29633"/>
                    </a:lnTo>
                    <a:lnTo>
                      <a:pt x="25400" y="0"/>
                    </a:lnTo>
                    <a:lnTo>
                      <a:pt x="76200" y="33866"/>
                    </a:lnTo>
                    <a:lnTo>
                      <a:pt x="105833" y="42333"/>
                    </a:lnTo>
                    <a:lnTo>
                      <a:pt x="105833" y="84666"/>
                    </a:lnTo>
                    <a:lnTo>
                      <a:pt x="55033" y="1312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32" name="Freeform 231"/>
              <p:cNvSpPr/>
              <p:nvPr/>
            </p:nvSpPr>
            <p:spPr>
              <a:xfrm>
                <a:off x="1579563" y="5359740"/>
                <a:ext cx="79375" cy="50811"/>
              </a:xfrm>
              <a:custGeom>
                <a:avLst/>
                <a:gdLst>
                  <a:gd name="connsiteX0" fmla="*/ 0 w 80434"/>
                  <a:gd name="connsiteY0" fmla="*/ 12700 h 50800"/>
                  <a:gd name="connsiteX1" fmla="*/ 25400 w 80434"/>
                  <a:gd name="connsiteY1" fmla="*/ 50800 h 50800"/>
                  <a:gd name="connsiteX2" fmla="*/ 67734 w 80434"/>
                  <a:gd name="connsiteY2" fmla="*/ 29633 h 50800"/>
                  <a:gd name="connsiteX3" fmla="*/ 67734 w 80434"/>
                  <a:gd name="connsiteY3" fmla="*/ 29633 h 50800"/>
                  <a:gd name="connsiteX4" fmla="*/ 80434 w 80434"/>
                  <a:gd name="connsiteY4" fmla="*/ 0 h 50800"/>
                  <a:gd name="connsiteX5" fmla="*/ 0 w 80434"/>
                  <a:gd name="connsiteY5" fmla="*/ 127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34" h="50800">
                    <a:moveTo>
                      <a:pt x="0" y="12700"/>
                    </a:moveTo>
                    <a:lnTo>
                      <a:pt x="25400" y="50800"/>
                    </a:lnTo>
                    <a:lnTo>
                      <a:pt x="67734" y="29633"/>
                    </a:lnTo>
                    <a:lnTo>
                      <a:pt x="67734" y="29633"/>
                    </a:lnTo>
                    <a:lnTo>
                      <a:pt x="80434" y="0"/>
                    </a:lnTo>
                    <a:lnTo>
                      <a:pt x="0" y="1270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33" name="Freeform 232"/>
              <p:cNvSpPr/>
              <p:nvPr/>
            </p:nvSpPr>
            <p:spPr>
              <a:xfrm>
                <a:off x="901700" y="5474064"/>
                <a:ext cx="723900" cy="770103"/>
              </a:xfrm>
              <a:custGeom>
                <a:avLst/>
                <a:gdLst>
                  <a:gd name="connsiteX0" fmla="*/ 664633 w 723900"/>
                  <a:gd name="connsiteY0" fmla="*/ 16933 h 770467"/>
                  <a:gd name="connsiteX1" fmla="*/ 664633 w 723900"/>
                  <a:gd name="connsiteY1" fmla="*/ 16933 h 770467"/>
                  <a:gd name="connsiteX2" fmla="*/ 592667 w 723900"/>
                  <a:gd name="connsiteY2" fmla="*/ 21167 h 770467"/>
                  <a:gd name="connsiteX3" fmla="*/ 529167 w 723900"/>
                  <a:gd name="connsiteY3" fmla="*/ 55033 h 770467"/>
                  <a:gd name="connsiteX4" fmla="*/ 499533 w 723900"/>
                  <a:gd name="connsiteY4" fmla="*/ 46567 h 770467"/>
                  <a:gd name="connsiteX5" fmla="*/ 317500 w 723900"/>
                  <a:gd name="connsiteY5" fmla="*/ 105833 h 770467"/>
                  <a:gd name="connsiteX6" fmla="*/ 249767 w 723900"/>
                  <a:gd name="connsiteY6" fmla="*/ 105833 h 770467"/>
                  <a:gd name="connsiteX7" fmla="*/ 42333 w 723900"/>
                  <a:gd name="connsiteY7" fmla="*/ 0 h 770467"/>
                  <a:gd name="connsiteX8" fmla="*/ 0 w 723900"/>
                  <a:gd name="connsiteY8" fmla="*/ 8467 h 770467"/>
                  <a:gd name="connsiteX9" fmla="*/ 8467 w 723900"/>
                  <a:gd name="connsiteY9" fmla="*/ 283633 h 770467"/>
                  <a:gd name="connsiteX10" fmla="*/ 59267 w 723900"/>
                  <a:gd name="connsiteY10" fmla="*/ 368300 h 770467"/>
                  <a:gd name="connsiteX11" fmla="*/ 93133 w 723900"/>
                  <a:gd name="connsiteY11" fmla="*/ 427567 h 770467"/>
                  <a:gd name="connsiteX12" fmla="*/ 55033 w 723900"/>
                  <a:gd name="connsiteY12" fmla="*/ 402167 h 770467"/>
                  <a:gd name="connsiteX13" fmla="*/ 55033 w 723900"/>
                  <a:gd name="connsiteY13" fmla="*/ 402167 h 770467"/>
                  <a:gd name="connsiteX14" fmla="*/ 42333 w 723900"/>
                  <a:gd name="connsiteY14" fmla="*/ 465667 h 770467"/>
                  <a:gd name="connsiteX15" fmla="*/ 97367 w 723900"/>
                  <a:gd name="connsiteY15" fmla="*/ 575733 h 770467"/>
                  <a:gd name="connsiteX16" fmla="*/ 182033 w 723900"/>
                  <a:gd name="connsiteY16" fmla="*/ 673100 h 770467"/>
                  <a:gd name="connsiteX17" fmla="*/ 241300 w 723900"/>
                  <a:gd name="connsiteY17" fmla="*/ 694267 h 770467"/>
                  <a:gd name="connsiteX18" fmla="*/ 207433 w 723900"/>
                  <a:gd name="connsiteY18" fmla="*/ 690033 h 770467"/>
                  <a:gd name="connsiteX19" fmla="*/ 232833 w 723900"/>
                  <a:gd name="connsiteY19" fmla="*/ 719667 h 770467"/>
                  <a:gd name="connsiteX20" fmla="*/ 270933 w 723900"/>
                  <a:gd name="connsiteY20" fmla="*/ 736600 h 770467"/>
                  <a:gd name="connsiteX21" fmla="*/ 309033 w 723900"/>
                  <a:gd name="connsiteY21" fmla="*/ 736600 h 770467"/>
                  <a:gd name="connsiteX22" fmla="*/ 334433 w 723900"/>
                  <a:gd name="connsiteY22" fmla="*/ 723900 h 770467"/>
                  <a:gd name="connsiteX23" fmla="*/ 389467 w 723900"/>
                  <a:gd name="connsiteY23" fmla="*/ 770467 h 770467"/>
                  <a:gd name="connsiteX24" fmla="*/ 389467 w 723900"/>
                  <a:gd name="connsiteY24" fmla="*/ 770467 h 770467"/>
                  <a:gd name="connsiteX25" fmla="*/ 448733 w 723900"/>
                  <a:gd name="connsiteY25" fmla="*/ 698500 h 770467"/>
                  <a:gd name="connsiteX26" fmla="*/ 440267 w 723900"/>
                  <a:gd name="connsiteY26" fmla="*/ 643467 h 770467"/>
                  <a:gd name="connsiteX27" fmla="*/ 486833 w 723900"/>
                  <a:gd name="connsiteY27" fmla="*/ 690033 h 770467"/>
                  <a:gd name="connsiteX28" fmla="*/ 486833 w 723900"/>
                  <a:gd name="connsiteY28" fmla="*/ 690033 h 770467"/>
                  <a:gd name="connsiteX29" fmla="*/ 503767 w 723900"/>
                  <a:gd name="connsiteY29" fmla="*/ 643467 h 770467"/>
                  <a:gd name="connsiteX30" fmla="*/ 563033 w 723900"/>
                  <a:gd name="connsiteY30" fmla="*/ 575733 h 770467"/>
                  <a:gd name="connsiteX31" fmla="*/ 605367 w 723900"/>
                  <a:gd name="connsiteY31" fmla="*/ 609600 h 770467"/>
                  <a:gd name="connsiteX32" fmla="*/ 605367 w 723900"/>
                  <a:gd name="connsiteY32" fmla="*/ 639233 h 770467"/>
                  <a:gd name="connsiteX33" fmla="*/ 656167 w 723900"/>
                  <a:gd name="connsiteY33" fmla="*/ 639233 h 770467"/>
                  <a:gd name="connsiteX34" fmla="*/ 656167 w 723900"/>
                  <a:gd name="connsiteY34" fmla="*/ 575733 h 770467"/>
                  <a:gd name="connsiteX35" fmla="*/ 626533 w 723900"/>
                  <a:gd name="connsiteY35" fmla="*/ 571500 h 770467"/>
                  <a:gd name="connsiteX36" fmla="*/ 651933 w 723900"/>
                  <a:gd name="connsiteY36" fmla="*/ 465667 h 770467"/>
                  <a:gd name="connsiteX37" fmla="*/ 651933 w 723900"/>
                  <a:gd name="connsiteY37" fmla="*/ 393700 h 770467"/>
                  <a:gd name="connsiteX38" fmla="*/ 719667 w 723900"/>
                  <a:gd name="connsiteY38" fmla="*/ 325967 h 770467"/>
                  <a:gd name="connsiteX39" fmla="*/ 719667 w 723900"/>
                  <a:gd name="connsiteY39" fmla="*/ 173567 h 770467"/>
                  <a:gd name="connsiteX40" fmla="*/ 723900 w 723900"/>
                  <a:gd name="connsiteY40" fmla="*/ 59267 h 770467"/>
                  <a:gd name="connsiteX41" fmla="*/ 664633 w 723900"/>
                  <a:gd name="connsiteY41" fmla="*/ 16933 h 77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3900" h="770467">
                    <a:moveTo>
                      <a:pt x="664633" y="16933"/>
                    </a:moveTo>
                    <a:lnTo>
                      <a:pt x="664633" y="16933"/>
                    </a:lnTo>
                    <a:lnTo>
                      <a:pt x="592667" y="21167"/>
                    </a:lnTo>
                    <a:lnTo>
                      <a:pt x="529167" y="55033"/>
                    </a:lnTo>
                    <a:lnTo>
                      <a:pt x="499533" y="46567"/>
                    </a:lnTo>
                    <a:lnTo>
                      <a:pt x="317500" y="105833"/>
                    </a:lnTo>
                    <a:lnTo>
                      <a:pt x="249767" y="105833"/>
                    </a:lnTo>
                    <a:lnTo>
                      <a:pt x="42333" y="0"/>
                    </a:lnTo>
                    <a:lnTo>
                      <a:pt x="0" y="8467"/>
                    </a:lnTo>
                    <a:lnTo>
                      <a:pt x="8467" y="283633"/>
                    </a:lnTo>
                    <a:lnTo>
                      <a:pt x="59267" y="368300"/>
                    </a:lnTo>
                    <a:lnTo>
                      <a:pt x="93133" y="427567"/>
                    </a:lnTo>
                    <a:lnTo>
                      <a:pt x="55033" y="402167"/>
                    </a:lnTo>
                    <a:lnTo>
                      <a:pt x="55033" y="402167"/>
                    </a:lnTo>
                    <a:lnTo>
                      <a:pt x="42333" y="465667"/>
                    </a:lnTo>
                    <a:lnTo>
                      <a:pt x="97367" y="575733"/>
                    </a:lnTo>
                    <a:lnTo>
                      <a:pt x="182033" y="673100"/>
                    </a:lnTo>
                    <a:lnTo>
                      <a:pt x="241300" y="694267"/>
                    </a:lnTo>
                    <a:lnTo>
                      <a:pt x="207433" y="690033"/>
                    </a:lnTo>
                    <a:lnTo>
                      <a:pt x="232833" y="719667"/>
                    </a:lnTo>
                    <a:lnTo>
                      <a:pt x="270933" y="736600"/>
                    </a:lnTo>
                    <a:lnTo>
                      <a:pt x="309033" y="736600"/>
                    </a:lnTo>
                    <a:lnTo>
                      <a:pt x="334433" y="723900"/>
                    </a:lnTo>
                    <a:lnTo>
                      <a:pt x="389467" y="770467"/>
                    </a:lnTo>
                    <a:lnTo>
                      <a:pt x="389467" y="770467"/>
                    </a:lnTo>
                    <a:lnTo>
                      <a:pt x="448733" y="698500"/>
                    </a:lnTo>
                    <a:lnTo>
                      <a:pt x="440267" y="643467"/>
                    </a:lnTo>
                    <a:lnTo>
                      <a:pt x="486833" y="690033"/>
                    </a:lnTo>
                    <a:lnTo>
                      <a:pt x="486833" y="690033"/>
                    </a:lnTo>
                    <a:lnTo>
                      <a:pt x="503767" y="643467"/>
                    </a:lnTo>
                    <a:lnTo>
                      <a:pt x="563033" y="575733"/>
                    </a:lnTo>
                    <a:lnTo>
                      <a:pt x="605367" y="609600"/>
                    </a:lnTo>
                    <a:lnTo>
                      <a:pt x="605367" y="639233"/>
                    </a:lnTo>
                    <a:lnTo>
                      <a:pt x="656167" y="639233"/>
                    </a:lnTo>
                    <a:lnTo>
                      <a:pt x="656167" y="575733"/>
                    </a:lnTo>
                    <a:lnTo>
                      <a:pt x="626533" y="571500"/>
                    </a:lnTo>
                    <a:lnTo>
                      <a:pt x="651933" y="465667"/>
                    </a:lnTo>
                    <a:lnTo>
                      <a:pt x="651933" y="393700"/>
                    </a:lnTo>
                    <a:lnTo>
                      <a:pt x="719667" y="325967"/>
                    </a:lnTo>
                    <a:lnTo>
                      <a:pt x="719667" y="173567"/>
                    </a:lnTo>
                    <a:lnTo>
                      <a:pt x="723900" y="59267"/>
                    </a:lnTo>
                    <a:lnTo>
                      <a:pt x="664633" y="169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grpSp>
        <p:grpSp>
          <p:nvGrpSpPr>
            <p:cNvPr id="46182" name="Group 218"/>
            <p:cNvGrpSpPr>
              <a:grpSpLocks/>
            </p:cNvGrpSpPr>
            <p:nvPr/>
          </p:nvGrpSpPr>
          <p:grpSpPr bwMode="auto">
            <a:xfrm>
              <a:off x="782638" y="3092449"/>
              <a:ext cx="1709738" cy="3087689"/>
              <a:chOff x="783242" y="3092337"/>
              <a:chExt cx="1708519" cy="3088525"/>
            </a:xfrm>
          </p:grpSpPr>
          <p:pic>
            <p:nvPicPr>
              <p:cNvPr id="46183" name="Picture 5" descr="C:\Documents and Settings\User\Temporary Internet Files\Content.IE5\68N0597W\MCj04338390000[1].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8504" y="4448553"/>
                <a:ext cx="47783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4" name="Picture 3" descr="C:\Documents and Settings\User\Temporary Internet Files\Content.IE5\IZZJ5E90\MCj04247600000[1].wm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3242" y="4565317"/>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5" name="Picture 4" descr="C:\Documents and Settings\User\Temporary Internet Files\Content.IE5\DQKMYITA\MCj04338560000[1].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15667" y="4616000"/>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6" name="Picture 5" descr="C:\Documents and Settings\User\Temporary Internet Files\Content.IE5\68N0597W\MCj04338390000[1].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58476" y="3092337"/>
                <a:ext cx="47783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7" name="Picture 3" descr="C:\Documents and Settings\User\Temporary Internet Files\Content.IE5\IZZJ5E90\MCj04247600000[1].wm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15536" y="3113988"/>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8" name="Picture 4" descr="C:\Documents and Settings\User\Temporary Internet Files\Content.IE5\DQKMYITA\MCj04338560000[1].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80599" y="3212413"/>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9" name="Picture 3" descr="C:\Documents and Settings\User\Temporary Internet Files\Content.IE5\IZZJ5E90\MCj04247600000[1].wm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97969" y="5529315"/>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90" name="Picture 4" descr="C:\Documents and Settings\User\Temporary Internet Files\Content.IE5\DQKMYITA\MCj04338560000[1].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30394" y="5904637"/>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6082" name="Rectangle 2"/>
          <p:cNvSpPr>
            <a:spLocks noGrp="1" noChangeArrowheads="1"/>
          </p:cNvSpPr>
          <p:nvPr>
            <p:ph type="title"/>
          </p:nvPr>
        </p:nvSpPr>
        <p:spPr/>
        <p:txBody>
          <a:bodyPr>
            <a:normAutofit fontScale="90000"/>
          </a:bodyPr>
          <a:lstStyle/>
          <a:p>
            <a:pPr eaLnBrk="1" hangingPunct="1"/>
            <a:r>
              <a:rPr lang="en-AU" sz="4400">
                <a:latin typeface="Arial" charset="0"/>
              </a:rPr>
              <a:t>Atlantis - Putting It Together</a:t>
            </a:r>
            <a:endParaRPr lang="en-AU" sz="4400">
              <a:solidFill>
                <a:srgbClr val="FF0000"/>
              </a:solidFill>
              <a:latin typeface="Arial" charset="0"/>
            </a:endParaRPr>
          </a:p>
        </p:txBody>
      </p:sp>
      <p:sp>
        <p:nvSpPr>
          <p:cNvPr id="46083" name="Rectangle 4"/>
          <p:cNvSpPr>
            <a:spLocks noChangeArrowheads="1"/>
          </p:cNvSpPr>
          <p:nvPr/>
        </p:nvSpPr>
        <p:spPr bwMode="auto">
          <a:xfrm>
            <a:off x="8035925" y="1423988"/>
            <a:ext cx="1017588" cy="5319712"/>
          </a:xfrm>
          <a:prstGeom prst="rect">
            <a:avLst/>
          </a:prstGeom>
          <a:solidFill>
            <a:srgbClr val="FFFFFF"/>
          </a:solidFill>
          <a:ln w="9525">
            <a:solidFill>
              <a:schemeClr val="bg1"/>
            </a:solidFill>
            <a:round/>
            <a:headEnd/>
            <a:tailEnd/>
          </a:ln>
        </p:spPr>
        <p:txBody>
          <a:bodyPr wrap="none" lIns="0" tIns="0" rIns="0" bIns="0" anchor="ctr"/>
          <a:lstStyle/>
          <a:p>
            <a:pPr marL="1588" indent="-1588"/>
            <a:endParaRPr lang="en-US"/>
          </a:p>
        </p:txBody>
      </p:sp>
      <p:pic>
        <p:nvPicPr>
          <p:cNvPr id="120" name="Picture 119" descr="phytoplankton.png"/>
          <p:cNvPicPr>
            <a:picLocks noChangeAspect="1"/>
          </p:cNvPicPr>
          <p:nvPr/>
        </p:nvPicPr>
        <p:blipFill>
          <a:blip r:embed="rId31"/>
          <a:srcRect/>
          <a:stretch>
            <a:fillRect/>
          </a:stretch>
        </p:blipFill>
        <p:spPr bwMode="auto">
          <a:xfrm>
            <a:off x="8331139" y="6297865"/>
            <a:ext cx="615804" cy="4077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1" name="Picture 120" descr="AS2918.jpg"/>
          <p:cNvPicPr>
            <a:picLocks noChangeAspect="1"/>
          </p:cNvPicPr>
          <p:nvPr/>
        </p:nvPicPr>
        <p:blipFill>
          <a:blip r:embed="rId32"/>
          <a:srcRect/>
          <a:stretch>
            <a:fillRect/>
          </a:stretch>
        </p:blipFill>
        <p:spPr bwMode="auto">
          <a:xfrm>
            <a:off x="8332265" y="5660481"/>
            <a:ext cx="608540" cy="390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2" name="Picture 192" descr="copepod2"/>
          <p:cNvPicPr>
            <a:picLocks noChangeAspect="1" noChangeArrowheads="1"/>
          </p:cNvPicPr>
          <p:nvPr/>
        </p:nvPicPr>
        <p:blipFill>
          <a:blip r:embed="rId33"/>
          <a:srcRect/>
          <a:stretch>
            <a:fillRect/>
          </a:stretch>
        </p:blipFill>
        <p:spPr bwMode="auto">
          <a:xfrm>
            <a:off x="8363981" y="5027468"/>
            <a:ext cx="524241" cy="389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nvGrpSpPr>
          <p:cNvPr id="46087" name="Group 11"/>
          <p:cNvGrpSpPr>
            <a:grpSpLocks/>
          </p:cNvGrpSpPr>
          <p:nvPr/>
        </p:nvGrpSpPr>
        <p:grpSpPr bwMode="auto">
          <a:xfrm>
            <a:off x="8208963" y="4203700"/>
            <a:ext cx="758825" cy="558800"/>
            <a:chOff x="8154656" y="4313791"/>
            <a:chExt cx="758089" cy="557498"/>
          </a:xfrm>
        </p:grpSpPr>
        <p:pic>
          <p:nvPicPr>
            <p:cNvPr id="123" name="Picture 183" descr="pilchard"/>
            <p:cNvPicPr>
              <a:picLocks noChangeAspect="1" noChangeArrowheads="1"/>
            </p:cNvPicPr>
            <p:nvPr/>
          </p:nvPicPr>
          <p:blipFill>
            <a:blip r:embed="rId7"/>
            <a:srcRect/>
            <a:stretch>
              <a:fillRect/>
            </a:stretch>
          </p:blipFill>
          <p:spPr bwMode="auto">
            <a:xfrm>
              <a:off x="8154656" y="4653199"/>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4" name="Picture 184" descr="tuna4"/>
            <p:cNvPicPr>
              <a:picLocks noChangeAspect="1" noChangeArrowheads="1"/>
            </p:cNvPicPr>
            <p:nvPr/>
          </p:nvPicPr>
          <p:blipFill>
            <a:blip r:embed="rId8"/>
            <a:srcRect/>
            <a:stretch>
              <a:fillRect/>
            </a:stretch>
          </p:blipFill>
          <p:spPr bwMode="auto">
            <a:xfrm>
              <a:off x="8204024" y="4313791"/>
              <a:ext cx="696046" cy="280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5" name="Picture 183" descr="pilchard"/>
            <p:cNvPicPr>
              <a:picLocks noChangeAspect="1" noChangeArrowheads="1"/>
            </p:cNvPicPr>
            <p:nvPr/>
          </p:nvPicPr>
          <p:blipFill>
            <a:blip r:embed="rId7"/>
            <a:srcRect/>
            <a:stretch>
              <a:fillRect/>
            </a:stretch>
          </p:blipFill>
          <p:spPr bwMode="auto">
            <a:xfrm>
              <a:off x="8307056" y="4653198"/>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6" name="Picture 183" descr="pilchard"/>
            <p:cNvPicPr>
              <a:picLocks noChangeAspect="1" noChangeArrowheads="1"/>
            </p:cNvPicPr>
            <p:nvPr/>
          </p:nvPicPr>
          <p:blipFill>
            <a:blip r:embed="rId7"/>
            <a:srcRect/>
            <a:stretch>
              <a:fillRect/>
            </a:stretch>
          </p:blipFill>
          <p:spPr bwMode="auto">
            <a:xfrm>
              <a:off x="8318004" y="4608517"/>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1" name="Picture 183" descr="pilchard"/>
            <p:cNvPicPr>
              <a:picLocks noChangeAspect="1" noChangeArrowheads="1"/>
            </p:cNvPicPr>
            <p:nvPr/>
          </p:nvPicPr>
          <p:blipFill>
            <a:blip r:embed="rId7"/>
            <a:srcRect/>
            <a:stretch>
              <a:fillRect/>
            </a:stretch>
          </p:blipFill>
          <p:spPr bwMode="auto">
            <a:xfrm>
              <a:off x="8470404" y="4608516"/>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pic>
        <p:nvPicPr>
          <p:cNvPr id="142" name="Picture 179" descr="shark"/>
          <p:cNvPicPr>
            <a:picLocks noChangeAspect="1" noChangeArrowheads="1"/>
          </p:cNvPicPr>
          <p:nvPr/>
        </p:nvPicPr>
        <p:blipFill>
          <a:blip r:embed="rId5"/>
          <a:srcRect/>
          <a:stretch>
            <a:fillRect/>
          </a:stretch>
        </p:blipFill>
        <p:spPr bwMode="auto">
          <a:xfrm>
            <a:off x="8109775" y="3503582"/>
            <a:ext cx="920486" cy="419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3" name="Picture 142" descr="Great-Australian-Bight-Trawl-Sector,-vessel.jpg"/>
          <p:cNvPicPr>
            <a:picLocks noChangeAspect="1"/>
          </p:cNvPicPr>
          <p:nvPr/>
        </p:nvPicPr>
        <p:blipFill>
          <a:blip r:embed="rId34"/>
          <a:srcRect/>
          <a:stretch>
            <a:fillRect/>
          </a:stretch>
        </p:blipFill>
        <p:spPr bwMode="auto">
          <a:xfrm>
            <a:off x="8266570" y="2770015"/>
            <a:ext cx="662953" cy="482637"/>
          </a:xfrm>
          <a:prstGeom prst="roundRect">
            <a:avLst>
              <a:gd name="adj" fmla="val 302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5" name="Picture 144" descr="family_xmas_2004.JPG"/>
          <p:cNvPicPr>
            <a:picLocks noChangeAspect="1"/>
          </p:cNvPicPr>
          <p:nvPr/>
        </p:nvPicPr>
        <p:blipFill>
          <a:blip r:embed="rId35"/>
          <a:srcRect/>
          <a:stretch>
            <a:fillRect/>
          </a:stretch>
        </p:blipFill>
        <p:spPr bwMode="auto">
          <a:xfrm>
            <a:off x="8233424" y="1992665"/>
            <a:ext cx="688888" cy="445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sp>
        <p:nvSpPr>
          <p:cNvPr id="146" name="Content Placeholder 2"/>
          <p:cNvSpPr txBox="1">
            <a:spLocks/>
          </p:cNvSpPr>
          <p:nvPr/>
        </p:nvSpPr>
        <p:spPr bwMode="auto">
          <a:xfrm>
            <a:off x="8196263" y="6100763"/>
            <a:ext cx="9699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ENVIRONMENT</a:t>
            </a:r>
          </a:p>
        </p:txBody>
      </p:sp>
      <p:sp>
        <p:nvSpPr>
          <p:cNvPr id="147" name="Content Placeholder 2"/>
          <p:cNvSpPr txBox="1">
            <a:spLocks/>
          </p:cNvSpPr>
          <p:nvPr/>
        </p:nvSpPr>
        <p:spPr bwMode="auto">
          <a:xfrm>
            <a:off x="8337550" y="5454650"/>
            <a:ext cx="661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HABITAT</a:t>
            </a:r>
          </a:p>
        </p:txBody>
      </p:sp>
      <p:sp>
        <p:nvSpPr>
          <p:cNvPr id="148" name="Content Placeholder 2"/>
          <p:cNvSpPr txBox="1">
            <a:spLocks/>
          </p:cNvSpPr>
          <p:nvPr/>
        </p:nvSpPr>
        <p:spPr bwMode="auto">
          <a:xfrm>
            <a:off x="8250238" y="4862513"/>
            <a:ext cx="7493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000" b="1"/>
              <a:t>PLANKTON</a:t>
            </a:r>
            <a:endParaRPr lang="en-US" sz="1000" b="1"/>
          </a:p>
        </p:txBody>
      </p:sp>
      <p:sp>
        <p:nvSpPr>
          <p:cNvPr id="149" name="Content Placeholder 2"/>
          <p:cNvSpPr txBox="1">
            <a:spLocks/>
          </p:cNvSpPr>
          <p:nvPr/>
        </p:nvSpPr>
        <p:spPr bwMode="auto">
          <a:xfrm>
            <a:off x="8250238" y="3997325"/>
            <a:ext cx="7493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FOOD WEB</a:t>
            </a:r>
          </a:p>
        </p:txBody>
      </p:sp>
      <p:sp>
        <p:nvSpPr>
          <p:cNvPr id="150" name="Content Placeholder 2"/>
          <p:cNvSpPr txBox="1">
            <a:spLocks/>
          </p:cNvSpPr>
          <p:nvPr/>
        </p:nvSpPr>
        <p:spPr bwMode="auto">
          <a:xfrm>
            <a:off x="8096250" y="3319463"/>
            <a:ext cx="969963"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00" b="1"/>
              <a:t>PREDATORS</a:t>
            </a:r>
          </a:p>
        </p:txBody>
      </p:sp>
      <p:sp>
        <p:nvSpPr>
          <p:cNvPr id="151" name="Content Placeholder 2"/>
          <p:cNvSpPr txBox="1">
            <a:spLocks/>
          </p:cNvSpPr>
          <p:nvPr/>
        </p:nvSpPr>
        <p:spPr bwMode="auto">
          <a:xfrm>
            <a:off x="8231188" y="2530475"/>
            <a:ext cx="9128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INDUSTRIES</a:t>
            </a:r>
          </a:p>
        </p:txBody>
      </p:sp>
      <p:sp>
        <p:nvSpPr>
          <p:cNvPr id="152" name="Content Placeholder 2"/>
          <p:cNvSpPr txBox="1">
            <a:spLocks/>
          </p:cNvSpPr>
          <p:nvPr/>
        </p:nvSpPr>
        <p:spPr bwMode="auto">
          <a:xfrm>
            <a:off x="8024813" y="1785938"/>
            <a:ext cx="11525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SOCIOECONOMIC</a:t>
            </a:r>
          </a:p>
        </p:txBody>
      </p:sp>
      <p:sp>
        <p:nvSpPr>
          <p:cNvPr id="153" name="Content Placeholder 2"/>
          <p:cNvSpPr txBox="1">
            <a:spLocks/>
          </p:cNvSpPr>
          <p:nvPr/>
        </p:nvSpPr>
        <p:spPr bwMode="auto">
          <a:xfrm>
            <a:off x="8143875" y="1139825"/>
            <a:ext cx="9699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MANAGEMENT</a:t>
            </a:r>
          </a:p>
        </p:txBody>
      </p:sp>
      <p:pic>
        <p:nvPicPr>
          <p:cNvPr id="19" name="Picture 18" descr="afma.jpg"/>
          <p:cNvPicPr>
            <a:picLocks noChangeAspect="1"/>
          </p:cNvPicPr>
          <p:nvPr/>
        </p:nvPicPr>
        <p:blipFill>
          <a:blip r:embed="rId36">
            <a:extLst/>
          </a:blip>
          <a:stretch>
            <a:fillRect/>
          </a:stretch>
        </p:blipFill>
        <p:spPr>
          <a:xfrm>
            <a:off x="8251947" y="1324793"/>
            <a:ext cx="656924" cy="437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6100" name="Rectangle 143"/>
          <p:cNvSpPr>
            <a:spLocks noChangeArrowheads="1"/>
          </p:cNvSpPr>
          <p:nvPr/>
        </p:nvSpPr>
        <p:spPr bwMode="auto">
          <a:xfrm>
            <a:off x="8035925" y="1143000"/>
            <a:ext cx="1119188" cy="641350"/>
          </a:xfrm>
          <a:prstGeom prst="rect">
            <a:avLst/>
          </a:prstGeom>
          <a:solidFill>
            <a:schemeClr val="bg1">
              <a:alpha val="78822"/>
            </a:schemeClr>
          </a:solidFill>
          <a:ln w="9525">
            <a:solidFill>
              <a:schemeClr val="bg1"/>
            </a:solidFill>
            <a:round/>
            <a:headEnd/>
            <a:tailEnd/>
          </a:ln>
        </p:spPr>
        <p:txBody>
          <a:bodyPr wrap="none" lIns="0" tIns="0" rIns="0" bIns="0" anchor="ctr"/>
          <a:lstStyle/>
          <a:p>
            <a:pPr marL="1588" indent="-1588"/>
            <a:endParaRPr lang="en-US"/>
          </a:p>
        </p:txBody>
      </p:sp>
      <p:sp>
        <p:nvSpPr>
          <p:cNvPr id="46101" name="Rectangle 153"/>
          <p:cNvSpPr>
            <a:spLocks noChangeArrowheads="1"/>
          </p:cNvSpPr>
          <p:nvPr/>
        </p:nvSpPr>
        <p:spPr bwMode="auto">
          <a:xfrm>
            <a:off x="8024813" y="2540000"/>
            <a:ext cx="1119187" cy="4318000"/>
          </a:xfrm>
          <a:prstGeom prst="rect">
            <a:avLst/>
          </a:prstGeom>
          <a:solidFill>
            <a:schemeClr val="bg1">
              <a:alpha val="78822"/>
            </a:schemeClr>
          </a:solidFill>
          <a:ln w="9525">
            <a:solidFill>
              <a:schemeClr val="bg1"/>
            </a:solidFill>
            <a:round/>
            <a:headEnd/>
            <a:tailEnd/>
          </a:ln>
        </p:spPr>
        <p:txBody>
          <a:bodyPr wrap="none" lIns="0" tIns="0" rIns="0" bIns="0" anchor="ctr"/>
          <a:lstStyle/>
          <a:p>
            <a:pPr marL="1588" indent="-1588"/>
            <a:endParaRPr lang="en-US"/>
          </a:p>
        </p:txBody>
      </p:sp>
      <p:grpSp>
        <p:nvGrpSpPr>
          <p:cNvPr id="46102" name="Group 212"/>
          <p:cNvGrpSpPr>
            <a:grpSpLocks/>
          </p:cNvGrpSpPr>
          <p:nvPr/>
        </p:nvGrpSpPr>
        <p:grpSpPr bwMode="auto">
          <a:xfrm>
            <a:off x="782638" y="3092450"/>
            <a:ext cx="1709737" cy="3087688"/>
            <a:chOff x="783242" y="3092337"/>
            <a:chExt cx="1708519" cy="3088525"/>
          </a:xfrm>
        </p:grpSpPr>
        <p:pic>
          <p:nvPicPr>
            <p:cNvPr id="46112" name="Picture 5" descr="C:\Documents and Settings\User\Temporary Internet Files\Content.IE5\68N0597W\MCj04338390000[1].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8504" y="4448553"/>
              <a:ext cx="47783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3" name="Picture 3" descr="C:\Documents and Settings\User\Temporary Internet Files\Content.IE5\IZZJ5E90\MCj04247600000[1].wm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3242" y="4565317"/>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4" name="Picture 4" descr="C:\Documents and Settings\User\Temporary Internet Files\Content.IE5\DQKMYITA\MCj04338560000[1].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15667" y="4616000"/>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5" name="Picture 5" descr="C:\Documents and Settings\User\Temporary Internet Files\Content.IE5\68N0597W\MCj04338390000[1].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58476" y="3092337"/>
              <a:ext cx="47783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6" name="Picture 3" descr="C:\Documents and Settings\User\Temporary Internet Files\Content.IE5\IZZJ5E90\MCj04247600000[1].wm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15536" y="3113988"/>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7" name="Picture 4" descr="C:\Documents and Settings\User\Temporary Internet Files\Content.IE5\DQKMYITA\MCj04338560000[1].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80599" y="3212413"/>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8" name="Picture 3" descr="C:\Documents and Settings\User\Temporary Internet Files\Content.IE5\IZZJ5E90\MCj04247600000[1].wm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97969" y="5529315"/>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4" descr="C:\Documents and Settings\User\Temporary Internet Files\Content.IE5\DQKMYITA\MCj04338560000[1].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30394" y="5904637"/>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103" name="Picture 80" descr="prawnboat"/>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225800" y="2674938"/>
            <a:ext cx="66675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4" name="Picture 1" descr="fishing_boat.png"/>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2420938" y="3738563"/>
            <a:ext cx="7032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5" name="Picture 54" descr="fishingboat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909763" y="5507038"/>
            <a:ext cx="42068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 name="Rounded Rectangle 224"/>
          <p:cNvSpPr/>
          <p:nvPr/>
        </p:nvSpPr>
        <p:spPr bwMode="auto">
          <a:xfrm>
            <a:off x="4065961" y="1969774"/>
            <a:ext cx="2497137" cy="1949450"/>
          </a:xfrm>
          <a:prstGeom prst="roundRect">
            <a:avLst/>
          </a:prstGeom>
          <a:solidFill>
            <a:schemeClr val="accent5">
              <a:lumMod val="60000"/>
              <a:lumOff val="40000"/>
              <a:alpha val="61000"/>
            </a:schemeClr>
          </a:solidFill>
          <a:ln w="9525" cap="flat" cmpd="sng" algn="ctr">
            <a:solidFill>
              <a:schemeClr val="accent1">
                <a:lumMod val="50000"/>
              </a:schemeClr>
            </a:solidFill>
            <a:prstDash val="solid"/>
            <a:round/>
            <a:headEnd type="none" w="med" len="med"/>
            <a:tailEnd type="none" w="med" len="med"/>
          </a:ln>
          <a:effectLst/>
          <a:scene3d>
            <a:camera prst="orthographicFront"/>
            <a:lightRig rig="threePt" dir="t"/>
          </a:scene3d>
          <a:sp3d>
            <a:bevelT/>
          </a:sp3d>
        </p:spPr>
        <p:txBody>
          <a:bodyPr wrap="none" lIns="0" tIns="0" rIns="0" bIns="0" anchor="ctr"/>
          <a:lstStyle/>
          <a:p>
            <a:pPr marL="1588" indent="-1588">
              <a:defRPr/>
            </a:pPr>
            <a:endParaRPr lang="en-US">
              <a:latin typeface="Arial" pitchFamily="-105" charset="0"/>
            </a:endParaRPr>
          </a:p>
        </p:txBody>
      </p:sp>
      <p:pic>
        <p:nvPicPr>
          <p:cNvPr id="226" name="Picture 7" descr="network"/>
          <p:cNvPicPr>
            <a:picLocks noChangeAspect="1" noChangeArrowheads="1"/>
          </p:cNvPicPr>
          <p:nvPr/>
        </p:nvPicPr>
        <p:blipFill>
          <a:blip r:embed="rId40"/>
          <a:srcRect/>
          <a:stretch>
            <a:fillRect/>
          </a:stretch>
        </p:blipFill>
        <p:spPr bwMode="auto">
          <a:xfrm>
            <a:off x="4011613" y="1979613"/>
            <a:ext cx="2316162" cy="1868487"/>
          </a:xfrm>
          <a:prstGeom prst="rect">
            <a:avLst/>
          </a:prstGeom>
          <a:noFill/>
          <a:ln>
            <a:noFill/>
          </a:ln>
          <a:effectLst>
            <a:outerShdw blurRad="292100" dist="139700" dir="2700000" algn="tl" rotWithShape="0">
              <a:srgbClr val="333333">
                <a:alpha val="64999"/>
              </a:srgbClr>
            </a:outerShdw>
          </a:effectLst>
          <a:extLst/>
        </p:spPr>
      </p:pic>
      <p:pic>
        <p:nvPicPr>
          <p:cNvPr id="228" name="Picture 6" descr="market"/>
          <p:cNvPicPr>
            <a:picLocks noChangeAspect="1" noChangeArrowheads="1"/>
          </p:cNvPicPr>
          <p:nvPr/>
        </p:nvPicPr>
        <p:blipFill>
          <a:blip r:embed="rId41"/>
          <a:srcRect/>
          <a:stretch>
            <a:fillRect/>
          </a:stretch>
        </p:blipFill>
        <p:spPr bwMode="auto">
          <a:xfrm>
            <a:off x="6286636" y="1308103"/>
            <a:ext cx="1434018" cy="19200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1" name="Picture 230" descr="clean-diesel-tanker.jpg"/>
          <p:cNvPicPr>
            <a:picLocks noChangeAspect="1"/>
          </p:cNvPicPr>
          <p:nvPr/>
        </p:nvPicPr>
        <p:blipFill>
          <a:blip r:embed="rId42"/>
          <a:stretch>
            <a:fillRect/>
          </a:stretch>
        </p:blipFill>
        <p:spPr>
          <a:xfrm>
            <a:off x="5035215" y="3819279"/>
            <a:ext cx="2737751" cy="1661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3700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7" grpId="0"/>
      <p:bldP spid="148" grpId="0"/>
      <p:bldP spid="149" grpId="0"/>
      <p:bldP spid="150" grpId="0"/>
      <p:bldP spid="151" grpId="0"/>
      <p:bldP spid="152" grpId="0"/>
      <p:bldP spid="15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106"/>
          <p:cNvGrpSpPr>
            <a:grpSpLocks/>
          </p:cNvGrpSpPr>
          <p:nvPr/>
        </p:nvGrpSpPr>
        <p:grpSpPr bwMode="auto">
          <a:xfrm>
            <a:off x="782638" y="1250950"/>
            <a:ext cx="3457575" cy="5384800"/>
            <a:chOff x="782638" y="1250950"/>
            <a:chExt cx="3457575" cy="5384800"/>
          </a:xfrm>
        </p:grpSpPr>
        <p:pic>
          <p:nvPicPr>
            <p:cNvPr id="48163" name="Picture 134" descr="EAC.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6298" y="1290435"/>
              <a:ext cx="3302562" cy="5308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ectangle 108"/>
            <p:cNvSpPr/>
            <p:nvPr/>
          </p:nvSpPr>
          <p:spPr bwMode="auto">
            <a:xfrm>
              <a:off x="906463" y="1250950"/>
              <a:ext cx="3333750" cy="5384800"/>
            </a:xfrm>
            <a:prstGeom prst="rect">
              <a:avLst/>
            </a:prstGeom>
            <a:solidFill>
              <a:schemeClr val="accent3">
                <a:alpha val="47000"/>
              </a:schemeClr>
            </a:solidFill>
            <a:effectLst/>
          </p:spPr>
          <p:style>
            <a:lnRef idx="3">
              <a:schemeClr val="lt1"/>
            </a:lnRef>
            <a:fillRef idx="1">
              <a:schemeClr val="accent3"/>
            </a:fillRef>
            <a:effectRef idx="1">
              <a:schemeClr val="accent3"/>
            </a:effectRef>
            <a:fontRef idx="minor">
              <a:schemeClr val="lt1"/>
            </a:fontRef>
          </p:style>
          <p:txBody>
            <a:bodyPr anchor="ctr"/>
            <a:lstStyle/>
            <a:p>
              <a:pPr algn="ctr">
                <a:defRPr/>
              </a:pPr>
              <a:endParaRPr lang="en-AU"/>
            </a:p>
          </p:txBody>
        </p:sp>
        <p:pic>
          <p:nvPicPr>
            <p:cNvPr id="48165" name="Picture 177" descr="flathe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96" y="4910429"/>
              <a:ext cx="524865" cy="11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6" name="Picture 179" descr="sha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226" y="4401630"/>
              <a:ext cx="845115" cy="38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7" name="Picture 182" descr="macker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9716" y="5226561"/>
              <a:ext cx="338823" cy="12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8" name="Picture 183" descr="pilch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4901" y="5400469"/>
              <a:ext cx="266846" cy="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9" name="Picture 184" descr="tuna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63" y="4968291"/>
              <a:ext cx="444325" cy="1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0" name="Picture 185" descr="tuna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7502" y="4900496"/>
              <a:ext cx="493642" cy="21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1" name="Picture 186" descr="tuna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8929" y="5012728"/>
              <a:ext cx="447613" cy="15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2" name="Picture 187" descr="gurn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9190" y="5144593"/>
              <a:ext cx="326445" cy="17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3" name="Picture 188" descr="latche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0723" y="5028759"/>
              <a:ext cx="478621" cy="18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4" name="Picture 189" descr="flound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66740" y="5118793"/>
              <a:ext cx="414315"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5" name="Picture 190" descr="KGW"/>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5885" y="5081620"/>
              <a:ext cx="522311" cy="16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6" name="Picture 191" descr="mulle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68100" y="5254619"/>
              <a:ext cx="464386" cy="18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7" name="Picture 192" descr="copepod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0859" y="5624041"/>
              <a:ext cx="217500" cy="16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8" name="Picture 193" descr="diatoms"/>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30073" y="5706402"/>
              <a:ext cx="347988" cy="34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9" name="Picture 194" descr="jellyfish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9944" y="5510964"/>
              <a:ext cx="178503" cy="21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0" name="Picture 195" descr="kel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4949" y="5520561"/>
              <a:ext cx="388559" cy="5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1" name="Picture 197" descr="scall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3083450" y="5743604"/>
              <a:ext cx="192470" cy="17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2" name="Picture 198" descr="squi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2198227">
              <a:off x="2724858" y="5306920"/>
              <a:ext cx="442842" cy="17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3" name="Picture 175" descr="bird.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941072" y="4760550"/>
              <a:ext cx="268894" cy="40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4" name="Picture 176" descr="seal.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287313" y="4712578"/>
              <a:ext cx="385706" cy="28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5" name="Picture 183" descr="pilch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7562" y="5366071"/>
              <a:ext cx="266846" cy="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6" name="Picture 183" descr="pilch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7563" y="5424322"/>
              <a:ext cx="266846" cy="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7" name="Picture 182" descr="macker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8320" y="5257266"/>
              <a:ext cx="338823" cy="12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8" name="Picture 180" descr="crab.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207887" y="5480125"/>
              <a:ext cx="292539" cy="18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89" name="Picture 192" descr="copepod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79169" y="5702718"/>
              <a:ext cx="217500" cy="16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4" name="Straight Arrow Connector 153"/>
            <p:cNvCxnSpPr>
              <a:cxnSpLocks noChangeShapeType="1"/>
            </p:cNvCxnSpPr>
            <p:nvPr/>
          </p:nvCxnSpPr>
          <p:spPr bwMode="auto">
            <a:xfrm flipV="1">
              <a:off x="2179638" y="5722938"/>
              <a:ext cx="120650" cy="6508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56" name="Straight Arrow Connector 155"/>
            <p:cNvCxnSpPr>
              <a:cxnSpLocks noChangeShapeType="1"/>
            </p:cNvCxnSpPr>
            <p:nvPr/>
          </p:nvCxnSpPr>
          <p:spPr bwMode="auto">
            <a:xfrm rot="5400000" flipH="1" flipV="1">
              <a:off x="2267743" y="5501482"/>
              <a:ext cx="246063" cy="317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57" name="Straight Arrow Connector 156"/>
            <p:cNvCxnSpPr>
              <a:cxnSpLocks noChangeShapeType="1"/>
            </p:cNvCxnSpPr>
            <p:nvPr/>
          </p:nvCxnSpPr>
          <p:spPr bwMode="auto">
            <a:xfrm rot="5400000" flipH="1" flipV="1">
              <a:off x="1923257" y="5604668"/>
              <a:ext cx="165100" cy="11113"/>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58" name="Straight Arrow Connector 157"/>
            <p:cNvCxnSpPr>
              <a:cxnSpLocks noChangeShapeType="1"/>
            </p:cNvCxnSpPr>
            <p:nvPr/>
          </p:nvCxnSpPr>
          <p:spPr bwMode="auto">
            <a:xfrm rot="10800000">
              <a:off x="2179638" y="5500688"/>
              <a:ext cx="168275" cy="16033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59" name="Straight Arrow Connector 158"/>
            <p:cNvCxnSpPr>
              <a:cxnSpLocks noChangeShapeType="1"/>
            </p:cNvCxnSpPr>
            <p:nvPr/>
          </p:nvCxnSpPr>
          <p:spPr bwMode="auto">
            <a:xfrm flipV="1">
              <a:off x="2513013" y="5665788"/>
              <a:ext cx="188912" cy="190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0" name="Straight Arrow Connector 159"/>
            <p:cNvCxnSpPr>
              <a:cxnSpLocks noChangeShapeType="1"/>
            </p:cNvCxnSpPr>
            <p:nvPr/>
          </p:nvCxnSpPr>
          <p:spPr bwMode="auto">
            <a:xfrm flipV="1">
              <a:off x="2506663" y="5346700"/>
              <a:ext cx="263525" cy="249238"/>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1" name="Straight Arrow Connector 160"/>
            <p:cNvCxnSpPr>
              <a:cxnSpLocks noChangeShapeType="1"/>
            </p:cNvCxnSpPr>
            <p:nvPr/>
          </p:nvCxnSpPr>
          <p:spPr bwMode="auto">
            <a:xfrm>
              <a:off x="2660650" y="5305425"/>
              <a:ext cx="85725" cy="31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2" name="Straight Arrow Connector 161"/>
            <p:cNvCxnSpPr>
              <a:cxnSpLocks noChangeShapeType="1"/>
            </p:cNvCxnSpPr>
            <p:nvPr/>
          </p:nvCxnSpPr>
          <p:spPr bwMode="auto">
            <a:xfrm>
              <a:off x="2519363" y="5770563"/>
              <a:ext cx="547687" cy="49212"/>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3" name="Straight Arrow Connector 162"/>
            <p:cNvCxnSpPr>
              <a:cxnSpLocks noChangeShapeType="1"/>
            </p:cNvCxnSpPr>
            <p:nvPr/>
          </p:nvCxnSpPr>
          <p:spPr bwMode="auto">
            <a:xfrm flipV="1">
              <a:off x="3259138" y="5662613"/>
              <a:ext cx="95250" cy="8413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4" name="Straight Arrow Connector 163"/>
            <p:cNvCxnSpPr>
              <a:cxnSpLocks noChangeShapeType="1"/>
            </p:cNvCxnSpPr>
            <p:nvPr/>
          </p:nvCxnSpPr>
          <p:spPr bwMode="auto">
            <a:xfrm rot="16200000" flipV="1">
              <a:off x="3756025" y="5437188"/>
              <a:ext cx="106363" cy="20637"/>
            </a:xfrm>
            <a:prstGeom prst="straightConnector1">
              <a:avLst/>
            </a:prstGeom>
            <a:noFill/>
            <a:ln w="6350">
              <a:solidFill>
                <a:srgbClr val="000000"/>
              </a:solidFill>
              <a:prstDash val="sysDash"/>
              <a:round/>
              <a:headEnd/>
              <a:tailEnd type="arrow" w="sm" len="sm"/>
            </a:ln>
            <a:effectLst>
              <a:outerShdw blurRad="40000" dist="20000" dir="5400000" rotWithShape="0">
                <a:srgbClr val="808080">
                  <a:alpha val="37999"/>
                </a:srgbClr>
              </a:outerShdw>
            </a:effectLst>
            <a:extLst/>
          </p:spPr>
        </p:cxnSp>
        <p:cxnSp>
          <p:nvCxnSpPr>
            <p:cNvPr id="165" name="Straight Arrow Connector 164"/>
            <p:cNvCxnSpPr>
              <a:cxnSpLocks noChangeShapeType="1"/>
            </p:cNvCxnSpPr>
            <p:nvPr/>
          </p:nvCxnSpPr>
          <p:spPr bwMode="auto">
            <a:xfrm rot="5400000" flipH="1" flipV="1">
              <a:off x="3457575" y="5397500"/>
              <a:ext cx="85725" cy="793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6" name="Straight Arrow Connector 165"/>
            <p:cNvCxnSpPr>
              <a:cxnSpLocks noChangeShapeType="1"/>
            </p:cNvCxnSpPr>
            <p:nvPr/>
          </p:nvCxnSpPr>
          <p:spPr bwMode="auto">
            <a:xfrm flipV="1">
              <a:off x="2551113" y="5106988"/>
              <a:ext cx="147637" cy="11588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7" name="Straight Arrow Connector 166"/>
            <p:cNvCxnSpPr>
              <a:cxnSpLocks noChangeShapeType="1"/>
            </p:cNvCxnSpPr>
            <p:nvPr/>
          </p:nvCxnSpPr>
          <p:spPr bwMode="auto">
            <a:xfrm flipV="1">
              <a:off x="3041650" y="5249863"/>
              <a:ext cx="333375" cy="7620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68" name="Straight Arrow Connector 167"/>
            <p:cNvCxnSpPr>
              <a:cxnSpLocks noChangeShapeType="1"/>
            </p:cNvCxnSpPr>
            <p:nvPr/>
          </p:nvCxnSpPr>
          <p:spPr bwMode="auto">
            <a:xfrm rot="5400000" flipH="1" flipV="1">
              <a:off x="2873376" y="5191125"/>
              <a:ext cx="106362" cy="52387"/>
            </a:xfrm>
            <a:prstGeom prst="straightConnector1">
              <a:avLst/>
            </a:prstGeom>
            <a:noFill/>
            <a:ln w="6350">
              <a:solidFill>
                <a:srgbClr val="000000"/>
              </a:solidFill>
              <a:round/>
              <a:headEnd/>
              <a:tailEnd type="arrow" w="med" len="med"/>
            </a:ln>
            <a:effectLst>
              <a:outerShdw blurRad="40000" dist="20000" dir="5400000" rotWithShape="0">
                <a:srgbClr val="808080">
                  <a:alpha val="37999"/>
                </a:srgbClr>
              </a:outerShdw>
            </a:effectLst>
            <a:extLst/>
          </p:spPr>
        </p:cxnSp>
        <p:cxnSp>
          <p:nvCxnSpPr>
            <p:cNvPr id="169" name="Straight Arrow Connector 168"/>
            <p:cNvCxnSpPr>
              <a:cxnSpLocks noChangeShapeType="1"/>
            </p:cNvCxnSpPr>
            <p:nvPr/>
          </p:nvCxnSpPr>
          <p:spPr bwMode="auto">
            <a:xfrm rot="5400000" flipH="1" flipV="1">
              <a:off x="1962150" y="5259388"/>
              <a:ext cx="139700" cy="63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0" name="Straight Arrow Connector 169"/>
            <p:cNvCxnSpPr>
              <a:cxnSpLocks noChangeShapeType="1"/>
            </p:cNvCxnSpPr>
            <p:nvPr/>
          </p:nvCxnSpPr>
          <p:spPr bwMode="auto">
            <a:xfrm rot="5400000" flipH="1" flipV="1">
              <a:off x="2041525" y="5035550"/>
              <a:ext cx="334963" cy="258763"/>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1" name="Straight Arrow Connector 170"/>
            <p:cNvCxnSpPr>
              <a:cxnSpLocks noChangeShapeType="1"/>
            </p:cNvCxnSpPr>
            <p:nvPr/>
          </p:nvCxnSpPr>
          <p:spPr bwMode="auto">
            <a:xfrm rot="5400000" flipH="1" flipV="1">
              <a:off x="2324100" y="5110163"/>
              <a:ext cx="230188" cy="23812"/>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2" name="Straight Arrow Connector 171"/>
            <p:cNvCxnSpPr>
              <a:cxnSpLocks noChangeShapeType="1"/>
            </p:cNvCxnSpPr>
            <p:nvPr/>
          </p:nvCxnSpPr>
          <p:spPr bwMode="auto">
            <a:xfrm flipV="1">
              <a:off x="2144713" y="4583113"/>
              <a:ext cx="601662" cy="1936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3" name="Straight Arrow Connector 172"/>
            <p:cNvCxnSpPr>
              <a:cxnSpLocks noChangeShapeType="1"/>
            </p:cNvCxnSpPr>
            <p:nvPr/>
          </p:nvCxnSpPr>
          <p:spPr bwMode="auto">
            <a:xfrm flipV="1">
              <a:off x="2684463" y="4654550"/>
              <a:ext cx="120650" cy="65088"/>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4" name="Straight Arrow Connector 173"/>
            <p:cNvCxnSpPr>
              <a:cxnSpLocks noChangeShapeType="1"/>
            </p:cNvCxnSpPr>
            <p:nvPr/>
          </p:nvCxnSpPr>
          <p:spPr bwMode="auto">
            <a:xfrm rot="5400000" flipH="1" flipV="1">
              <a:off x="2459038" y="4705350"/>
              <a:ext cx="523875" cy="4984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5" name="Straight Arrow Connector 174"/>
            <p:cNvCxnSpPr>
              <a:cxnSpLocks noChangeShapeType="1"/>
            </p:cNvCxnSpPr>
            <p:nvPr/>
          </p:nvCxnSpPr>
          <p:spPr bwMode="auto">
            <a:xfrm rot="5400000" flipH="1" flipV="1">
              <a:off x="3044031" y="4820444"/>
              <a:ext cx="233363" cy="317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6" name="Straight Arrow Connector 175"/>
            <p:cNvCxnSpPr>
              <a:cxnSpLocks noChangeShapeType="1"/>
            </p:cNvCxnSpPr>
            <p:nvPr/>
          </p:nvCxnSpPr>
          <p:spPr bwMode="auto">
            <a:xfrm rot="16200000" flipV="1">
              <a:off x="3206750" y="4792663"/>
              <a:ext cx="376237" cy="147638"/>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7" name="Straight Arrow Connector 176"/>
            <p:cNvCxnSpPr>
              <a:cxnSpLocks noChangeShapeType="1"/>
            </p:cNvCxnSpPr>
            <p:nvPr/>
          </p:nvCxnSpPr>
          <p:spPr bwMode="auto">
            <a:xfrm rot="10800000">
              <a:off x="3584575" y="4725988"/>
              <a:ext cx="176213" cy="174625"/>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178" name="Straight Arrow Connector 177"/>
            <p:cNvCxnSpPr>
              <a:cxnSpLocks noChangeShapeType="1"/>
            </p:cNvCxnSpPr>
            <p:nvPr/>
          </p:nvCxnSpPr>
          <p:spPr bwMode="auto">
            <a:xfrm rot="5400000" flipH="1" flipV="1">
              <a:off x="3867150" y="5068888"/>
              <a:ext cx="95250" cy="6350"/>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pic>
          <p:nvPicPr>
            <p:cNvPr id="48214" name="Picture 206" descr="abalone.png"/>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473994" y="5726837"/>
              <a:ext cx="193784" cy="15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0" name="Straight Arrow Connector 179"/>
            <p:cNvCxnSpPr>
              <a:cxnSpLocks noChangeShapeType="1"/>
            </p:cNvCxnSpPr>
            <p:nvPr/>
          </p:nvCxnSpPr>
          <p:spPr bwMode="auto">
            <a:xfrm rot="5400000">
              <a:off x="3600450" y="5632450"/>
              <a:ext cx="100013" cy="68263"/>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cxnSp>
          <p:nvCxnSpPr>
            <p:cNvPr id="205" name="Straight Arrow Connector 204"/>
            <p:cNvCxnSpPr>
              <a:cxnSpLocks noChangeShapeType="1"/>
            </p:cNvCxnSpPr>
            <p:nvPr/>
          </p:nvCxnSpPr>
          <p:spPr bwMode="auto">
            <a:xfrm rot="16200000" flipV="1">
              <a:off x="3464719" y="5650707"/>
              <a:ext cx="79375" cy="52387"/>
            </a:xfrm>
            <a:prstGeom prst="straightConnector1">
              <a:avLst/>
            </a:prstGeom>
            <a:noFill/>
            <a:ln w="6350">
              <a:solidFill>
                <a:srgbClr val="000000"/>
              </a:solidFill>
              <a:round/>
              <a:headEnd/>
              <a:tailEnd type="arrow" w="sm" len="sm"/>
            </a:ln>
            <a:effectLst>
              <a:outerShdw blurRad="40000" dist="20000" dir="5400000" rotWithShape="0">
                <a:srgbClr val="808080">
                  <a:alpha val="37999"/>
                </a:srgbClr>
              </a:outerShdw>
            </a:effectLst>
            <a:extLst/>
          </p:spPr>
        </p:cxnSp>
        <p:sp>
          <p:nvSpPr>
            <p:cNvPr id="209" name="Rectangle 208"/>
            <p:cNvSpPr/>
            <p:nvPr/>
          </p:nvSpPr>
          <p:spPr bwMode="auto">
            <a:xfrm>
              <a:off x="896938" y="1270000"/>
              <a:ext cx="3305175" cy="5319713"/>
            </a:xfrm>
            <a:prstGeom prst="rect">
              <a:avLst/>
            </a:prstGeom>
            <a:solidFill>
              <a:schemeClr val="accent1">
                <a:lumMod val="60000"/>
                <a:lumOff val="40000"/>
                <a:alpha val="52000"/>
              </a:schemeClr>
            </a:solidFill>
            <a:ln w="9525" cap="flat" cmpd="sng" algn="ctr">
              <a:noFill/>
              <a:prstDash val="solid"/>
              <a:round/>
              <a:headEnd type="none" w="med" len="med"/>
              <a:tailEnd type="none" w="med" len="med"/>
            </a:ln>
            <a:effectLst/>
          </p:spPr>
          <p:txBody>
            <a:bodyPr wrap="none" lIns="0" tIns="0" rIns="0" bIns="0" anchor="ctr"/>
            <a:lstStyle/>
            <a:p>
              <a:pPr marL="1588" indent="-1588">
                <a:defRPr/>
              </a:pPr>
              <a:endParaRPr lang="en-US">
                <a:latin typeface="Arial" pitchFamily="-105" charset="0"/>
              </a:endParaRPr>
            </a:p>
          </p:txBody>
        </p:sp>
        <p:pic>
          <p:nvPicPr>
            <p:cNvPr id="48218" name="Picture 5" descr="diving_ocean-792387.jp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73125" y="1287420"/>
              <a:ext cx="3338438" cy="530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50"/>
            <p:cNvGrpSpPr>
              <a:grpSpLocks/>
            </p:cNvGrpSpPr>
            <p:nvPr/>
          </p:nvGrpSpPr>
          <p:grpSpPr bwMode="auto">
            <a:xfrm>
              <a:off x="901700" y="1287463"/>
              <a:ext cx="1917700" cy="4956175"/>
              <a:chOff x="901700" y="1286933"/>
              <a:chExt cx="1917701" cy="4957234"/>
            </a:xfrm>
            <a:blipFill rotWithShape="1">
              <a:blip r:embed="rId27"/>
              <a:stretch>
                <a:fillRect/>
              </a:stretch>
            </a:blipFill>
          </p:grpSpPr>
          <p:sp>
            <p:nvSpPr>
              <p:cNvPr id="226" name="Freeform 225"/>
              <p:cNvSpPr/>
              <p:nvPr/>
            </p:nvSpPr>
            <p:spPr>
              <a:xfrm>
                <a:off x="901700" y="1286933"/>
                <a:ext cx="1917701" cy="3686963"/>
              </a:xfrm>
              <a:custGeom>
                <a:avLst/>
                <a:gdLst>
                  <a:gd name="connsiteX0" fmla="*/ 8467 w 1862667"/>
                  <a:gd name="connsiteY0" fmla="*/ 2366433 h 2599267"/>
                  <a:gd name="connsiteX1" fmla="*/ 25400 w 1862667"/>
                  <a:gd name="connsiteY1" fmla="*/ 2383367 h 2599267"/>
                  <a:gd name="connsiteX2" fmla="*/ 4233 w 1862667"/>
                  <a:gd name="connsiteY2" fmla="*/ 2421467 h 2599267"/>
                  <a:gd name="connsiteX3" fmla="*/ 4233 w 1862667"/>
                  <a:gd name="connsiteY3" fmla="*/ 2455333 h 2599267"/>
                  <a:gd name="connsiteX4" fmla="*/ 38100 w 1862667"/>
                  <a:gd name="connsiteY4" fmla="*/ 2463800 h 2599267"/>
                  <a:gd name="connsiteX5" fmla="*/ 59267 w 1862667"/>
                  <a:gd name="connsiteY5" fmla="*/ 2425700 h 2599267"/>
                  <a:gd name="connsiteX6" fmla="*/ 88900 w 1862667"/>
                  <a:gd name="connsiteY6" fmla="*/ 2451100 h 2599267"/>
                  <a:gd name="connsiteX7" fmla="*/ 88900 w 1862667"/>
                  <a:gd name="connsiteY7" fmla="*/ 2493433 h 2599267"/>
                  <a:gd name="connsiteX8" fmla="*/ 127000 w 1862667"/>
                  <a:gd name="connsiteY8" fmla="*/ 2523067 h 2599267"/>
                  <a:gd name="connsiteX9" fmla="*/ 186267 w 1862667"/>
                  <a:gd name="connsiteY9" fmla="*/ 2523067 h 2599267"/>
                  <a:gd name="connsiteX10" fmla="*/ 177800 w 1862667"/>
                  <a:gd name="connsiteY10" fmla="*/ 2565400 h 2599267"/>
                  <a:gd name="connsiteX11" fmla="*/ 198967 w 1862667"/>
                  <a:gd name="connsiteY11" fmla="*/ 2599267 h 2599267"/>
                  <a:gd name="connsiteX12" fmla="*/ 275167 w 1862667"/>
                  <a:gd name="connsiteY12" fmla="*/ 2540000 h 2599267"/>
                  <a:gd name="connsiteX13" fmla="*/ 402167 w 1862667"/>
                  <a:gd name="connsiteY13" fmla="*/ 2531533 h 2599267"/>
                  <a:gd name="connsiteX14" fmla="*/ 592667 w 1862667"/>
                  <a:gd name="connsiteY14" fmla="*/ 2345267 h 2599267"/>
                  <a:gd name="connsiteX15" fmla="*/ 698500 w 1862667"/>
                  <a:gd name="connsiteY15" fmla="*/ 2311400 h 2599267"/>
                  <a:gd name="connsiteX16" fmla="*/ 994833 w 1862667"/>
                  <a:gd name="connsiteY16" fmla="*/ 2294467 h 2599267"/>
                  <a:gd name="connsiteX17" fmla="*/ 1037167 w 1862667"/>
                  <a:gd name="connsiteY17" fmla="*/ 2239433 h 2599267"/>
                  <a:gd name="connsiteX18" fmla="*/ 1075267 w 1862667"/>
                  <a:gd name="connsiteY18" fmla="*/ 2239433 h 2599267"/>
                  <a:gd name="connsiteX19" fmla="*/ 1104900 w 1862667"/>
                  <a:gd name="connsiteY19" fmla="*/ 2142067 h 2599267"/>
                  <a:gd name="connsiteX20" fmla="*/ 1083733 w 1862667"/>
                  <a:gd name="connsiteY20" fmla="*/ 2053167 h 2599267"/>
                  <a:gd name="connsiteX21" fmla="*/ 1130300 w 1862667"/>
                  <a:gd name="connsiteY21" fmla="*/ 1900767 h 2599267"/>
                  <a:gd name="connsiteX22" fmla="*/ 1130300 w 1862667"/>
                  <a:gd name="connsiteY22" fmla="*/ 1786467 h 2599267"/>
                  <a:gd name="connsiteX23" fmla="*/ 1185333 w 1862667"/>
                  <a:gd name="connsiteY23" fmla="*/ 1710267 h 2599267"/>
                  <a:gd name="connsiteX24" fmla="*/ 1223433 w 1862667"/>
                  <a:gd name="connsiteY24" fmla="*/ 1595967 h 2599267"/>
                  <a:gd name="connsiteX25" fmla="*/ 1253067 w 1862667"/>
                  <a:gd name="connsiteY25" fmla="*/ 1595967 h 2599267"/>
                  <a:gd name="connsiteX26" fmla="*/ 1286933 w 1862667"/>
                  <a:gd name="connsiteY26" fmla="*/ 1562100 h 2599267"/>
                  <a:gd name="connsiteX27" fmla="*/ 1278467 w 1862667"/>
                  <a:gd name="connsiteY27" fmla="*/ 1507067 h 2599267"/>
                  <a:gd name="connsiteX28" fmla="*/ 1295400 w 1862667"/>
                  <a:gd name="connsiteY28" fmla="*/ 1485900 h 2599267"/>
                  <a:gd name="connsiteX29" fmla="*/ 1299633 w 1862667"/>
                  <a:gd name="connsiteY29" fmla="*/ 1388533 h 2599267"/>
                  <a:gd name="connsiteX30" fmla="*/ 1367367 w 1862667"/>
                  <a:gd name="connsiteY30" fmla="*/ 1312333 h 2599267"/>
                  <a:gd name="connsiteX31" fmla="*/ 1401233 w 1862667"/>
                  <a:gd name="connsiteY31" fmla="*/ 1219200 h 2599267"/>
                  <a:gd name="connsiteX32" fmla="*/ 1380067 w 1862667"/>
                  <a:gd name="connsiteY32" fmla="*/ 1181100 h 2599267"/>
                  <a:gd name="connsiteX33" fmla="*/ 1405467 w 1862667"/>
                  <a:gd name="connsiteY33" fmla="*/ 1172633 h 2599267"/>
                  <a:gd name="connsiteX34" fmla="*/ 1405467 w 1862667"/>
                  <a:gd name="connsiteY34" fmla="*/ 1172633 h 2599267"/>
                  <a:gd name="connsiteX35" fmla="*/ 1498600 w 1862667"/>
                  <a:gd name="connsiteY35" fmla="*/ 994833 h 2599267"/>
                  <a:gd name="connsiteX36" fmla="*/ 1595967 w 1862667"/>
                  <a:gd name="connsiteY36" fmla="*/ 948267 h 2599267"/>
                  <a:gd name="connsiteX37" fmla="*/ 1595967 w 1862667"/>
                  <a:gd name="connsiteY37" fmla="*/ 948267 h 2599267"/>
                  <a:gd name="connsiteX38" fmla="*/ 1663700 w 1862667"/>
                  <a:gd name="connsiteY38" fmla="*/ 859367 h 2599267"/>
                  <a:gd name="connsiteX39" fmla="*/ 1634067 w 1862667"/>
                  <a:gd name="connsiteY39" fmla="*/ 812800 h 2599267"/>
                  <a:gd name="connsiteX40" fmla="*/ 1731433 w 1862667"/>
                  <a:gd name="connsiteY40" fmla="*/ 664633 h 2599267"/>
                  <a:gd name="connsiteX41" fmla="*/ 1794933 w 1862667"/>
                  <a:gd name="connsiteY41" fmla="*/ 461433 h 2599267"/>
                  <a:gd name="connsiteX42" fmla="*/ 1769533 w 1862667"/>
                  <a:gd name="connsiteY42" fmla="*/ 364067 h 2599267"/>
                  <a:gd name="connsiteX43" fmla="*/ 1824567 w 1862667"/>
                  <a:gd name="connsiteY43" fmla="*/ 237067 h 2599267"/>
                  <a:gd name="connsiteX44" fmla="*/ 1862667 w 1862667"/>
                  <a:gd name="connsiteY44" fmla="*/ 0 h 2599267"/>
                  <a:gd name="connsiteX45" fmla="*/ 0 w 1862667"/>
                  <a:gd name="connsiteY45" fmla="*/ 0 h 2599267"/>
                  <a:gd name="connsiteX46" fmla="*/ 8467 w 1862667"/>
                  <a:gd name="connsiteY46" fmla="*/ 2366433 h 2599267"/>
                  <a:gd name="connsiteX0" fmla="*/ 8467 w 1862667"/>
                  <a:gd name="connsiteY0" fmla="*/ 3454399 h 3687233"/>
                  <a:gd name="connsiteX1" fmla="*/ 25400 w 1862667"/>
                  <a:gd name="connsiteY1" fmla="*/ 3471333 h 3687233"/>
                  <a:gd name="connsiteX2" fmla="*/ 4233 w 1862667"/>
                  <a:gd name="connsiteY2" fmla="*/ 3509433 h 3687233"/>
                  <a:gd name="connsiteX3" fmla="*/ 4233 w 1862667"/>
                  <a:gd name="connsiteY3" fmla="*/ 3543299 h 3687233"/>
                  <a:gd name="connsiteX4" fmla="*/ 38100 w 1862667"/>
                  <a:gd name="connsiteY4" fmla="*/ 3551766 h 3687233"/>
                  <a:gd name="connsiteX5" fmla="*/ 59267 w 1862667"/>
                  <a:gd name="connsiteY5" fmla="*/ 3513666 h 3687233"/>
                  <a:gd name="connsiteX6" fmla="*/ 88900 w 1862667"/>
                  <a:gd name="connsiteY6" fmla="*/ 3539066 h 3687233"/>
                  <a:gd name="connsiteX7" fmla="*/ 88900 w 1862667"/>
                  <a:gd name="connsiteY7" fmla="*/ 3581399 h 3687233"/>
                  <a:gd name="connsiteX8" fmla="*/ 127000 w 1862667"/>
                  <a:gd name="connsiteY8" fmla="*/ 3611033 h 3687233"/>
                  <a:gd name="connsiteX9" fmla="*/ 186267 w 1862667"/>
                  <a:gd name="connsiteY9" fmla="*/ 3611033 h 3687233"/>
                  <a:gd name="connsiteX10" fmla="*/ 177800 w 1862667"/>
                  <a:gd name="connsiteY10" fmla="*/ 3653366 h 3687233"/>
                  <a:gd name="connsiteX11" fmla="*/ 198967 w 1862667"/>
                  <a:gd name="connsiteY11" fmla="*/ 3687233 h 3687233"/>
                  <a:gd name="connsiteX12" fmla="*/ 275167 w 1862667"/>
                  <a:gd name="connsiteY12" fmla="*/ 3627966 h 3687233"/>
                  <a:gd name="connsiteX13" fmla="*/ 402167 w 1862667"/>
                  <a:gd name="connsiteY13" fmla="*/ 3619499 h 3687233"/>
                  <a:gd name="connsiteX14" fmla="*/ 592667 w 1862667"/>
                  <a:gd name="connsiteY14" fmla="*/ 3433233 h 3687233"/>
                  <a:gd name="connsiteX15" fmla="*/ 698500 w 1862667"/>
                  <a:gd name="connsiteY15" fmla="*/ 3399366 h 3687233"/>
                  <a:gd name="connsiteX16" fmla="*/ 994833 w 1862667"/>
                  <a:gd name="connsiteY16" fmla="*/ 3382433 h 3687233"/>
                  <a:gd name="connsiteX17" fmla="*/ 1037167 w 1862667"/>
                  <a:gd name="connsiteY17" fmla="*/ 3327399 h 3687233"/>
                  <a:gd name="connsiteX18" fmla="*/ 1075267 w 1862667"/>
                  <a:gd name="connsiteY18" fmla="*/ 3327399 h 3687233"/>
                  <a:gd name="connsiteX19" fmla="*/ 1104900 w 1862667"/>
                  <a:gd name="connsiteY19" fmla="*/ 3230033 h 3687233"/>
                  <a:gd name="connsiteX20" fmla="*/ 1083733 w 1862667"/>
                  <a:gd name="connsiteY20" fmla="*/ 3141133 h 3687233"/>
                  <a:gd name="connsiteX21" fmla="*/ 1130300 w 1862667"/>
                  <a:gd name="connsiteY21" fmla="*/ 2988733 h 3687233"/>
                  <a:gd name="connsiteX22" fmla="*/ 1130300 w 1862667"/>
                  <a:gd name="connsiteY22" fmla="*/ 2874433 h 3687233"/>
                  <a:gd name="connsiteX23" fmla="*/ 1185333 w 1862667"/>
                  <a:gd name="connsiteY23" fmla="*/ 2798233 h 3687233"/>
                  <a:gd name="connsiteX24" fmla="*/ 1223433 w 1862667"/>
                  <a:gd name="connsiteY24" fmla="*/ 2683933 h 3687233"/>
                  <a:gd name="connsiteX25" fmla="*/ 1253067 w 1862667"/>
                  <a:gd name="connsiteY25" fmla="*/ 2683933 h 3687233"/>
                  <a:gd name="connsiteX26" fmla="*/ 1286933 w 1862667"/>
                  <a:gd name="connsiteY26" fmla="*/ 2650066 h 3687233"/>
                  <a:gd name="connsiteX27" fmla="*/ 1278467 w 1862667"/>
                  <a:gd name="connsiteY27" fmla="*/ 2595033 h 3687233"/>
                  <a:gd name="connsiteX28" fmla="*/ 1295400 w 1862667"/>
                  <a:gd name="connsiteY28" fmla="*/ 2573866 h 3687233"/>
                  <a:gd name="connsiteX29" fmla="*/ 1299633 w 1862667"/>
                  <a:gd name="connsiteY29" fmla="*/ 2476499 h 3687233"/>
                  <a:gd name="connsiteX30" fmla="*/ 1367367 w 1862667"/>
                  <a:gd name="connsiteY30" fmla="*/ 2400299 h 3687233"/>
                  <a:gd name="connsiteX31" fmla="*/ 1401233 w 1862667"/>
                  <a:gd name="connsiteY31" fmla="*/ 2307166 h 3687233"/>
                  <a:gd name="connsiteX32" fmla="*/ 1380067 w 1862667"/>
                  <a:gd name="connsiteY32" fmla="*/ 2269066 h 3687233"/>
                  <a:gd name="connsiteX33" fmla="*/ 1405467 w 1862667"/>
                  <a:gd name="connsiteY33" fmla="*/ 2260599 h 3687233"/>
                  <a:gd name="connsiteX34" fmla="*/ 1405467 w 1862667"/>
                  <a:gd name="connsiteY34" fmla="*/ 2260599 h 3687233"/>
                  <a:gd name="connsiteX35" fmla="*/ 1498600 w 1862667"/>
                  <a:gd name="connsiteY35" fmla="*/ 2082799 h 3687233"/>
                  <a:gd name="connsiteX36" fmla="*/ 1595967 w 1862667"/>
                  <a:gd name="connsiteY36" fmla="*/ 2036233 h 3687233"/>
                  <a:gd name="connsiteX37" fmla="*/ 1595967 w 1862667"/>
                  <a:gd name="connsiteY37" fmla="*/ 2036233 h 3687233"/>
                  <a:gd name="connsiteX38" fmla="*/ 1663700 w 1862667"/>
                  <a:gd name="connsiteY38" fmla="*/ 1947333 h 3687233"/>
                  <a:gd name="connsiteX39" fmla="*/ 1634067 w 1862667"/>
                  <a:gd name="connsiteY39" fmla="*/ 1900766 h 3687233"/>
                  <a:gd name="connsiteX40" fmla="*/ 1731433 w 1862667"/>
                  <a:gd name="connsiteY40" fmla="*/ 1752599 h 3687233"/>
                  <a:gd name="connsiteX41" fmla="*/ 1794933 w 1862667"/>
                  <a:gd name="connsiteY41" fmla="*/ 1549399 h 3687233"/>
                  <a:gd name="connsiteX42" fmla="*/ 1769533 w 1862667"/>
                  <a:gd name="connsiteY42" fmla="*/ 1452033 h 3687233"/>
                  <a:gd name="connsiteX43" fmla="*/ 1824567 w 1862667"/>
                  <a:gd name="connsiteY43" fmla="*/ 1325033 h 3687233"/>
                  <a:gd name="connsiteX44" fmla="*/ 1862667 w 1862667"/>
                  <a:gd name="connsiteY44" fmla="*/ 1087966 h 3687233"/>
                  <a:gd name="connsiteX45" fmla="*/ 0 w 1862667"/>
                  <a:gd name="connsiteY45" fmla="*/ 0 h 3687233"/>
                  <a:gd name="connsiteX46" fmla="*/ 8467 w 1862667"/>
                  <a:gd name="connsiteY46" fmla="*/ 3454399 h 3687233"/>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676400 w 1862667"/>
                  <a:gd name="connsiteY45" fmla="*/ 0 h 3687234"/>
                  <a:gd name="connsiteX46" fmla="*/ 0 w 1862667"/>
                  <a:gd name="connsiteY46" fmla="*/ 1 h 3687234"/>
                  <a:gd name="connsiteX47" fmla="*/ 8467 w 1862667"/>
                  <a:gd name="connsiteY47"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10879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862667"/>
                  <a:gd name="connsiteY0" fmla="*/ 3454400 h 3687234"/>
                  <a:gd name="connsiteX1" fmla="*/ 25400 w 1862667"/>
                  <a:gd name="connsiteY1" fmla="*/ 3471334 h 3687234"/>
                  <a:gd name="connsiteX2" fmla="*/ 4233 w 1862667"/>
                  <a:gd name="connsiteY2" fmla="*/ 3509434 h 3687234"/>
                  <a:gd name="connsiteX3" fmla="*/ 4233 w 1862667"/>
                  <a:gd name="connsiteY3" fmla="*/ 3543300 h 3687234"/>
                  <a:gd name="connsiteX4" fmla="*/ 38100 w 1862667"/>
                  <a:gd name="connsiteY4" fmla="*/ 3551767 h 3687234"/>
                  <a:gd name="connsiteX5" fmla="*/ 59267 w 1862667"/>
                  <a:gd name="connsiteY5" fmla="*/ 3513667 h 3687234"/>
                  <a:gd name="connsiteX6" fmla="*/ 88900 w 1862667"/>
                  <a:gd name="connsiteY6" fmla="*/ 3539067 h 3687234"/>
                  <a:gd name="connsiteX7" fmla="*/ 88900 w 1862667"/>
                  <a:gd name="connsiteY7" fmla="*/ 3581400 h 3687234"/>
                  <a:gd name="connsiteX8" fmla="*/ 127000 w 1862667"/>
                  <a:gd name="connsiteY8" fmla="*/ 3611034 h 3687234"/>
                  <a:gd name="connsiteX9" fmla="*/ 186267 w 1862667"/>
                  <a:gd name="connsiteY9" fmla="*/ 3611034 h 3687234"/>
                  <a:gd name="connsiteX10" fmla="*/ 177800 w 1862667"/>
                  <a:gd name="connsiteY10" fmla="*/ 3653367 h 3687234"/>
                  <a:gd name="connsiteX11" fmla="*/ 198967 w 1862667"/>
                  <a:gd name="connsiteY11" fmla="*/ 3687234 h 3687234"/>
                  <a:gd name="connsiteX12" fmla="*/ 275167 w 1862667"/>
                  <a:gd name="connsiteY12" fmla="*/ 3627967 h 3687234"/>
                  <a:gd name="connsiteX13" fmla="*/ 402167 w 1862667"/>
                  <a:gd name="connsiteY13" fmla="*/ 3619500 h 3687234"/>
                  <a:gd name="connsiteX14" fmla="*/ 592667 w 1862667"/>
                  <a:gd name="connsiteY14" fmla="*/ 3433234 h 3687234"/>
                  <a:gd name="connsiteX15" fmla="*/ 698500 w 1862667"/>
                  <a:gd name="connsiteY15" fmla="*/ 3399367 h 3687234"/>
                  <a:gd name="connsiteX16" fmla="*/ 994833 w 1862667"/>
                  <a:gd name="connsiteY16" fmla="*/ 3382434 h 3687234"/>
                  <a:gd name="connsiteX17" fmla="*/ 1037167 w 1862667"/>
                  <a:gd name="connsiteY17" fmla="*/ 3327400 h 3687234"/>
                  <a:gd name="connsiteX18" fmla="*/ 1075267 w 1862667"/>
                  <a:gd name="connsiteY18" fmla="*/ 3327400 h 3687234"/>
                  <a:gd name="connsiteX19" fmla="*/ 1104900 w 1862667"/>
                  <a:gd name="connsiteY19" fmla="*/ 3230034 h 3687234"/>
                  <a:gd name="connsiteX20" fmla="*/ 1083733 w 1862667"/>
                  <a:gd name="connsiteY20" fmla="*/ 3141134 h 3687234"/>
                  <a:gd name="connsiteX21" fmla="*/ 1130300 w 1862667"/>
                  <a:gd name="connsiteY21" fmla="*/ 2988734 h 3687234"/>
                  <a:gd name="connsiteX22" fmla="*/ 1130300 w 1862667"/>
                  <a:gd name="connsiteY22" fmla="*/ 2874434 h 3687234"/>
                  <a:gd name="connsiteX23" fmla="*/ 1185333 w 1862667"/>
                  <a:gd name="connsiteY23" fmla="*/ 2798234 h 3687234"/>
                  <a:gd name="connsiteX24" fmla="*/ 1223433 w 1862667"/>
                  <a:gd name="connsiteY24" fmla="*/ 2683934 h 3687234"/>
                  <a:gd name="connsiteX25" fmla="*/ 1253067 w 1862667"/>
                  <a:gd name="connsiteY25" fmla="*/ 2683934 h 3687234"/>
                  <a:gd name="connsiteX26" fmla="*/ 1286933 w 1862667"/>
                  <a:gd name="connsiteY26" fmla="*/ 2650067 h 3687234"/>
                  <a:gd name="connsiteX27" fmla="*/ 1278467 w 1862667"/>
                  <a:gd name="connsiteY27" fmla="*/ 2595034 h 3687234"/>
                  <a:gd name="connsiteX28" fmla="*/ 1295400 w 1862667"/>
                  <a:gd name="connsiteY28" fmla="*/ 2573867 h 3687234"/>
                  <a:gd name="connsiteX29" fmla="*/ 1299633 w 1862667"/>
                  <a:gd name="connsiteY29" fmla="*/ 2476500 h 3687234"/>
                  <a:gd name="connsiteX30" fmla="*/ 1367367 w 1862667"/>
                  <a:gd name="connsiteY30" fmla="*/ 2400300 h 3687234"/>
                  <a:gd name="connsiteX31" fmla="*/ 1401233 w 1862667"/>
                  <a:gd name="connsiteY31" fmla="*/ 2307167 h 3687234"/>
                  <a:gd name="connsiteX32" fmla="*/ 1380067 w 1862667"/>
                  <a:gd name="connsiteY32" fmla="*/ 2269067 h 3687234"/>
                  <a:gd name="connsiteX33" fmla="*/ 1405467 w 1862667"/>
                  <a:gd name="connsiteY33" fmla="*/ 2260600 h 3687234"/>
                  <a:gd name="connsiteX34" fmla="*/ 1405467 w 1862667"/>
                  <a:gd name="connsiteY34" fmla="*/ 2260600 h 3687234"/>
                  <a:gd name="connsiteX35" fmla="*/ 1498600 w 1862667"/>
                  <a:gd name="connsiteY35" fmla="*/ 2082800 h 3687234"/>
                  <a:gd name="connsiteX36" fmla="*/ 1595967 w 1862667"/>
                  <a:gd name="connsiteY36" fmla="*/ 2036234 h 3687234"/>
                  <a:gd name="connsiteX37" fmla="*/ 1595967 w 1862667"/>
                  <a:gd name="connsiteY37" fmla="*/ 2036234 h 3687234"/>
                  <a:gd name="connsiteX38" fmla="*/ 1663700 w 1862667"/>
                  <a:gd name="connsiteY38" fmla="*/ 1947334 h 3687234"/>
                  <a:gd name="connsiteX39" fmla="*/ 1634067 w 1862667"/>
                  <a:gd name="connsiteY39" fmla="*/ 1900767 h 3687234"/>
                  <a:gd name="connsiteX40" fmla="*/ 1731433 w 1862667"/>
                  <a:gd name="connsiteY40" fmla="*/ 1752600 h 3687234"/>
                  <a:gd name="connsiteX41" fmla="*/ 1794933 w 1862667"/>
                  <a:gd name="connsiteY41" fmla="*/ 1549400 h 3687234"/>
                  <a:gd name="connsiteX42" fmla="*/ 1769533 w 1862667"/>
                  <a:gd name="connsiteY42" fmla="*/ 1452034 h 3687234"/>
                  <a:gd name="connsiteX43" fmla="*/ 1824567 w 1862667"/>
                  <a:gd name="connsiteY43" fmla="*/ 1325034 h 3687234"/>
                  <a:gd name="connsiteX44" fmla="*/ 1862667 w 1862667"/>
                  <a:gd name="connsiteY44" fmla="*/ 719667 h 3687234"/>
                  <a:gd name="connsiteX45" fmla="*/ 1786467 w 1862667"/>
                  <a:gd name="connsiteY45" fmla="*/ 249767 h 3687234"/>
                  <a:gd name="connsiteX46" fmla="*/ 1676400 w 1862667"/>
                  <a:gd name="connsiteY46" fmla="*/ 0 h 3687234"/>
                  <a:gd name="connsiteX47" fmla="*/ 0 w 1862667"/>
                  <a:gd name="connsiteY47" fmla="*/ 1 h 3687234"/>
                  <a:gd name="connsiteX48" fmla="*/ 8467 w 1862667"/>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24567 w 1917700"/>
                  <a:gd name="connsiteY43" fmla="*/ 13250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 name="connsiteX0" fmla="*/ 8467 w 1917700"/>
                  <a:gd name="connsiteY0" fmla="*/ 3454400 h 3687234"/>
                  <a:gd name="connsiteX1" fmla="*/ 25400 w 1917700"/>
                  <a:gd name="connsiteY1" fmla="*/ 3471334 h 3687234"/>
                  <a:gd name="connsiteX2" fmla="*/ 4233 w 1917700"/>
                  <a:gd name="connsiteY2" fmla="*/ 3509434 h 3687234"/>
                  <a:gd name="connsiteX3" fmla="*/ 4233 w 1917700"/>
                  <a:gd name="connsiteY3" fmla="*/ 3543300 h 3687234"/>
                  <a:gd name="connsiteX4" fmla="*/ 38100 w 1917700"/>
                  <a:gd name="connsiteY4" fmla="*/ 3551767 h 3687234"/>
                  <a:gd name="connsiteX5" fmla="*/ 59267 w 1917700"/>
                  <a:gd name="connsiteY5" fmla="*/ 3513667 h 3687234"/>
                  <a:gd name="connsiteX6" fmla="*/ 88900 w 1917700"/>
                  <a:gd name="connsiteY6" fmla="*/ 3539067 h 3687234"/>
                  <a:gd name="connsiteX7" fmla="*/ 88900 w 1917700"/>
                  <a:gd name="connsiteY7" fmla="*/ 3581400 h 3687234"/>
                  <a:gd name="connsiteX8" fmla="*/ 127000 w 1917700"/>
                  <a:gd name="connsiteY8" fmla="*/ 3611034 h 3687234"/>
                  <a:gd name="connsiteX9" fmla="*/ 186267 w 1917700"/>
                  <a:gd name="connsiteY9" fmla="*/ 3611034 h 3687234"/>
                  <a:gd name="connsiteX10" fmla="*/ 177800 w 1917700"/>
                  <a:gd name="connsiteY10" fmla="*/ 3653367 h 3687234"/>
                  <a:gd name="connsiteX11" fmla="*/ 198967 w 1917700"/>
                  <a:gd name="connsiteY11" fmla="*/ 3687234 h 3687234"/>
                  <a:gd name="connsiteX12" fmla="*/ 275167 w 1917700"/>
                  <a:gd name="connsiteY12" fmla="*/ 3627967 h 3687234"/>
                  <a:gd name="connsiteX13" fmla="*/ 402167 w 1917700"/>
                  <a:gd name="connsiteY13" fmla="*/ 3619500 h 3687234"/>
                  <a:gd name="connsiteX14" fmla="*/ 592667 w 1917700"/>
                  <a:gd name="connsiteY14" fmla="*/ 3433234 h 3687234"/>
                  <a:gd name="connsiteX15" fmla="*/ 698500 w 1917700"/>
                  <a:gd name="connsiteY15" fmla="*/ 3399367 h 3687234"/>
                  <a:gd name="connsiteX16" fmla="*/ 994833 w 1917700"/>
                  <a:gd name="connsiteY16" fmla="*/ 3382434 h 3687234"/>
                  <a:gd name="connsiteX17" fmla="*/ 1037167 w 1917700"/>
                  <a:gd name="connsiteY17" fmla="*/ 3327400 h 3687234"/>
                  <a:gd name="connsiteX18" fmla="*/ 1075267 w 1917700"/>
                  <a:gd name="connsiteY18" fmla="*/ 3327400 h 3687234"/>
                  <a:gd name="connsiteX19" fmla="*/ 1104900 w 1917700"/>
                  <a:gd name="connsiteY19" fmla="*/ 3230034 h 3687234"/>
                  <a:gd name="connsiteX20" fmla="*/ 1083733 w 1917700"/>
                  <a:gd name="connsiteY20" fmla="*/ 3141134 h 3687234"/>
                  <a:gd name="connsiteX21" fmla="*/ 1130300 w 1917700"/>
                  <a:gd name="connsiteY21" fmla="*/ 2988734 h 3687234"/>
                  <a:gd name="connsiteX22" fmla="*/ 1130300 w 1917700"/>
                  <a:gd name="connsiteY22" fmla="*/ 2874434 h 3687234"/>
                  <a:gd name="connsiteX23" fmla="*/ 1185333 w 1917700"/>
                  <a:gd name="connsiteY23" fmla="*/ 2798234 h 3687234"/>
                  <a:gd name="connsiteX24" fmla="*/ 1223433 w 1917700"/>
                  <a:gd name="connsiteY24" fmla="*/ 2683934 h 3687234"/>
                  <a:gd name="connsiteX25" fmla="*/ 1253067 w 1917700"/>
                  <a:gd name="connsiteY25" fmla="*/ 2683934 h 3687234"/>
                  <a:gd name="connsiteX26" fmla="*/ 1286933 w 1917700"/>
                  <a:gd name="connsiteY26" fmla="*/ 2650067 h 3687234"/>
                  <a:gd name="connsiteX27" fmla="*/ 1278467 w 1917700"/>
                  <a:gd name="connsiteY27" fmla="*/ 2595034 h 3687234"/>
                  <a:gd name="connsiteX28" fmla="*/ 1295400 w 1917700"/>
                  <a:gd name="connsiteY28" fmla="*/ 2573867 h 3687234"/>
                  <a:gd name="connsiteX29" fmla="*/ 1299633 w 1917700"/>
                  <a:gd name="connsiteY29" fmla="*/ 2476500 h 3687234"/>
                  <a:gd name="connsiteX30" fmla="*/ 1367367 w 1917700"/>
                  <a:gd name="connsiteY30" fmla="*/ 2400300 h 3687234"/>
                  <a:gd name="connsiteX31" fmla="*/ 1401233 w 1917700"/>
                  <a:gd name="connsiteY31" fmla="*/ 2307167 h 3687234"/>
                  <a:gd name="connsiteX32" fmla="*/ 1380067 w 1917700"/>
                  <a:gd name="connsiteY32" fmla="*/ 2269067 h 3687234"/>
                  <a:gd name="connsiteX33" fmla="*/ 1405467 w 1917700"/>
                  <a:gd name="connsiteY33" fmla="*/ 2260600 h 3687234"/>
                  <a:gd name="connsiteX34" fmla="*/ 1405467 w 1917700"/>
                  <a:gd name="connsiteY34" fmla="*/ 2260600 h 3687234"/>
                  <a:gd name="connsiteX35" fmla="*/ 1498600 w 1917700"/>
                  <a:gd name="connsiteY35" fmla="*/ 2082800 h 3687234"/>
                  <a:gd name="connsiteX36" fmla="*/ 1595967 w 1917700"/>
                  <a:gd name="connsiteY36" fmla="*/ 2036234 h 3687234"/>
                  <a:gd name="connsiteX37" fmla="*/ 1595967 w 1917700"/>
                  <a:gd name="connsiteY37" fmla="*/ 2036234 h 3687234"/>
                  <a:gd name="connsiteX38" fmla="*/ 1663700 w 1917700"/>
                  <a:gd name="connsiteY38" fmla="*/ 1947334 h 3687234"/>
                  <a:gd name="connsiteX39" fmla="*/ 1634067 w 1917700"/>
                  <a:gd name="connsiteY39" fmla="*/ 1900767 h 3687234"/>
                  <a:gd name="connsiteX40" fmla="*/ 1731433 w 1917700"/>
                  <a:gd name="connsiteY40" fmla="*/ 1752600 h 3687234"/>
                  <a:gd name="connsiteX41" fmla="*/ 1794933 w 1917700"/>
                  <a:gd name="connsiteY41" fmla="*/ 1549400 h 3687234"/>
                  <a:gd name="connsiteX42" fmla="*/ 1769533 w 1917700"/>
                  <a:gd name="connsiteY42" fmla="*/ 1452034 h 3687234"/>
                  <a:gd name="connsiteX43" fmla="*/ 1875367 w 1917700"/>
                  <a:gd name="connsiteY43" fmla="*/ 1121834 h 3687234"/>
                  <a:gd name="connsiteX44" fmla="*/ 1862667 w 1917700"/>
                  <a:gd name="connsiteY44" fmla="*/ 719667 h 3687234"/>
                  <a:gd name="connsiteX45" fmla="*/ 1786467 w 1917700"/>
                  <a:gd name="connsiteY45" fmla="*/ 249767 h 3687234"/>
                  <a:gd name="connsiteX46" fmla="*/ 1676400 w 1917700"/>
                  <a:gd name="connsiteY46" fmla="*/ 0 h 3687234"/>
                  <a:gd name="connsiteX47" fmla="*/ 0 w 1917700"/>
                  <a:gd name="connsiteY47" fmla="*/ 1 h 3687234"/>
                  <a:gd name="connsiteX48" fmla="*/ 8467 w 1917700"/>
                  <a:gd name="connsiteY48" fmla="*/ 3454400 h 368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17700" h="3687234">
                    <a:moveTo>
                      <a:pt x="8467" y="3454400"/>
                    </a:moveTo>
                    <a:lnTo>
                      <a:pt x="25400" y="3471334"/>
                    </a:lnTo>
                    <a:lnTo>
                      <a:pt x="4233" y="3509434"/>
                    </a:lnTo>
                    <a:lnTo>
                      <a:pt x="4233" y="3543300"/>
                    </a:lnTo>
                    <a:lnTo>
                      <a:pt x="38100" y="3551767"/>
                    </a:lnTo>
                    <a:lnTo>
                      <a:pt x="59267" y="3513667"/>
                    </a:lnTo>
                    <a:lnTo>
                      <a:pt x="88900" y="3539067"/>
                    </a:lnTo>
                    <a:lnTo>
                      <a:pt x="88900" y="3581400"/>
                    </a:lnTo>
                    <a:lnTo>
                      <a:pt x="127000" y="3611034"/>
                    </a:lnTo>
                    <a:lnTo>
                      <a:pt x="186267" y="3611034"/>
                    </a:lnTo>
                    <a:lnTo>
                      <a:pt x="177800" y="3653367"/>
                    </a:lnTo>
                    <a:lnTo>
                      <a:pt x="198967" y="3687234"/>
                    </a:lnTo>
                    <a:lnTo>
                      <a:pt x="275167" y="3627967"/>
                    </a:lnTo>
                    <a:lnTo>
                      <a:pt x="402167" y="3619500"/>
                    </a:lnTo>
                    <a:lnTo>
                      <a:pt x="592667" y="3433234"/>
                    </a:lnTo>
                    <a:lnTo>
                      <a:pt x="698500" y="3399367"/>
                    </a:lnTo>
                    <a:lnTo>
                      <a:pt x="994833" y="3382434"/>
                    </a:lnTo>
                    <a:lnTo>
                      <a:pt x="1037167" y="3327400"/>
                    </a:lnTo>
                    <a:lnTo>
                      <a:pt x="1075267" y="3327400"/>
                    </a:lnTo>
                    <a:lnTo>
                      <a:pt x="1104900" y="3230034"/>
                    </a:lnTo>
                    <a:lnTo>
                      <a:pt x="1083733" y="3141134"/>
                    </a:lnTo>
                    <a:lnTo>
                      <a:pt x="1130300" y="2988734"/>
                    </a:lnTo>
                    <a:lnTo>
                      <a:pt x="1130300" y="2874434"/>
                    </a:lnTo>
                    <a:lnTo>
                      <a:pt x="1185333" y="2798234"/>
                    </a:lnTo>
                    <a:lnTo>
                      <a:pt x="1223433" y="2683934"/>
                    </a:lnTo>
                    <a:lnTo>
                      <a:pt x="1253067" y="2683934"/>
                    </a:lnTo>
                    <a:lnTo>
                      <a:pt x="1286933" y="2650067"/>
                    </a:lnTo>
                    <a:lnTo>
                      <a:pt x="1278467" y="2595034"/>
                    </a:lnTo>
                    <a:lnTo>
                      <a:pt x="1295400" y="2573867"/>
                    </a:lnTo>
                    <a:lnTo>
                      <a:pt x="1299633" y="2476500"/>
                    </a:lnTo>
                    <a:lnTo>
                      <a:pt x="1367367" y="2400300"/>
                    </a:lnTo>
                    <a:lnTo>
                      <a:pt x="1401233" y="2307167"/>
                    </a:lnTo>
                    <a:lnTo>
                      <a:pt x="1380067" y="2269067"/>
                    </a:lnTo>
                    <a:lnTo>
                      <a:pt x="1405467" y="2260600"/>
                    </a:lnTo>
                    <a:lnTo>
                      <a:pt x="1405467" y="2260600"/>
                    </a:lnTo>
                    <a:lnTo>
                      <a:pt x="1498600" y="2082800"/>
                    </a:lnTo>
                    <a:lnTo>
                      <a:pt x="1595967" y="2036234"/>
                    </a:lnTo>
                    <a:lnTo>
                      <a:pt x="1595967" y="2036234"/>
                    </a:lnTo>
                    <a:lnTo>
                      <a:pt x="1663700" y="1947334"/>
                    </a:lnTo>
                    <a:lnTo>
                      <a:pt x="1634067" y="1900767"/>
                    </a:lnTo>
                    <a:lnTo>
                      <a:pt x="1731433" y="1752600"/>
                    </a:lnTo>
                    <a:lnTo>
                      <a:pt x="1794933" y="1549400"/>
                    </a:lnTo>
                    <a:lnTo>
                      <a:pt x="1769533" y="1452034"/>
                    </a:lnTo>
                    <a:lnTo>
                      <a:pt x="1875367" y="1121834"/>
                    </a:lnTo>
                    <a:cubicBezTo>
                      <a:pt x="1888067" y="920045"/>
                      <a:pt x="1917700" y="912990"/>
                      <a:pt x="1862667" y="719667"/>
                    </a:cubicBezTo>
                    <a:lnTo>
                      <a:pt x="1786467" y="249767"/>
                    </a:lnTo>
                    <a:lnTo>
                      <a:pt x="1676400" y="0"/>
                    </a:lnTo>
                    <a:lnTo>
                      <a:pt x="0" y="1"/>
                    </a:lnTo>
                    <a:cubicBezTo>
                      <a:pt x="2822" y="788812"/>
                      <a:pt x="5645" y="2665589"/>
                      <a:pt x="8467" y="3454400"/>
                    </a:cubicBezTo>
                    <a:close/>
                  </a:path>
                </a:pathLst>
              </a:cu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27" name="Freeform 226"/>
              <p:cNvSpPr/>
              <p:nvPr/>
            </p:nvSpPr>
            <p:spPr>
              <a:xfrm>
                <a:off x="1185863" y="4958017"/>
                <a:ext cx="33337" cy="92095"/>
              </a:xfrm>
              <a:custGeom>
                <a:avLst/>
                <a:gdLst>
                  <a:gd name="connsiteX0" fmla="*/ 25400 w 33867"/>
                  <a:gd name="connsiteY0" fmla="*/ 0 h 93134"/>
                  <a:gd name="connsiteX1" fmla="*/ 0 w 33867"/>
                  <a:gd name="connsiteY1" fmla="*/ 29634 h 93134"/>
                  <a:gd name="connsiteX2" fmla="*/ 8467 w 33867"/>
                  <a:gd name="connsiteY2" fmla="*/ 67734 h 93134"/>
                  <a:gd name="connsiteX3" fmla="*/ 33867 w 33867"/>
                  <a:gd name="connsiteY3" fmla="*/ 93134 h 93134"/>
                  <a:gd name="connsiteX4" fmla="*/ 25400 w 33867"/>
                  <a:gd name="connsiteY4" fmla="*/ 0 h 93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7" h="93134">
                    <a:moveTo>
                      <a:pt x="25400" y="0"/>
                    </a:moveTo>
                    <a:lnTo>
                      <a:pt x="0" y="29634"/>
                    </a:lnTo>
                    <a:lnTo>
                      <a:pt x="8467" y="67734"/>
                    </a:lnTo>
                    <a:lnTo>
                      <a:pt x="33867" y="93134"/>
                    </a:lnTo>
                    <a:lnTo>
                      <a:pt x="25400" y="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30" name="Freeform 229"/>
              <p:cNvSpPr/>
              <p:nvPr/>
            </p:nvSpPr>
            <p:spPr>
              <a:xfrm>
                <a:off x="1524000" y="5202544"/>
                <a:ext cx="106363" cy="131790"/>
              </a:xfrm>
              <a:custGeom>
                <a:avLst/>
                <a:gdLst>
                  <a:gd name="connsiteX0" fmla="*/ 55033 w 105833"/>
                  <a:gd name="connsiteY0" fmla="*/ 131233 h 131233"/>
                  <a:gd name="connsiteX1" fmla="*/ 0 w 105833"/>
                  <a:gd name="connsiteY1" fmla="*/ 29633 h 131233"/>
                  <a:gd name="connsiteX2" fmla="*/ 25400 w 105833"/>
                  <a:gd name="connsiteY2" fmla="*/ 0 h 131233"/>
                  <a:gd name="connsiteX3" fmla="*/ 76200 w 105833"/>
                  <a:gd name="connsiteY3" fmla="*/ 33866 h 131233"/>
                  <a:gd name="connsiteX4" fmla="*/ 105833 w 105833"/>
                  <a:gd name="connsiteY4" fmla="*/ 42333 h 131233"/>
                  <a:gd name="connsiteX5" fmla="*/ 105833 w 105833"/>
                  <a:gd name="connsiteY5" fmla="*/ 84666 h 131233"/>
                  <a:gd name="connsiteX6" fmla="*/ 55033 w 105833"/>
                  <a:gd name="connsiteY6" fmla="*/ 131233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3" h="131233">
                    <a:moveTo>
                      <a:pt x="55033" y="131233"/>
                    </a:moveTo>
                    <a:lnTo>
                      <a:pt x="0" y="29633"/>
                    </a:lnTo>
                    <a:lnTo>
                      <a:pt x="25400" y="0"/>
                    </a:lnTo>
                    <a:lnTo>
                      <a:pt x="76200" y="33866"/>
                    </a:lnTo>
                    <a:lnTo>
                      <a:pt x="105833" y="42333"/>
                    </a:lnTo>
                    <a:lnTo>
                      <a:pt x="105833" y="84666"/>
                    </a:lnTo>
                    <a:lnTo>
                      <a:pt x="55033" y="1312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31" name="Freeform 230"/>
              <p:cNvSpPr/>
              <p:nvPr/>
            </p:nvSpPr>
            <p:spPr>
              <a:xfrm>
                <a:off x="1579563" y="5359740"/>
                <a:ext cx="79375" cy="50811"/>
              </a:xfrm>
              <a:custGeom>
                <a:avLst/>
                <a:gdLst>
                  <a:gd name="connsiteX0" fmla="*/ 0 w 80434"/>
                  <a:gd name="connsiteY0" fmla="*/ 12700 h 50800"/>
                  <a:gd name="connsiteX1" fmla="*/ 25400 w 80434"/>
                  <a:gd name="connsiteY1" fmla="*/ 50800 h 50800"/>
                  <a:gd name="connsiteX2" fmla="*/ 67734 w 80434"/>
                  <a:gd name="connsiteY2" fmla="*/ 29633 h 50800"/>
                  <a:gd name="connsiteX3" fmla="*/ 67734 w 80434"/>
                  <a:gd name="connsiteY3" fmla="*/ 29633 h 50800"/>
                  <a:gd name="connsiteX4" fmla="*/ 80434 w 80434"/>
                  <a:gd name="connsiteY4" fmla="*/ 0 h 50800"/>
                  <a:gd name="connsiteX5" fmla="*/ 0 w 80434"/>
                  <a:gd name="connsiteY5" fmla="*/ 127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34" h="50800">
                    <a:moveTo>
                      <a:pt x="0" y="12700"/>
                    </a:moveTo>
                    <a:lnTo>
                      <a:pt x="25400" y="50800"/>
                    </a:lnTo>
                    <a:lnTo>
                      <a:pt x="67734" y="29633"/>
                    </a:lnTo>
                    <a:lnTo>
                      <a:pt x="67734" y="29633"/>
                    </a:lnTo>
                    <a:lnTo>
                      <a:pt x="80434" y="0"/>
                    </a:lnTo>
                    <a:lnTo>
                      <a:pt x="0" y="12700"/>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33" name="Freeform 232"/>
              <p:cNvSpPr/>
              <p:nvPr/>
            </p:nvSpPr>
            <p:spPr>
              <a:xfrm>
                <a:off x="901700" y="5474064"/>
                <a:ext cx="723900" cy="770103"/>
              </a:xfrm>
              <a:custGeom>
                <a:avLst/>
                <a:gdLst>
                  <a:gd name="connsiteX0" fmla="*/ 664633 w 723900"/>
                  <a:gd name="connsiteY0" fmla="*/ 16933 h 770467"/>
                  <a:gd name="connsiteX1" fmla="*/ 664633 w 723900"/>
                  <a:gd name="connsiteY1" fmla="*/ 16933 h 770467"/>
                  <a:gd name="connsiteX2" fmla="*/ 592667 w 723900"/>
                  <a:gd name="connsiteY2" fmla="*/ 21167 h 770467"/>
                  <a:gd name="connsiteX3" fmla="*/ 529167 w 723900"/>
                  <a:gd name="connsiteY3" fmla="*/ 55033 h 770467"/>
                  <a:gd name="connsiteX4" fmla="*/ 499533 w 723900"/>
                  <a:gd name="connsiteY4" fmla="*/ 46567 h 770467"/>
                  <a:gd name="connsiteX5" fmla="*/ 317500 w 723900"/>
                  <a:gd name="connsiteY5" fmla="*/ 105833 h 770467"/>
                  <a:gd name="connsiteX6" fmla="*/ 249767 w 723900"/>
                  <a:gd name="connsiteY6" fmla="*/ 105833 h 770467"/>
                  <a:gd name="connsiteX7" fmla="*/ 42333 w 723900"/>
                  <a:gd name="connsiteY7" fmla="*/ 0 h 770467"/>
                  <a:gd name="connsiteX8" fmla="*/ 0 w 723900"/>
                  <a:gd name="connsiteY8" fmla="*/ 8467 h 770467"/>
                  <a:gd name="connsiteX9" fmla="*/ 8467 w 723900"/>
                  <a:gd name="connsiteY9" fmla="*/ 283633 h 770467"/>
                  <a:gd name="connsiteX10" fmla="*/ 59267 w 723900"/>
                  <a:gd name="connsiteY10" fmla="*/ 368300 h 770467"/>
                  <a:gd name="connsiteX11" fmla="*/ 93133 w 723900"/>
                  <a:gd name="connsiteY11" fmla="*/ 427567 h 770467"/>
                  <a:gd name="connsiteX12" fmla="*/ 55033 w 723900"/>
                  <a:gd name="connsiteY12" fmla="*/ 402167 h 770467"/>
                  <a:gd name="connsiteX13" fmla="*/ 55033 w 723900"/>
                  <a:gd name="connsiteY13" fmla="*/ 402167 h 770467"/>
                  <a:gd name="connsiteX14" fmla="*/ 42333 w 723900"/>
                  <a:gd name="connsiteY14" fmla="*/ 465667 h 770467"/>
                  <a:gd name="connsiteX15" fmla="*/ 97367 w 723900"/>
                  <a:gd name="connsiteY15" fmla="*/ 575733 h 770467"/>
                  <a:gd name="connsiteX16" fmla="*/ 182033 w 723900"/>
                  <a:gd name="connsiteY16" fmla="*/ 673100 h 770467"/>
                  <a:gd name="connsiteX17" fmla="*/ 241300 w 723900"/>
                  <a:gd name="connsiteY17" fmla="*/ 694267 h 770467"/>
                  <a:gd name="connsiteX18" fmla="*/ 207433 w 723900"/>
                  <a:gd name="connsiteY18" fmla="*/ 690033 h 770467"/>
                  <a:gd name="connsiteX19" fmla="*/ 232833 w 723900"/>
                  <a:gd name="connsiteY19" fmla="*/ 719667 h 770467"/>
                  <a:gd name="connsiteX20" fmla="*/ 270933 w 723900"/>
                  <a:gd name="connsiteY20" fmla="*/ 736600 h 770467"/>
                  <a:gd name="connsiteX21" fmla="*/ 309033 w 723900"/>
                  <a:gd name="connsiteY21" fmla="*/ 736600 h 770467"/>
                  <a:gd name="connsiteX22" fmla="*/ 334433 w 723900"/>
                  <a:gd name="connsiteY22" fmla="*/ 723900 h 770467"/>
                  <a:gd name="connsiteX23" fmla="*/ 389467 w 723900"/>
                  <a:gd name="connsiteY23" fmla="*/ 770467 h 770467"/>
                  <a:gd name="connsiteX24" fmla="*/ 389467 w 723900"/>
                  <a:gd name="connsiteY24" fmla="*/ 770467 h 770467"/>
                  <a:gd name="connsiteX25" fmla="*/ 448733 w 723900"/>
                  <a:gd name="connsiteY25" fmla="*/ 698500 h 770467"/>
                  <a:gd name="connsiteX26" fmla="*/ 440267 w 723900"/>
                  <a:gd name="connsiteY26" fmla="*/ 643467 h 770467"/>
                  <a:gd name="connsiteX27" fmla="*/ 486833 w 723900"/>
                  <a:gd name="connsiteY27" fmla="*/ 690033 h 770467"/>
                  <a:gd name="connsiteX28" fmla="*/ 486833 w 723900"/>
                  <a:gd name="connsiteY28" fmla="*/ 690033 h 770467"/>
                  <a:gd name="connsiteX29" fmla="*/ 503767 w 723900"/>
                  <a:gd name="connsiteY29" fmla="*/ 643467 h 770467"/>
                  <a:gd name="connsiteX30" fmla="*/ 563033 w 723900"/>
                  <a:gd name="connsiteY30" fmla="*/ 575733 h 770467"/>
                  <a:gd name="connsiteX31" fmla="*/ 605367 w 723900"/>
                  <a:gd name="connsiteY31" fmla="*/ 609600 h 770467"/>
                  <a:gd name="connsiteX32" fmla="*/ 605367 w 723900"/>
                  <a:gd name="connsiteY32" fmla="*/ 639233 h 770467"/>
                  <a:gd name="connsiteX33" fmla="*/ 656167 w 723900"/>
                  <a:gd name="connsiteY33" fmla="*/ 639233 h 770467"/>
                  <a:gd name="connsiteX34" fmla="*/ 656167 w 723900"/>
                  <a:gd name="connsiteY34" fmla="*/ 575733 h 770467"/>
                  <a:gd name="connsiteX35" fmla="*/ 626533 w 723900"/>
                  <a:gd name="connsiteY35" fmla="*/ 571500 h 770467"/>
                  <a:gd name="connsiteX36" fmla="*/ 651933 w 723900"/>
                  <a:gd name="connsiteY36" fmla="*/ 465667 h 770467"/>
                  <a:gd name="connsiteX37" fmla="*/ 651933 w 723900"/>
                  <a:gd name="connsiteY37" fmla="*/ 393700 h 770467"/>
                  <a:gd name="connsiteX38" fmla="*/ 719667 w 723900"/>
                  <a:gd name="connsiteY38" fmla="*/ 325967 h 770467"/>
                  <a:gd name="connsiteX39" fmla="*/ 719667 w 723900"/>
                  <a:gd name="connsiteY39" fmla="*/ 173567 h 770467"/>
                  <a:gd name="connsiteX40" fmla="*/ 723900 w 723900"/>
                  <a:gd name="connsiteY40" fmla="*/ 59267 h 770467"/>
                  <a:gd name="connsiteX41" fmla="*/ 664633 w 723900"/>
                  <a:gd name="connsiteY41" fmla="*/ 16933 h 77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3900" h="770467">
                    <a:moveTo>
                      <a:pt x="664633" y="16933"/>
                    </a:moveTo>
                    <a:lnTo>
                      <a:pt x="664633" y="16933"/>
                    </a:lnTo>
                    <a:lnTo>
                      <a:pt x="592667" y="21167"/>
                    </a:lnTo>
                    <a:lnTo>
                      <a:pt x="529167" y="55033"/>
                    </a:lnTo>
                    <a:lnTo>
                      <a:pt x="499533" y="46567"/>
                    </a:lnTo>
                    <a:lnTo>
                      <a:pt x="317500" y="105833"/>
                    </a:lnTo>
                    <a:lnTo>
                      <a:pt x="249767" y="105833"/>
                    </a:lnTo>
                    <a:lnTo>
                      <a:pt x="42333" y="0"/>
                    </a:lnTo>
                    <a:lnTo>
                      <a:pt x="0" y="8467"/>
                    </a:lnTo>
                    <a:lnTo>
                      <a:pt x="8467" y="283633"/>
                    </a:lnTo>
                    <a:lnTo>
                      <a:pt x="59267" y="368300"/>
                    </a:lnTo>
                    <a:lnTo>
                      <a:pt x="93133" y="427567"/>
                    </a:lnTo>
                    <a:lnTo>
                      <a:pt x="55033" y="402167"/>
                    </a:lnTo>
                    <a:lnTo>
                      <a:pt x="55033" y="402167"/>
                    </a:lnTo>
                    <a:lnTo>
                      <a:pt x="42333" y="465667"/>
                    </a:lnTo>
                    <a:lnTo>
                      <a:pt x="97367" y="575733"/>
                    </a:lnTo>
                    <a:lnTo>
                      <a:pt x="182033" y="673100"/>
                    </a:lnTo>
                    <a:lnTo>
                      <a:pt x="241300" y="694267"/>
                    </a:lnTo>
                    <a:lnTo>
                      <a:pt x="207433" y="690033"/>
                    </a:lnTo>
                    <a:lnTo>
                      <a:pt x="232833" y="719667"/>
                    </a:lnTo>
                    <a:lnTo>
                      <a:pt x="270933" y="736600"/>
                    </a:lnTo>
                    <a:lnTo>
                      <a:pt x="309033" y="736600"/>
                    </a:lnTo>
                    <a:lnTo>
                      <a:pt x="334433" y="723900"/>
                    </a:lnTo>
                    <a:lnTo>
                      <a:pt x="389467" y="770467"/>
                    </a:lnTo>
                    <a:lnTo>
                      <a:pt x="389467" y="770467"/>
                    </a:lnTo>
                    <a:lnTo>
                      <a:pt x="448733" y="698500"/>
                    </a:lnTo>
                    <a:lnTo>
                      <a:pt x="440267" y="643467"/>
                    </a:lnTo>
                    <a:lnTo>
                      <a:pt x="486833" y="690033"/>
                    </a:lnTo>
                    <a:lnTo>
                      <a:pt x="486833" y="690033"/>
                    </a:lnTo>
                    <a:lnTo>
                      <a:pt x="503767" y="643467"/>
                    </a:lnTo>
                    <a:lnTo>
                      <a:pt x="563033" y="575733"/>
                    </a:lnTo>
                    <a:lnTo>
                      <a:pt x="605367" y="609600"/>
                    </a:lnTo>
                    <a:lnTo>
                      <a:pt x="605367" y="639233"/>
                    </a:lnTo>
                    <a:lnTo>
                      <a:pt x="656167" y="639233"/>
                    </a:lnTo>
                    <a:lnTo>
                      <a:pt x="656167" y="575733"/>
                    </a:lnTo>
                    <a:lnTo>
                      <a:pt x="626533" y="571500"/>
                    </a:lnTo>
                    <a:lnTo>
                      <a:pt x="651933" y="465667"/>
                    </a:lnTo>
                    <a:lnTo>
                      <a:pt x="651933" y="393700"/>
                    </a:lnTo>
                    <a:lnTo>
                      <a:pt x="719667" y="325967"/>
                    </a:lnTo>
                    <a:lnTo>
                      <a:pt x="719667" y="173567"/>
                    </a:lnTo>
                    <a:lnTo>
                      <a:pt x="723900" y="59267"/>
                    </a:lnTo>
                    <a:lnTo>
                      <a:pt x="664633" y="16933"/>
                    </a:lnTo>
                    <a:close/>
                  </a:path>
                </a:pathLst>
              </a:cu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grpSp>
        <p:grpSp>
          <p:nvGrpSpPr>
            <p:cNvPr id="48220" name="Group 218"/>
            <p:cNvGrpSpPr>
              <a:grpSpLocks/>
            </p:cNvGrpSpPr>
            <p:nvPr/>
          </p:nvGrpSpPr>
          <p:grpSpPr bwMode="auto">
            <a:xfrm>
              <a:off x="782638" y="3092449"/>
              <a:ext cx="1709738" cy="3087689"/>
              <a:chOff x="783242" y="3092337"/>
              <a:chExt cx="1708519" cy="3088525"/>
            </a:xfrm>
          </p:grpSpPr>
          <p:pic>
            <p:nvPicPr>
              <p:cNvPr id="48221" name="Picture 5" descr="C:\Documents and Settings\User\Temporary Internet Files\Content.IE5\68N0597W\MCj04338390000[1].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8504" y="4448553"/>
                <a:ext cx="47783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2" name="Picture 3" descr="C:\Documents and Settings\User\Temporary Internet Files\Content.IE5\IZZJ5E90\MCj04247600000[1].wm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3242" y="4565317"/>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3" name="Picture 4" descr="C:\Documents and Settings\User\Temporary Internet Files\Content.IE5\DQKMYITA\MCj04338560000[1].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15667" y="4616000"/>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4" name="Picture 5" descr="C:\Documents and Settings\User\Temporary Internet Files\Content.IE5\68N0597W\MCj04338390000[1].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58476" y="3092337"/>
                <a:ext cx="47783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5" name="Picture 3" descr="C:\Documents and Settings\User\Temporary Internet Files\Content.IE5\IZZJ5E90\MCj04247600000[1].wm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15536" y="3113988"/>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6" name="Picture 4" descr="C:\Documents and Settings\User\Temporary Internet Files\Content.IE5\DQKMYITA\MCj04338560000[1].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80599" y="3212413"/>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7" name="Picture 3" descr="C:\Documents and Settings\User\Temporary Internet Files\Content.IE5\IZZJ5E90\MCj04247600000[1].wm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97969" y="5529315"/>
                <a:ext cx="2762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28" name="Picture 4" descr="C:\Documents and Settings\User\Temporary Internet Files\Content.IE5\DQKMYITA\MCj04338560000[1].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30394" y="5904637"/>
                <a:ext cx="357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36" name="Picture 5" descr="vms"/>
          <p:cNvPicPr>
            <a:picLocks noChangeAspect="1" noChangeArrowheads="1"/>
          </p:cNvPicPr>
          <p:nvPr/>
        </p:nvPicPr>
        <p:blipFill>
          <a:blip r:embed="rId31"/>
          <a:srcRect/>
          <a:stretch>
            <a:fillRect/>
          </a:stretch>
        </p:blipFill>
        <p:spPr bwMode="auto">
          <a:xfrm>
            <a:off x="4879712" y="1346414"/>
            <a:ext cx="2826028" cy="244728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37" name="Picture 31"/>
          <p:cNvPicPr>
            <a:picLocks noChangeAspect="1"/>
          </p:cNvPicPr>
          <p:nvPr/>
        </p:nvPicPr>
        <p:blipFill>
          <a:blip r:embed="rId32"/>
          <a:srcRect l="1146"/>
          <a:stretch>
            <a:fillRect/>
          </a:stretch>
        </p:blipFill>
        <p:spPr bwMode="auto">
          <a:xfrm>
            <a:off x="4286153" y="3580578"/>
            <a:ext cx="3139093" cy="215073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8132" name="Rectangle 2"/>
          <p:cNvSpPr>
            <a:spLocks noGrp="1" noChangeArrowheads="1"/>
          </p:cNvSpPr>
          <p:nvPr>
            <p:ph type="title"/>
          </p:nvPr>
        </p:nvSpPr>
        <p:spPr/>
        <p:txBody>
          <a:bodyPr>
            <a:normAutofit fontScale="90000"/>
          </a:bodyPr>
          <a:lstStyle/>
          <a:p>
            <a:pPr eaLnBrk="1" hangingPunct="1"/>
            <a:r>
              <a:rPr lang="en-AU" sz="4400">
                <a:latin typeface="Arial" charset="0"/>
              </a:rPr>
              <a:t>Atlantis - Putting It Together</a:t>
            </a:r>
            <a:endParaRPr lang="en-AU" sz="4400">
              <a:solidFill>
                <a:srgbClr val="FF0000"/>
              </a:solidFill>
              <a:latin typeface="Arial" charset="0"/>
            </a:endParaRPr>
          </a:p>
        </p:txBody>
      </p:sp>
      <p:sp>
        <p:nvSpPr>
          <p:cNvPr id="48133" name="Rectangle 4"/>
          <p:cNvSpPr>
            <a:spLocks noChangeArrowheads="1"/>
          </p:cNvSpPr>
          <p:nvPr/>
        </p:nvSpPr>
        <p:spPr bwMode="auto">
          <a:xfrm>
            <a:off x="8035925" y="1423988"/>
            <a:ext cx="1017588" cy="5319712"/>
          </a:xfrm>
          <a:prstGeom prst="rect">
            <a:avLst/>
          </a:prstGeom>
          <a:solidFill>
            <a:srgbClr val="FFFFFF"/>
          </a:solidFill>
          <a:ln w="9525">
            <a:solidFill>
              <a:schemeClr val="bg1"/>
            </a:solidFill>
            <a:round/>
            <a:headEnd/>
            <a:tailEnd/>
          </a:ln>
        </p:spPr>
        <p:txBody>
          <a:bodyPr wrap="none" lIns="0" tIns="0" rIns="0" bIns="0" anchor="ctr"/>
          <a:lstStyle/>
          <a:p>
            <a:pPr marL="1588" indent="-1588"/>
            <a:endParaRPr lang="en-US"/>
          </a:p>
        </p:txBody>
      </p:sp>
      <p:pic>
        <p:nvPicPr>
          <p:cNvPr id="120" name="Picture 119" descr="phytoplankton.png"/>
          <p:cNvPicPr>
            <a:picLocks noChangeAspect="1"/>
          </p:cNvPicPr>
          <p:nvPr/>
        </p:nvPicPr>
        <p:blipFill>
          <a:blip r:embed="rId33"/>
          <a:srcRect/>
          <a:stretch>
            <a:fillRect/>
          </a:stretch>
        </p:blipFill>
        <p:spPr bwMode="auto">
          <a:xfrm>
            <a:off x="8331139" y="6297865"/>
            <a:ext cx="615804" cy="4077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1" name="Picture 120" descr="AS2918.jpg"/>
          <p:cNvPicPr>
            <a:picLocks noChangeAspect="1"/>
          </p:cNvPicPr>
          <p:nvPr/>
        </p:nvPicPr>
        <p:blipFill>
          <a:blip r:embed="rId34"/>
          <a:srcRect/>
          <a:stretch>
            <a:fillRect/>
          </a:stretch>
        </p:blipFill>
        <p:spPr bwMode="auto">
          <a:xfrm>
            <a:off x="8332265" y="5660481"/>
            <a:ext cx="608540" cy="390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2" name="Picture 192" descr="copepod2"/>
          <p:cNvPicPr>
            <a:picLocks noChangeAspect="1" noChangeArrowheads="1"/>
          </p:cNvPicPr>
          <p:nvPr/>
        </p:nvPicPr>
        <p:blipFill>
          <a:blip r:embed="rId35"/>
          <a:srcRect/>
          <a:stretch>
            <a:fillRect/>
          </a:stretch>
        </p:blipFill>
        <p:spPr bwMode="auto">
          <a:xfrm>
            <a:off x="8363981" y="5027468"/>
            <a:ext cx="524241" cy="389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nvGrpSpPr>
          <p:cNvPr id="48137" name="Group 11"/>
          <p:cNvGrpSpPr>
            <a:grpSpLocks/>
          </p:cNvGrpSpPr>
          <p:nvPr/>
        </p:nvGrpSpPr>
        <p:grpSpPr bwMode="auto">
          <a:xfrm>
            <a:off x="8208963" y="4203700"/>
            <a:ext cx="758825" cy="558800"/>
            <a:chOff x="8154656" y="4313791"/>
            <a:chExt cx="758089" cy="557498"/>
          </a:xfrm>
        </p:grpSpPr>
        <p:pic>
          <p:nvPicPr>
            <p:cNvPr id="123" name="Picture 183" descr="pilchard"/>
            <p:cNvPicPr>
              <a:picLocks noChangeAspect="1" noChangeArrowheads="1"/>
            </p:cNvPicPr>
            <p:nvPr/>
          </p:nvPicPr>
          <p:blipFill>
            <a:blip r:embed="rId7"/>
            <a:srcRect/>
            <a:stretch>
              <a:fillRect/>
            </a:stretch>
          </p:blipFill>
          <p:spPr bwMode="auto">
            <a:xfrm>
              <a:off x="8154656" y="4653199"/>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4" name="Picture 184" descr="tuna4"/>
            <p:cNvPicPr>
              <a:picLocks noChangeAspect="1" noChangeArrowheads="1"/>
            </p:cNvPicPr>
            <p:nvPr/>
          </p:nvPicPr>
          <p:blipFill>
            <a:blip r:embed="rId8"/>
            <a:srcRect/>
            <a:stretch>
              <a:fillRect/>
            </a:stretch>
          </p:blipFill>
          <p:spPr bwMode="auto">
            <a:xfrm>
              <a:off x="8204024" y="4313791"/>
              <a:ext cx="696046" cy="280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5" name="Picture 183" descr="pilchard"/>
            <p:cNvPicPr>
              <a:picLocks noChangeAspect="1" noChangeArrowheads="1"/>
            </p:cNvPicPr>
            <p:nvPr/>
          </p:nvPicPr>
          <p:blipFill>
            <a:blip r:embed="rId7"/>
            <a:srcRect/>
            <a:stretch>
              <a:fillRect/>
            </a:stretch>
          </p:blipFill>
          <p:spPr bwMode="auto">
            <a:xfrm>
              <a:off x="8307056" y="4653198"/>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26" name="Picture 183" descr="pilchard"/>
            <p:cNvPicPr>
              <a:picLocks noChangeAspect="1" noChangeArrowheads="1"/>
            </p:cNvPicPr>
            <p:nvPr/>
          </p:nvPicPr>
          <p:blipFill>
            <a:blip r:embed="rId7"/>
            <a:srcRect/>
            <a:stretch>
              <a:fillRect/>
            </a:stretch>
          </p:blipFill>
          <p:spPr bwMode="auto">
            <a:xfrm>
              <a:off x="8318004" y="4608517"/>
              <a:ext cx="442341" cy="120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1" name="Picture 183" descr="pilchard"/>
            <p:cNvPicPr>
              <a:picLocks noChangeAspect="1" noChangeArrowheads="1"/>
            </p:cNvPicPr>
            <p:nvPr/>
          </p:nvPicPr>
          <p:blipFill>
            <a:blip r:embed="rId7"/>
            <a:srcRect/>
            <a:stretch>
              <a:fillRect/>
            </a:stretch>
          </p:blipFill>
          <p:spPr bwMode="auto">
            <a:xfrm>
              <a:off x="8470404" y="4608516"/>
              <a:ext cx="442341" cy="218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pic>
        <p:nvPicPr>
          <p:cNvPr id="142" name="Picture 179" descr="shark"/>
          <p:cNvPicPr>
            <a:picLocks noChangeAspect="1" noChangeArrowheads="1"/>
          </p:cNvPicPr>
          <p:nvPr/>
        </p:nvPicPr>
        <p:blipFill>
          <a:blip r:embed="rId5"/>
          <a:srcRect/>
          <a:stretch>
            <a:fillRect/>
          </a:stretch>
        </p:blipFill>
        <p:spPr bwMode="auto">
          <a:xfrm>
            <a:off x="8109775" y="3503582"/>
            <a:ext cx="920486" cy="419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3" name="Picture 142" descr="Great-Australian-Bight-Trawl-Sector,-vessel.jpg"/>
          <p:cNvPicPr>
            <a:picLocks noChangeAspect="1"/>
          </p:cNvPicPr>
          <p:nvPr/>
        </p:nvPicPr>
        <p:blipFill>
          <a:blip r:embed="rId36"/>
          <a:srcRect/>
          <a:stretch>
            <a:fillRect/>
          </a:stretch>
        </p:blipFill>
        <p:spPr bwMode="auto">
          <a:xfrm>
            <a:off x="8266570" y="2770015"/>
            <a:ext cx="662953" cy="482637"/>
          </a:xfrm>
          <a:prstGeom prst="roundRect">
            <a:avLst>
              <a:gd name="adj" fmla="val 302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45" name="Picture 144" descr="family_xmas_2004.JPG"/>
          <p:cNvPicPr>
            <a:picLocks noChangeAspect="1"/>
          </p:cNvPicPr>
          <p:nvPr/>
        </p:nvPicPr>
        <p:blipFill>
          <a:blip r:embed="rId37"/>
          <a:srcRect/>
          <a:stretch>
            <a:fillRect/>
          </a:stretch>
        </p:blipFill>
        <p:spPr bwMode="auto">
          <a:xfrm>
            <a:off x="8233424" y="1992665"/>
            <a:ext cx="688888" cy="445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sp>
        <p:nvSpPr>
          <p:cNvPr id="146" name="Content Placeholder 2"/>
          <p:cNvSpPr txBox="1">
            <a:spLocks/>
          </p:cNvSpPr>
          <p:nvPr/>
        </p:nvSpPr>
        <p:spPr bwMode="auto">
          <a:xfrm>
            <a:off x="8185150" y="6100763"/>
            <a:ext cx="9699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ENVIRONMENT</a:t>
            </a:r>
          </a:p>
        </p:txBody>
      </p:sp>
      <p:sp>
        <p:nvSpPr>
          <p:cNvPr id="147" name="Content Placeholder 2"/>
          <p:cNvSpPr txBox="1">
            <a:spLocks/>
          </p:cNvSpPr>
          <p:nvPr/>
        </p:nvSpPr>
        <p:spPr bwMode="auto">
          <a:xfrm>
            <a:off x="8337550" y="5454650"/>
            <a:ext cx="661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HABITAT</a:t>
            </a:r>
          </a:p>
        </p:txBody>
      </p:sp>
      <p:sp>
        <p:nvSpPr>
          <p:cNvPr id="148" name="Content Placeholder 2"/>
          <p:cNvSpPr txBox="1">
            <a:spLocks/>
          </p:cNvSpPr>
          <p:nvPr/>
        </p:nvSpPr>
        <p:spPr bwMode="auto">
          <a:xfrm>
            <a:off x="8250238" y="4862513"/>
            <a:ext cx="7493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000" b="1"/>
              <a:t>PLANKTON</a:t>
            </a:r>
            <a:endParaRPr lang="en-US" sz="1000" b="1"/>
          </a:p>
        </p:txBody>
      </p:sp>
      <p:sp>
        <p:nvSpPr>
          <p:cNvPr id="149" name="Content Placeholder 2"/>
          <p:cNvSpPr txBox="1">
            <a:spLocks/>
          </p:cNvSpPr>
          <p:nvPr/>
        </p:nvSpPr>
        <p:spPr bwMode="auto">
          <a:xfrm>
            <a:off x="8250238" y="3997325"/>
            <a:ext cx="7493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FOOD WEB</a:t>
            </a:r>
          </a:p>
        </p:txBody>
      </p:sp>
      <p:sp>
        <p:nvSpPr>
          <p:cNvPr id="150" name="Content Placeholder 2"/>
          <p:cNvSpPr txBox="1">
            <a:spLocks/>
          </p:cNvSpPr>
          <p:nvPr/>
        </p:nvSpPr>
        <p:spPr bwMode="auto">
          <a:xfrm>
            <a:off x="8096250" y="3319463"/>
            <a:ext cx="969963"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00" b="1"/>
              <a:t>PREDATORS</a:t>
            </a:r>
          </a:p>
        </p:txBody>
      </p:sp>
      <p:sp>
        <p:nvSpPr>
          <p:cNvPr id="151" name="Content Placeholder 2"/>
          <p:cNvSpPr txBox="1">
            <a:spLocks/>
          </p:cNvSpPr>
          <p:nvPr/>
        </p:nvSpPr>
        <p:spPr bwMode="auto">
          <a:xfrm>
            <a:off x="8231188" y="2530475"/>
            <a:ext cx="9128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INDUSTRIES</a:t>
            </a:r>
          </a:p>
        </p:txBody>
      </p:sp>
      <p:sp>
        <p:nvSpPr>
          <p:cNvPr id="152" name="Content Placeholder 2"/>
          <p:cNvSpPr txBox="1">
            <a:spLocks/>
          </p:cNvSpPr>
          <p:nvPr/>
        </p:nvSpPr>
        <p:spPr bwMode="auto">
          <a:xfrm>
            <a:off x="8024813" y="1785938"/>
            <a:ext cx="11525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SOCIOECONOMIC</a:t>
            </a:r>
          </a:p>
        </p:txBody>
      </p:sp>
      <p:sp>
        <p:nvSpPr>
          <p:cNvPr id="153" name="Content Placeholder 2"/>
          <p:cNvSpPr txBox="1">
            <a:spLocks/>
          </p:cNvSpPr>
          <p:nvPr/>
        </p:nvSpPr>
        <p:spPr bwMode="auto">
          <a:xfrm>
            <a:off x="8143875" y="1139825"/>
            <a:ext cx="9699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MANAGEMENT</a:t>
            </a:r>
          </a:p>
        </p:txBody>
      </p:sp>
      <p:sp>
        <p:nvSpPr>
          <p:cNvPr id="48149" name="Rectangle 153"/>
          <p:cNvSpPr>
            <a:spLocks noChangeArrowheads="1"/>
          </p:cNvSpPr>
          <p:nvPr/>
        </p:nvSpPr>
        <p:spPr bwMode="auto">
          <a:xfrm>
            <a:off x="8035925" y="1811338"/>
            <a:ext cx="1119188" cy="4954587"/>
          </a:xfrm>
          <a:prstGeom prst="rect">
            <a:avLst/>
          </a:prstGeom>
          <a:solidFill>
            <a:schemeClr val="bg1">
              <a:alpha val="78822"/>
            </a:schemeClr>
          </a:solidFill>
          <a:ln w="9525">
            <a:solidFill>
              <a:schemeClr val="bg1"/>
            </a:solidFill>
            <a:round/>
            <a:headEnd/>
            <a:tailEnd/>
          </a:ln>
        </p:spPr>
        <p:txBody>
          <a:bodyPr wrap="none" lIns="0" tIns="0" rIns="0" bIns="0" anchor="ctr"/>
          <a:lstStyle/>
          <a:p>
            <a:pPr marL="1588" indent="-1588"/>
            <a:endParaRPr lang="en-US"/>
          </a:p>
        </p:txBody>
      </p:sp>
      <p:pic>
        <p:nvPicPr>
          <p:cNvPr id="19" name="Picture 18" descr="afma.jpg"/>
          <p:cNvPicPr>
            <a:picLocks noChangeAspect="1"/>
          </p:cNvPicPr>
          <p:nvPr/>
        </p:nvPicPr>
        <p:blipFill>
          <a:blip r:embed="rId38">
            <a:extLst/>
          </a:blip>
          <a:stretch>
            <a:fillRect/>
          </a:stretch>
        </p:blipFill>
        <p:spPr>
          <a:xfrm>
            <a:off x="8251947" y="1324793"/>
            <a:ext cx="656924" cy="437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2" name="Rounded Rectangle 231"/>
          <p:cNvSpPr/>
          <p:nvPr/>
        </p:nvSpPr>
        <p:spPr bwMode="auto">
          <a:xfrm>
            <a:off x="2767013" y="5076825"/>
            <a:ext cx="2298700" cy="1685925"/>
          </a:xfrm>
          <a:prstGeom prst="roundRect">
            <a:avLst/>
          </a:prstGeom>
          <a:solidFill>
            <a:schemeClr val="accent5">
              <a:lumMod val="20000"/>
              <a:lumOff val="80000"/>
              <a:alpha val="85000"/>
            </a:schemeClr>
          </a:solidFill>
          <a:ln w="9525" cap="flat" cmpd="sng" algn="ctr">
            <a:solidFill>
              <a:schemeClr val="accent5">
                <a:lumMod val="50000"/>
              </a:schemeClr>
            </a:solidFill>
            <a:prstDash val="solid"/>
            <a:round/>
            <a:headEnd type="none" w="med" len="med"/>
            <a:tailEnd type="none" w="med" len="med"/>
          </a:ln>
          <a:effectLst/>
        </p:spPr>
        <p:txBody>
          <a:bodyPr wrap="none" lIns="0" tIns="0" rIns="0" bIns="0" anchor="ctr"/>
          <a:lstStyle/>
          <a:p>
            <a:pPr marL="1588" indent="-1588">
              <a:defRPr/>
            </a:pPr>
            <a:endParaRPr lang="en-US">
              <a:latin typeface="Arial" pitchFamily="-105" charset="0"/>
            </a:endParaRPr>
          </a:p>
        </p:txBody>
      </p:sp>
      <p:pic>
        <p:nvPicPr>
          <p:cNvPr id="48152" name="Picture 13" descr="computer.png"/>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4332288" y="5913438"/>
            <a:ext cx="43021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3" name="Picture 17" descr="scientist.png"/>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3163888" y="5957888"/>
            <a:ext cx="50323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21" descr="managers.png"/>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3260725" y="5019675"/>
            <a:ext cx="1249363"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Rounded Rectangle 227"/>
          <p:cNvSpPr>
            <a:spLocks noChangeArrowheads="1"/>
          </p:cNvSpPr>
          <p:nvPr/>
        </p:nvSpPr>
        <p:spPr bwMode="auto">
          <a:xfrm>
            <a:off x="457200" y="1139825"/>
            <a:ext cx="1949450" cy="1419225"/>
          </a:xfrm>
          <a:prstGeom prst="roundRect">
            <a:avLst>
              <a:gd name="adj" fmla="val 16667"/>
            </a:avLst>
          </a:prstGeom>
          <a:solidFill>
            <a:srgbClr val="CCDFEE">
              <a:alpha val="61176"/>
            </a:srgbClr>
          </a:solidFill>
          <a:ln w="9525">
            <a:solidFill>
              <a:srgbClr val="004D66"/>
            </a:solidFill>
            <a:round/>
            <a:headEnd/>
            <a:tailEnd/>
          </a:ln>
          <a:effectLst>
            <a:outerShdw blurRad="50800" dist="38100" dir="2700000" algn="br" rotWithShape="0">
              <a:srgbClr val="808080">
                <a:alpha val="42999"/>
              </a:srgbClr>
            </a:outerShdw>
          </a:effectLst>
        </p:spPr>
        <p:txBody>
          <a:bodyPr wrap="none" lIns="0" tIns="0" rIns="0" bIns="0" anchor="ctr"/>
          <a:lstStyle/>
          <a:p>
            <a:pPr marL="1588" indent="-1588">
              <a:defRPr/>
            </a:pPr>
            <a:endParaRPr lang="en-US">
              <a:latin typeface="Arial" pitchFamily="-105" charset="0"/>
            </a:endParaRPr>
          </a:p>
        </p:txBody>
      </p:sp>
      <p:pic>
        <p:nvPicPr>
          <p:cNvPr id="229" name="Picture 7" descr="network"/>
          <p:cNvPicPr>
            <a:picLocks noChangeAspect="1" noChangeArrowheads="1"/>
          </p:cNvPicPr>
          <p:nvPr/>
        </p:nvPicPr>
        <p:blipFill>
          <a:blip r:embed="rId42"/>
          <a:srcRect/>
          <a:stretch>
            <a:fillRect/>
          </a:stretch>
        </p:blipFill>
        <p:spPr bwMode="auto">
          <a:xfrm>
            <a:off x="479425" y="1100138"/>
            <a:ext cx="1808163" cy="1458912"/>
          </a:xfrm>
          <a:prstGeom prst="rect">
            <a:avLst/>
          </a:prstGeom>
          <a:noFill/>
          <a:ln>
            <a:noFill/>
          </a:ln>
          <a:effectLst>
            <a:outerShdw blurRad="50800" dist="38100" dir="2700000" algn="br" rotWithShape="0">
              <a:srgbClr val="808080">
                <a:alpha val="42999"/>
              </a:srgbClr>
            </a:outerShdw>
          </a:effectLst>
          <a:extLst/>
        </p:spPr>
      </p:pic>
      <p:pic>
        <p:nvPicPr>
          <p:cNvPr id="48157" name="Picture 5" descr="MCj04315160000[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11375" y="1157288"/>
            <a:ext cx="741363"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682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7" grpId="0"/>
      <p:bldP spid="148" grpId="0"/>
      <p:bldP spid="149" grpId="0"/>
      <p:bldP spid="150" grpId="0"/>
      <p:bldP spid="151" grpId="0"/>
      <p:bldP spid="152" grpId="0"/>
      <p:bldP spid="1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Usefulness of Atlantis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Strategic</a:t>
            </a:r>
            <a:r>
              <a:rPr lang="en-US" dirty="0" smtClean="0"/>
              <a:t> </a:t>
            </a:r>
            <a:r>
              <a:rPr lang="en-US" dirty="0"/>
              <a:t>insights</a:t>
            </a:r>
          </a:p>
          <a:p>
            <a:pPr lvl="1"/>
            <a:r>
              <a:rPr lang="en-US" dirty="0" smtClean="0"/>
              <a:t>synthesize information, identify </a:t>
            </a:r>
            <a:r>
              <a:rPr lang="en-US" dirty="0"/>
              <a:t>key </a:t>
            </a:r>
            <a:r>
              <a:rPr lang="en-US" dirty="0" smtClean="0"/>
              <a:t>processes</a:t>
            </a:r>
          </a:p>
          <a:p>
            <a:pPr lvl="1"/>
            <a:r>
              <a:rPr lang="en-US" dirty="0" smtClean="0"/>
              <a:t>simulate </a:t>
            </a:r>
            <a:r>
              <a:rPr lang="en-US" dirty="0"/>
              <a:t>possible ecosystem responses (e.g. climate change</a:t>
            </a:r>
            <a:r>
              <a:rPr lang="en-US" dirty="0" smtClean="0"/>
              <a:t>)</a:t>
            </a:r>
          </a:p>
          <a:p>
            <a:pPr lvl="1"/>
            <a:r>
              <a:rPr lang="en-US" dirty="0" smtClean="0"/>
              <a:t>set </a:t>
            </a:r>
            <a:r>
              <a:rPr lang="en-US" dirty="0"/>
              <a:t>management reference </a:t>
            </a:r>
            <a:r>
              <a:rPr lang="en-US" dirty="0" smtClean="0"/>
              <a:t>points</a:t>
            </a:r>
            <a:endParaRPr lang="en-US" dirty="0"/>
          </a:p>
          <a:p>
            <a:endParaRPr lang="en-US" b="1" dirty="0" smtClean="0"/>
          </a:p>
          <a:p>
            <a:r>
              <a:rPr lang="en-US" b="1" dirty="0" smtClean="0"/>
              <a:t>NOT</a:t>
            </a:r>
            <a:r>
              <a:rPr lang="en-US" dirty="0" smtClean="0"/>
              <a:t> </a:t>
            </a:r>
            <a:r>
              <a:rPr lang="en-US" dirty="0"/>
              <a:t>for tactical </a:t>
            </a:r>
            <a:r>
              <a:rPr lang="en-US" dirty="0" smtClean="0"/>
              <a:t>management</a:t>
            </a:r>
          </a:p>
          <a:p>
            <a:endParaRPr lang="en-US" dirty="0" smtClean="0"/>
          </a:p>
          <a:p>
            <a:r>
              <a:rPr lang="en-US" dirty="0" smtClean="0"/>
              <a:t>How does the system behave given:</a:t>
            </a:r>
            <a:endParaRPr lang="en-US" dirty="0"/>
          </a:p>
          <a:p>
            <a:pPr lvl="1"/>
            <a:r>
              <a:rPr lang="en-US" dirty="0" smtClean="0"/>
              <a:t>Hypotheses for system structure &amp; function</a:t>
            </a:r>
          </a:p>
          <a:p>
            <a:pPr lvl="1"/>
            <a:r>
              <a:rPr lang="en-US" dirty="0" smtClean="0"/>
              <a:t>Impacts of large scale change (pressures)</a:t>
            </a:r>
          </a:p>
          <a:p>
            <a:r>
              <a:rPr lang="en-US" dirty="0" smtClean="0"/>
              <a:t>What management levers work?</a:t>
            </a:r>
          </a:p>
          <a:p>
            <a:r>
              <a:rPr lang="en-US" dirty="0" smtClean="0"/>
              <a:t>How do levels of human activities tradeoff against management objectives?</a:t>
            </a:r>
          </a:p>
          <a:p>
            <a:r>
              <a:rPr lang="en-US" dirty="0" smtClean="0"/>
              <a:t>What monitoring/assessment methods are reliable?</a:t>
            </a:r>
          </a:p>
          <a:p>
            <a:r>
              <a:rPr lang="en-US" dirty="0" smtClean="0"/>
              <a:t>Are there robust management rules?</a:t>
            </a:r>
          </a:p>
        </p:txBody>
      </p:sp>
    </p:spTree>
    <p:extLst>
      <p:ext uri="{BB962C8B-B14F-4D97-AF65-F5344CB8AC3E}">
        <p14:creationId xmlns:p14="http://schemas.microsoft.com/office/powerpoint/2010/main" val="3217438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flipH="1">
            <a:off x="7023100" y="1455738"/>
            <a:ext cx="541338" cy="4524375"/>
          </a:xfrm>
          <a:prstGeom prst="rect">
            <a:avLst/>
          </a:prstGeom>
          <a:gradFill rotWithShape="1">
            <a:gsLst>
              <a:gs pos="0">
                <a:srgbClr val="66CCFF"/>
              </a:gs>
              <a:gs pos="100000">
                <a:srgbClr val="000066"/>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p>
        </p:txBody>
      </p:sp>
      <p:sp>
        <p:nvSpPr>
          <p:cNvPr id="69635" name="Rectangle 3"/>
          <p:cNvSpPr>
            <a:spLocks noGrp="1" noChangeArrowheads="1"/>
          </p:cNvSpPr>
          <p:nvPr>
            <p:ph type="title"/>
          </p:nvPr>
        </p:nvSpPr>
        <p:spPr>
          <a:noFill/>
        </p:spPr>
        <p:txBody>
          <a:bodyPr>
            <a:normAutofit fontScale="90000"/>
          </a:bodyPr>
          <a:lstStyle/>
          <a:p>
            <a:pPr eaLnBrk="1" hangingPunct="1"/>
            <a:r>
              <a:rPr lang="en-AU" sz="4400" dirty="0" smtClean="0">
                <a:latin typeface="Arial" charset="0"/>
              </a:rPr>
              <a:t>Physical</a:t>
            </a:r>
            <a:endParaRPr lang="en-US" sz="4400" dirty="0">
              <a:latin typeface="Arial" charset="0"/>
            </a:endParaRPr>
          </a:p>
        </p:txBody>
      </p:sp>
      <p:pic>
        <p:nvPicPr>
          <p:cNvPr id="69636" name="Picture 4" descr="se_aust"/>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8013" y="1590675"/>
            <a:ext cx="5707062" cy="3570288"/>
          </a:xfrm>
          <a:noFill/>
        </p:spPr>
      </p:pic>
      <p:pic>
        <p:nvPicPr>
          <p:cNvPr id="69637" name="Picture 5" descr="se_aust_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 y="1566863"/>
            <a:ext cx="34607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8" name="Group 6"/>
          <p:cNvGrpSpPr>
            <a:grpSpLocks/>
          </p:cNvGrpSpPr>
          <p:nvPr/>
        </p:nvGrpSpPr>
        <p:grpSpPr bwMode="auto">
          <a:xfrm>
            <a:off x="7007225" y="1073150"/>
            <a:ext cx="2187575" cy="5518150"/>
            <a:chOff x="4780" y="676"/>
            <a:chExt cx="1492" cy="3476"/>
          </a:xfrm>
        </p:grpSpPr>
        <p:sp>
          <p:nvSpPr>
            <p:cNvPr id="69679" name="Rectangle 7"/>
            <p:cNvSpPr>
              <a:spLocks noChangeArrowheads="1"/>
            </p:cNvSpPr>
            <p:nvPr/>
          </p:nvSpPr>
          <p:spPr bwMode="auto">
            <a:xfrm>
              <a:off x="4780" y="3756"/>
              <a:ext cx="384" cy="317"/>
            </a:xfrm>
            <a:prstGeom prst="rect">
              <a:avLst/>
            </a:prstGeom>
            <a:solidFill>
              <a:srgbClr val="996633"/>
            </a:solidFill>
            <a:ln w="28575">
              <a:solidFill>
                <a:srgbClr val="FFFFFF"/>
              </a:solidFill>
              <a:miter lim="800000"/>
              <a:headEnd/>
              <a:tailEnd/>
            </a:ln>
          </p:spPr>
          <p:txBody>
            <a:bodyPr wrap="none" anchor="ctr"/>
            <a:lstStyle/>
            <a:p>
              <a:endParaRPr lang="en-US"/>
            </a:p>
          </p:txBody>
        </p:sp>
        <p:sp>
          <p:nvSpPr>
            <p:cNvPr id="69680" name="Rectangle 8"/>
            <p:cNvSpPr>
              <a:spLocks noChangeArrowheads="1"/>
            </p:cNvSpPr>
            <p:nvPr/>
          </p:nvSpPr>
          <p:spPr bwMode="auto">
            <a:xfrm>
              <a:off x="4781" y="918"/>
              <a:ext cx="383" cy="316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681" name="Line 9"/>
            <p:cNvSpPr>
              <a:spLocks noChangeShapeType="1"/>
            </p:cNvSpPr>
            <p:nvPr/>
          </p:nvSpPr>
          <p:spPr bwMode="auto">
            <a:xfrm>
              <a:off x="4809" y="1984"/>
              <a:ext cx="328" cy="9"/>
            </a:xfrm>
            <a:prstGeom prst="line">
              <a:avLst/>
            </a:prstGeom>
            <a:noFill/>
            <a:ln w="28575">
              <a:solidFill>
                <a:srgbClr val="FFFFFF"/>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9682" name="Line 10"/>
            <p:cNvSpPr>
              <a:spLocks noChangeShapeType="1"/>
            </p:cNvSpPr>
            <p:nvPr/>
          </p:nvSpPr>
          <p:spPr bwMode="auto">
            <a:xfrm>
              <a:off x="4809" y="1560"/>
              <a:ext cx="328" cy="9"/>
            </a:xfrm>
            <a:prstGeom prst="line">
              <a:avLst/>
            </a:prstGeom>
            <a:noFill/>
            <a:ln w="28575">
              <a:solidFill>
                <a:srgbClr val="FFFFFF"/>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9683" name="Line 11"/>
            <p:cNvSpPr>
              <a:spLocks noChangeShapeType="1"/>
            </p:cNvSpPr>
            <p:nvPr/>
          </p:nvSpPr>
          <p:spPr bwMode="auto">
            <a:xfrm>
              <a:off x="4809" y="1132"/>
              <a:ext cx="345" cy="9"/>
            </a:xfrm>
            <a:prstGeom prst="line">
              <a:avLst/>
            </a:prstGeom>
            <a:noFill/>
            <a:ln w="28575">
              <a:solidFill>
                <a:srgbClr val="FFFFFF"/>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9684" name="Text Box 12"/>
            <p:cNvSpPr txBox="1">
              <a:spLocks noChangeArrowheads="1"/>
            </p:cNvSpPr>
            <p:nvPr/>
          </p:nvSpPr>
          <p:spPr bwMode="auto">
            <a:xfrm>
              <a:off x="5157" y="676"/>
              <a:ext cx="498" cy="3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60000"/>
                </a:lnSpc>
              </a:pPr>
              <a:r>
                <a:rPr lang="en-AU" sz="1800" b="1">
                  <a:solidFill>
                    <a:srgbClr val="1D3E57"/>
                  </a:solidFill>
                </a:rPr>
                <a:t>0</a:t>
              </a:r>
            </a:p>
            <a:p>
              <a:pPr>
                <a:lnSpc>
                  <a:spcPct val="160000"/>
                </a:lnSpc>
              </a:pPr>
              <a:r>
                <a:rPr lang="en-AU" sz="1800" b="1">
                  <a:solidFill>
                    <a:srgbClr val="1D3E57"/>
                  </a:solidFill>
                </a:rPr>
                <a:t>50</a:t>
              </a:r>
            </a:p>
            <a:p>
              <a:pPr>
                <a:lnSpc>
                  <a:spcPct val="70000"/>
                </a:lnSpc>
              </a:pPr>
              <a:endParaRPr lang="en-AU" sz="1800" b="1">
                <a:solidFill>
                  <a:srgbClr val="1D3E57"/>
                </a:solidFill>
              </a:endParaRPr>
            </a:p>
            <a:p>
              <a:pPr>
                <a:lnSpc>
                  <a:spcPct val="160000"/>
                </a:lnSpc>
              </a:pPr>
              <a:r>
                <a:rPr lang="en-AU" sz="1800" b="1">
                  <a:solidFill>
                    <a:srgbClr val="1D3E57"/>
                  </a:solidFill>
                </a:rPr>
                <a:t>150</a:t>
              </a:r>
            </a:p>
            <a:p>
              <a:pPr>
                <a:lnSpc>
                  <a:spcPct val="90000"/>
                </a:lnSpc>
              </a:pPr>
              <a:endParaRPr lang="en-AU" sz="1800" b="1">
                <a:solidFill>
                  <a:srgbClr val="1D3E57"/>
                </a:solidFill>
              </a:endParaRPr>
            </a:p>
            <a:p>
              <a:pPr>
                <a:lnSpc>
                  <a:spcPct val="160000"/>
                </a:lnSpc>
              </a:pPr>
              <a:r>
                <a:rPr lang="en-AU" sz="1800" b="1">
                  <a:solidFill>
                    <a:srgbClr val="1D3E57"/>
                  </a:solidFill>
                </a:rPr>
                <a:t>250</a:t>
              </a:r>
            </a:p>
            <a:p>
              <a:pPr>
                <a:lnSpc>
                  <a:spcPct val="160000"/>
                </a:lnSpc>
              </a:pPr>
              <a:endParaRPr lang="en-AU" sz="1800" b="1">
                <a:solidFill>
                  <a:srgbClr val="1D3E57"/>
                </a:solidFill>
              </a:endParaRPr>
            </a:p>
            <a:p>
              <a:pPr>
                <a:lnSpc>
                  <a:spcPct val="120000"/>
                </a:lnSpc>
              </a:pPr>
              <a:endParaRPr lang="en-AU" sz="1800" b="1">
                <a:solidFill>
                  <a:srgbClr val="1D3E57"/>
                </a:solidFill>
              </a:endParaRPr>
            </a:p>
            <a:p>
              <a:pPr>
                <a:lnSpc>
                  <a:spcPct val="160000"/>
                </a:lnSpc>
              </a:pPr>
              <a:r>
                <a:rPr lang="en-AU" sz="1800" b="1">
                  <a:solidFill>
                    <a:srgbClr val="1D3E57"/>
                  </a:solidFill>
                </a:rPr>
                <a:t>750+</a:t>
              </a:r>
            </a:p>
            <a:p>
              <a:pPr>
                <a:lnSpc>
                  <a:spcPct val="160000"/>
                </a:lnSpc>
              </a:pPr>
              <a:endParaRPr lang="en-AU" sz="1800" b="1">
                <a:solidFill>
                  <a:srgbClr val="1D3E57"/>
                </a:solidFill>
              </a:endParaRPr>
            </a:p>
            <a:p>
              <a:pPr>
                <a:lnSpc>
                  <a:spcPct val="160000"/>
                </a:lnSpc>
              </a:pPr>
              <a:endParaRPr lang="en-AU" sz="1800" b="1">
                <a:solidFill>
                  <a:srgbClr val="1D3E57"/>
                </a:solidFill>
              </a:endParaRPr>
            </a:p>
            <a:p>
              <a:pPr>
                <a:lnSpc>
                  <a:spcPct val="160000"/>
                </a:lnSpc>
              </a:pPr>
              <a:endParaRPr lang="en-AU" sz="1800" b="1">
                <a:solidFill>
                  <a:srgbClr val="1D3E57"/>
                </a:solidFill>
              </a:endParaRPr>
            </a:p>
          </p:txBody>
        </p:sp>
        <p:sp>
          <p:nvSpPr>
            <p:cNvPr id="69685" name="Line 13"/>
            <p:cNvSpPr>
              <a:spLocks noChangeShapeType="1"/>
            </p:cNvSpPr>
            <p:nvPr/>
          </p:nvSpPr>
          <p:spPr bwMode="auto">
            <a:xfrm>
              <a:off x="4809" y="2780"/>
              <a:ext cx="319" cy="1"/>
            </a:xfrm>
            <a:prstGeom prst="line">
              <a:avLst/>
            </a:prstGeom>
            <a:noFill/>
            <a:ln w="28575">
              <a:solidFill>
                <a:srgbClr val="FFFFFF"/>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9686" name="Text Box 14"/>
            <p:cNvSpPr txBox="1">
              <a:spLocks noChangeArrowheads="1"/>
            </p:cNvSpPr>
            <p:nvPr/>
          </p:nvSpPr>
          <p:spPr bwMode="auto">
            <a:xfrm>
              <a:off x="5212" y="3921"/>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800" b="1">
                  <a:solidFill>
                    <a:srgbClr val="1D3E57"/>
                  </a:solidFill>
                </a:rPr>
                <a:t>Sediment</a:t>
              </a:r>
            </a:p>
          </p:txBody>
        </p:sp>
        <p:sp>
          <p:nvSpPr>
            <p:cNvPr id="69687" name="Text Box 15"/>
            <p:cNvSpPr txBox="1">
              <a:spLocks noChangeArrowheads="1"/>
            </p:cNvSpPr>
            <p:nvPr/>
          </p:nvSpPr>
          <p:spPr bwMode="auto">
            <a:xfrm>
              <a:off x="5350" y="3632"/>
              <a:ext cx="9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800" b="1">
                  <a:solidFill>
                    <a:srgbClr val="1D3E57"/>
                  </a:solidFill>
                </a:rPr>
                <a:t>Epibenthic</a:t>
              </a:r>
            </a:p>
          </p:txBody>
        </p:sp>
        <p:sp>
          <p:nvSpPr>
            <p:cNvPr id="69688" name="Text Box 16"/>
            <p:cNvSpPr txBox="1">
              <a:spLocks noChangeArrowheads="1"/>
            </p:cNvSpPr>
            <p:nvPr/>
          </p:nvSpPr>
          <p:spPr bwMode="auto">
            <a:xfrm>
              <a:off x="5333" y="696"/>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800" b="1">
                  <a:solidFill>
                    <a:srgbClr val="1D3E57"/>
                  </a:solidFill>
                </a:rPr>
                <a:t>Pelagic</a:t>
              </a:r>
            </a:p>
          </p:txBody>
        </p:sp>
        <p:sp>
          <p:nvSpPr>
            <p:cNvPr id="69689" name="Line 17"/>
            <p:cNvSpPr>
              <a:spLocks noChangeShapeType="1"/>
            </p:cNvSpPr>
            <p:nvPr/>
          </p:nvSpPr>
          <p:spPr bwMode="auto">
            <a:xfrm>
              <a:off x="5202" y="3749"/>
              <a:ext cx="183" cy="0"/>
            </a:xfrm>
            <a:prstGeom prst="line">
              <a:avLst/>
            </a:prstGeom>
            <a:noFill/>
            <a:ln w="76200">
              <a:solidFill>
                <a:srgbClr val="FFFFFF"/>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grpSp>
        <p:nvGrpSpPr>
          <p:cNvPr id="69639" name="Group 18"/>
          <p:cNvGrpSpPr>
            <a:grpSpLocks/>
          </p:cNvGrpSpPr>
          <p:nvPr/>
        </p:nvGrpSpPr>
        <p:grpSpPr bwMode="auto">
          <a:xfrm>
            <a:off x="4713288" y="1471613"/>
            <a:ext cx="2306637" cy="4973637"/>
            <a:chOff x="3215" y="927"/>
            <a:chExt cx="1568" cy="3147"/>
          </a:xfrm>
        </p:grpSpPr>
        <p:sp>
          <p:nvSpPr>
            <p:cNvPr id="69676" name="AutoShape 19"/>
            <p:cNvSpPr>
              <a:spLocks noChangeArrowheads="1"/>
            </p:cNvSpPr>
            <p:nvPr/>
          </p:nvSpPr>
          <p:spPr bwMode="auto">
            <a:xfrm>
              <a:off x="3215" y="2914"/>
              <a:ext cx="56" cy="56"/>
            </a:xfrm>
            <a:prstGeom prst="flowChartConnector">
              <a:avLst/>
            </a:prstGeom>
            <a:solidFill>
              <a:srgbClr val="FFFFFF"/>
            </a:solidFill>
            <a:ln w="12700">
              <a:solidFill>
                <a:schemeClr val="tx1"/>
              </a:solidFill>
              <a:round/>
              <a:headEnd/>
              <a:tailEnd/>
            </a:ln>
          </p:spPr>
          <p:txBody>
            <a:bodyPr wrap="none" anchor="ctr"/>
            <a:lstStyle/>
            <a:p>
              <a:endParaRPr lang="en-US"/>
            </a:p>
          </p:txBody>
        </p:sp>
        <p:sp>
          <p:nvSpPr>
            <p:cNvPr id="69677" name="Line 20"/>
            <p:cNvSpPr>
              <a:spLocks noChangeShapeType="1"/>
            </p:cNvSpPr>
            <p:nvPr/>
          </p:nvSpPr>
          <p:spPr bwMode="auto">
            <a:xfrm flipV="1">
              <a:off x="3240" y="927"/>
              <a:ext cx="1543" cy="20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78" name="Line 21"/>
            <p:cNvSpPr>
              <a:spLocks noChangeShapeType="1"/>
            </p:cNvSpPr>
            <p:nvPr/>
          </p:nvSpPr>
          <p:spPr bwMode="auto">
            <a:xfrm>
              <a:off x="3250" y="2939"/>
              <a:ext cx="1525" cy="11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640" name="AutoShape 22"/>
          <p:cNvSpPr>
            <a:spLocks noChangeArrowheads="1"/>
          </p:cNvSpPr>
          <p:nvPr/>
        </p:nvSpPr>
        <p:spPr bwMode="auto">
          <a:xfrm>
            <a:off x="8243888" y="1436688"/>
            <a:ext cx="125412" cy="4408487"/>
          </a:xfrm>
          <a:prstGeom prst="downArrow">
            <a:avLst>
              <a:gd name="adj1" fmla="val 50000"/>
              <a:gd name="adj2" fmla="val 878801"/>
            </a:avLst>
          </a:prstGeom>
          <a:gradFill rotWithShape="1">
            <a:gsLst>
              <a:gs pos="0">
                <a:srgbClr val="FF0000"/>
              </a:gs>
              <a:gs pos="100000">
                <a:srgbClr val="CC0000"/>
              </a:gs>
            </a:gsLst>
            <a:lin ang="5400000" scaled="1"/>
          </a:gradFill>
          <a:ln w="12700">
            <a:solidFill>
              <a:schemeClr val="tx1"/>
            </a:solidFill>
            <a:miter lim="800000"/>
            <a:headEnd/>
            <a:tailEnd/>
          </a:ln>
        </p:spPr>
        <p:txBody>
          <a:bodyPr vert="eaVert" wrap="none" anchor="ctr"/>
          <a:lstStyle/>
          <a:p>
            <a:endParaRPr lang="en-US"/>
          </a:p>
        </p:txBody>
      </p:sp>
      <p:sp>
        <p:nvSpPr>
          <p:cNvPr id="69641" name="AutoShape 23"/>
          <p:cNvSpPr>
            <a:spLocks noChangeArrowheads="1"/>
          </p:cNvSpPr>
          <p:nvPr/>
        </p:nvSpPr>
        <p:spPr bwMode="auto">
          <a:xfrm flipV="1">
            <a:off x="8424863" y="1397000"/>
            <a:ext cx="112712" cy="4421188"/>
          </a:xfrm>
          <a:prstGeom prst="downArrow">
            <a:avLst>
              <a:gd name="adj1" fmla="val 50000"/>
              <a:gd name="adj2" fmla="val 980638"/>
            </a:avLst>
          </a:prstGeom>
          <a:gradFill rotWithShape="1">
            <a:gsLst>
              <a:gs pos="0">
                <a:srgbClr val="CC0000"/>
              </a:gs>
              <a:gs pos="100000">
                <a:srgbClr val="FF0000"/>
              </a:gs>
            </a:gsLst>
            <a:lin ang="5400000" scaled="1"/>
          </a:gradFill>
          <a:ln w="12700">
            <a:solidFill>
              <a:schemeClr val="tx1"/>
            </a:solidFill>
            <a:miter lim="800000"/>
            <a:headEnd/>
            <a:tailEnd/>
          </a:ln>
        </p:spPr>
        <p:txBody>
          <a:bodyPr vert="eaVert" wrap="none" anchor="ctr"/>
          <a:lstStyle/>
          <a:p>
            <a:endParaRPr lang="en-US"/>
          </a:p>
        </p:txBody>
      </p:sp>
      <p:grpSp>
        <p:nvGrpSpPr>
          <p:cNvPr id="69642" name="Group 24"/>
          <p:cNvGrpSpPr>
            <a:grpSpLocks/>
          </p:cNvGrpSpPr>
          <p:nvPr/>
        </p:nvGrpSpPr>
        <p:grpSpPr bwMode="auto">
          <a:xfrm>
            <a:off x="2024063" y="2909888"/>
            <a:ext cx="896937" cy="657225"/>
            <a:chOff x="2762" y="2406"/>
            <a:chExt cx="612" cy="414"/>
          </a:xfrm>
        </p:grpSpPr>
        <p:sp>
          <p:nvSpPr>
            <p:cNvPr id="69672" name="AutoShape 25"/>
            <p:cNvSpPr>
              <a:spLocks noChangeAspect="1" noChangeArrowheads="1"/>
            </p:cNvSpPr>
            <p:nvPr/>
          </p:nvSpPr>
          <p:spPr bwMode="auto">
            <a:xfrm>
              <a:off x="3104" y="2406"/>
              <a:ext cx="45" cy="211"/>
            </a:xfrm>
            <a:prstGeom prst="upDownArrow">
              <a:avLst>
                <a:gd name="adj1" fmla="val 50000"/>
                <a:gd name="adj2" fmla="val 93778"/>
              </a:avLst>
            </a:prstGeom>
            <a:gradFill rotWithShape="0">
              <a:gsLst>
                <a:gs pos="0">
                  <a:srgbClr val="CC0000"/>
                </a:gs>
                <a:gs pos="100000">
                  <a:srgbClr val="FF3300"/>
                </a:gs>
              </a:gsLst>
              <a:lin ang="5400000" scaled="1"/>
            </a:gradFill>
            <a:ln w="12700">
              <a:solidFill>
                <a:schemeClr val="tx1"/>
              </a:solidFill>
              <a:miter lim="800000"/>
              <a:headEnd/>
              <a:tailEnd/>
            </a:ln>
          </p:spPr>
          <p:txBody>
            <a:bodyPr wrap="none" anchor="ctr"/>
            <a:lstStyle/>
            <a:p>
              <a:endParaRPr lang="en-US"/>
            </a:p>
          </p:txBody>
        </p:sp>
        <p:sp>
          <p:nvSpPr>
            <p:cNvPr id="69673" name="AutoShape 26"/>
            <p:cNvSpPr>
              <a:spLocks noChangeAspect="1" noChangeArrowheads="1"/>
            </p:cNvSpPr>
            <p:nvPr/>
          </p:nvSpPr>
          <p:spPr bwMode="auto">
            <a:xfrm>
              <a:off x="3025" y="2609"/>
              <a:ext cx="44" cy="211"/>
            </a:xfrm>
            <a:prstGeom prst="upDownArrow">
              <a:avLst>
                <a:gd name="adj1" fmla="val 50000"/>
                <a:gd name="adj2" fmla="val 95909"/>
              </a:avLst>
            </a:prstGeom>
            <a:gradFill rotWithShape="0">
              <a:gsLst>
                <a:gs pos="0">
                  <a:srgbClr val="FF3300"/>
                </a:gs>
                <a:gs pos="100000">
                  <a:srgbClr val="CC0000"/>
                </a:gs>
              </a:gsLst>
              <a:lin ang="5400000" scaled="1"/>
            </a:gradFill>
            <a:ln w="12700">
              <a:solidFill>
                <a:schemeClr val="tx1"/>
              </a:solidFill>
              <a:miter lim="800000"/>
              <a:headEnd/>
              <a:tailEnd/>
            </a:ln>
          </p:spPr>
          <p:txBody>
            <a:bodyPr wrap="none" anchor="ctr"/>
            <a:lstStyle/>
            <a:p>
              <a:endParaRPr lang="en-US"/>
            </a:p>
          </p:txBody>
        </p:sp>
        <p:sp>
          <p:nvSpPr>
            <p:cNvPr id="69674" name="AutoShape 27"/>
            <p:cNvSpPr>
              <a:spLocks noChangeAspect="1" noChangeArrowheads="1"/>
            </p:cNvSpPr>
            <p:nvPr/>
          </p:nvSpPr>
          <p:spPr bwMode="auto">
            <a:xfrm rot="5400000">
              <a:off x="2845" y="2476"/>
              <a:ext cx="45" cy="211"/>
            </a:xfrm>
            <a:prstGeom prst="upDownArrow">
              <a:avLst>
                <a:gd name="adj1" fmla="val 50000"/>
                <a:gd name="adj2" fmla="val 93778"/>
              </a:avLst>
            </a:prstGeom>
            <a:gradFill rotWithShape="0">
              <a:gsLst>
                <a:gs pos="0">
                  <a:srgbClr val="CC0000"/>
                </a:gs>
                <a:gs pos="100000">
                  <a:srgbClr val="FF3300"/>
                </a:gs>
              </a:gsLst>
              <a:lin ang="0" scaled="1"/>
            </a:gradFill>
            <a:ln w="12700">
              <a:solidFill>
                <a:schemeClr val="tx1"/>
              </a:solidFill>
              <a:miter lim="800000"/>
              <a:headEnd/>
              <a:tailEnd/>
            </a:ln>
          </p:spPr>
          <p:txBody>
            <a:bodyPr wrap="none" anchor="ctr"/>
            <a:lstStyle/>
            <a:p>
              <a:endParaRPr lang="en-US"/>
            </a:p>
          </p:txBody>
        </p:sp>
        <p:sp>
          <p:nvSpPr>
            <p:cNvPr id="69675" name="AutoShape 28"/>
            <p:cNvSpPr>
              <a:spLocks noChangeAspect="1" noChangeArrowheads="1"/>
            </p:cNvSpPr>
            <p:nvPr/>
          </p:nvSpPr>
          <p:spPr bwMode="auto">
            <a:xfrm rot="-5400000">
              <a:off x="3247" y="2592"/>
              <a:ext cx="44" cy="211"/>
            </a:xfrm>
            <a:prstGeom prst="upDownArrow">
              <a:avLst>
                <a:gd name="adj1" fmla="val 50000"/>
                <a:gd name="adj2" fmla="val 95909"/>
              </a:avLst>
            </a:prstGeom>
            <a:gradFill rotWithShape="0">
              <a:gsLst>
                <a:gs pos="0">
                  <a:srgbClr val="FF3300"/>
                </a:gs>
                <a:gs pos="100000">
                  <a:srgbClr val="CC0000"/>
                </a:gs>
              </a:gsLst>
              <a:lin ang="0" scaled="1"/>
            </a:gradFill>
            <a:ln w="12700">
              <a:solidFill>
                <a:schemeClr val="tx1"/>
              </a:solidFill>
              <a:miter lim="800000"/>
              <a:headEnd/>
              <a:tailEnd/>
            </a:ln>
          </p:spPr>
          <p:txBody>
            <a:bodyPr wrap="none" anchor="ctr"/>
            <a:lstStyle/>
            <a:p>
              <a:endParaRPr lang="en-US"/>
            </a:p>
          </p:txBody>
        </p:sp>
      </p:grpSp>
      <p:grpSp>
        <p:nvGrpSpPr>
          <p:cNvPr id="69643" name="Group 29"/>
          <p:cNvGrpSpPr>
            <a:grpSpLocks/>
          </p:cNvGrpSpPr>
          <p:nvPr/>
        </p:nvGrpSpPr>
        <p:grpSpPr bwMode="auto">
          <a:xfrm>
            <a:off x="3340100" y="2232025"/>
            <a:ext cx="2498725" cy="2592388"/>
            <a:chOff x="2104" y="1406"/>
            <a:chExt cx="1574" cy="1633"/>
          </a:xfrm>
        </p:grpSpPr>
        <p:sp>
          <p:nvSpPr>
            <p:cNvPr id="69663" name="AutoShape 30"/>
            <p:cNvSpPr>
              <a:spLocks noChangeArrowheads="1"/>
            </p:cNvSpPr>
            <p:nvPr/>
          </p:nvSpPr>
          <p:spPr bwMode="auto">
            <a:xfrm rot="-3506397">
              <a:off x="2076" y="2348"/>
              <a:ext cx="224" cy="1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75 w 21600"/>
                <a:gd name="T13" fmla="*/ 5820 h 21600"/>
                <a:gd name="T14" fmla="*/ 14368 w 21600"/>
                <a:gd name="T15" fmla="*/ 1578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FF0000"/>
            </a:solidFill>
            <a:ln w="12700">
              <a:solidFill>
                <a:schemeClr val="tx1"/>
              </a:solidFill>
              <a:miter lim="800000"/>
              <a:headEnd/>
              <a:tailEnd/>
            </a:ln>
          </p:spPr>
          <p:txBody>
            <a:bodyPr wrap="none" anchor="ctr"/>
            <a:lstStyle/>
            <a:p>
              <a:endParaRPr lang="en-US"/>
            </a:p>
          </p:txBody>
        </p:sp>
        <p:sp>
          <p:nvSpPr>
            <p:cNvPr id="69664" name="AutoShape 31"/>
            <p:cNvSpPr>
              <a:spLocks noChangeArrowheads="1"/>
            </p:cNvSpPr>
            <p:nvPr/>
          </p:nvSpPr>
          <p:spPr bwMode="auto">
            <a:xfrm rot="-8580830">
              <a:off x="3471" y="2225"/>
              <a:ext cx="207" cy="1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39 w 21600"/>
                <a:gd name="T13" fmla="*/ 5760 h 21600"/>
                <a:gd name="T14" fmla="*/ 14400 w 21600"/>
                <a:gd name="T15" fmla="*/ 1584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FF0000"/>
            </a:solidFill>
            <a:ln w="12700">
              <a:solidFill>
                <a:schemeClr val="tx1"/>
              </a:solidFill>
              <a:miter lim="800000"/>
              <a:headEnd/>
              <a:tailEnd/>
            </a:ln>
          </p:spPr>
          <p:txBody>
            <a:bodyPr wrap="none" anchor="ctr"/>
            <a:lstStyle/>
            <a:p>
              <a:endParaRPr lang="en-US"/>
            </a:p>
          </p:txBody>
        </p:sp>
        <p:sp>
          <p:nvSpPr>
            <p:cNvPr id="69665" name="AutoShape 32"/>
            <p:cNvSpPr>
              <a:spLocks noChangeArrowheads="1"/>
            </p:cNvSpPr>
            <p:nvPr/>
          </p:nvSpPr>
          <p:spPr bwMode="auto">
            <a:xfrm rot="-8580830">
              <a:off x="3417" y="1842"/>
              <a:ext cx="207" cy="1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39 w 21600"/>
                <a:gd name="T13" fmla="*/ 5760 h 21600"/>
                <a:gd name="T14" fmla="*/ 14400 w 21600"/>
                <a:gd name="T15" fmla="*/ 1584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FF0000"/>
            </a:solidFill>
            <a:ln w="12700">
              <a:solidFill>
                <a:schemeClr val="tx1"/>
              </a:solidFill>
              <a:miter lim="800000"/>
              <a:headEnd/>
              <a:tailEnd/>
            </a:ln>
          </p:spPr>
          <p:txBody>
            <a:bodyPr wrap="none" anchor="ctr"/>
            <a:lstStyle/>
            <a:p>
              <a:endParaRPr lang="en-US"/>
            </a:p>
          </p:txBody>
        </p:sp>
        <p:sp>
          <p:nvSpPr>
            <p:cNvPr id="69666" name="AutoShape 33"/>
            <p:cNvSpPr>
              <a:spLocks noChangeArrowheads="1"/>
            </p:cNvSpPr>
            <p:nvPr/>
          </p:nvSpPr>
          <p:spPr bwMode="auto">
            <a:xfrm rot="-8580830">
              <a:off x="3410" y="1645"/>
              <a:ext cx="207" cy="1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39 w 21600"/>
                <a:gd name="T13" fmla="*/ 5760 h 21600"/>
                <a:gd name="T14" fmla="*/ 14400 w 21600"/>
                <a:gd name="T15" fmla="*/ 1584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FF0000"/>
            </a:solidFill>
            <a:ln w="12700">
              <a:solidFill>
                <a:schemeClr val="tx1"/>
              </a:solidFill>
              <a:miter lim="800000"/>
              <a:headEnd/>
              <a:tailEnd/>
            </a:ln>
          </p:spPr>
          <p:txBody>
            <a:bodyPr wrap="none" anchor="ctr"/>
            <a:lstStyle/>
            <a:p>
              <a:endParaRPr lang="en-US"/>
            </a:p>
          </p:txBody>
        </p:sp>
        <p:sp>
          <p:nvSpPr>
            <p:cNvPr id="69667" name="AutoShape 34"/>
            <p:cNvSpPr>
              <a:spLocks noChangeArrowheads="1"/>
            </p:cNvSpPr>
            <p:nvPr/>
          </p:nvSpPr>
          <p:spPr bwMode="auto">
            <a:xfrm rot="-8580830">
              <a:off x="3368" y="1406"/>
              <a:ext cx="207" cy="1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39 w 21600"/>
                <a:gd name="T13" fmla="*/ 5760 h 21600"/>
                <a:gd name="T14" fmla="*/ 14400 w 21600"/>
                <a:gd name="T15" fmla="*/ 1584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FF0000"/>
            </a:solidFill>
            <a:ln w="12700">
              <a:solidFill>
                <a:schemeClr val="tx1"/>
              </a:solidFill>
              <a:miter lim="800000"/>
              <a:headEnd/>
              <a:tailEnd/>
            </a:ln>
          </p:spPr>
          <p:txBody>
            <a:bodyPr wrap="none" anchor="ctr"/>
            <a:lstStyle/>
            <a:p>
              <a:endParaRPr lang="en-US"/>
            </a:p>
          </p:txBody>
        </p:sp>
        <p:sp>
          <p:nvSpPr>
            <p:cNvPr id="69668" name="AutoShape 35"/>
            <p:cNvSpPr>
              <a:spLocks noChangeArrowheads="1"/>
            </p:cNvSpPr>
            <p:nvPr/>
          </p:nvSpPr>
          <p:spPr bwMode="auto">
            <a:xfrm rot="-8580830">
              <a:off x="2799" y="2389"/>
              <a:ext cx="207" cy="1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39 w 21600"/>
                <a:gd name="T13" fmla="*/ 5760 h 21600"/>
                <a:gd name="T14" fmla="*/ 14400 w 21600"/>
                <a:gd name="T15" fmla="*/ 1584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800000"/>
            </a:solidFill>
            <a:ln w="12700">
              <a:solidFill>
                <a:schemeClr val="tx1"/>
              </a:solidFill>
              <a:miter lim="800000"/>
              <a:headEnd/>
              <a:tailEnd/>
            </a:ln>
          </p:spPr>
          <p:txBody>
            <a:bodyPr wrap="none" anchor="ctr"/>
            <a:lstStyle/>
            <a:p>
              <a:endParaRPr lang="en-US"/>
            </a:p>
          </p:txBody>
        </p:sp>
        <p:sp>
          <p:nvSpPr>
            <p:cNvPr id="69669" name="AutoShape 36"/>
            <p:cNvSpPr>
              <a:spLocks noChangeArrowheads="1"/>
            </p:cNvSpPr>
            <p:nvPr/>
          </p:nvSpPr>
          <p:spPr bwMode="auto">
            <a:xfrm rot="-8580830">
              <a:off x="2822" y="2743"/>
              <a:ext cx="207" cy="1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39 w 21600"/>
                <a:gd name="T13" fmla="*/ 5760 h 21600"/>
                <a:gd name="T14" fmla="*/ 14400 w 21600"/>
                <a:gd name="T15" fmla="*/ 1584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800000"/>
            </a:solidFill>
            <a:ln w="12700">
              <a:solidFill>
                <a:schemeClr val="tx1"/>
              </a:solidFill>
              <a:miter lim="800000"/>
              <a:headEnd/>
              <a:tailEnd/>
            </a:ln>
          </p:spPr>
          <p:txBody>
            <a:bodyPr wrap="none" anchor="ctr"/>
            <a:lstStyle/>
            <a:p>
              <a:endParaRPr lang="en-US"/>
            </a:p>
          </p:txBody>
        </p:sp>
        <p:sp>
          <p:nvSpPr>
            <p:cNvPr id="69670" name="AutoShape 37"/>
            <p:cNvSpPr>
              <a:spLocks noChangeArrowheads="1"/>
            </p:cNvSpPr>
            <p:nvPr/>
          </p:nvSpPr>
          <p:spPr bwMode="auto">
            <a:xfrm rot="-8580830">
              <a:off x="2885" y="2904"/>
              <a:ext cx="207" cy="1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39 w 21600"/>
                <a:gd name="T13" fmla="*/ 5760 h 21600"/>
                <a:gd name="T14" fmla="*/ 14400 w 21600"/>
                <a:gd name="T15" fmla="*/ 1584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800000"/>
            </a:solidFill>
            <a:ln w="12700">
              <a:solidFill>
                <a:schemeClr val="tx1"/>
              </a:solidFill>
              <a:miter lim="800000"/>
              <a:headEnd/>
              <a:tailEnd/>
            </a:ln>
          </p:spPr>
          <p:txBody>
            <a:bodyPr wrap="none" anchor="ctr"/>
            <a:lstStyle/>
            <a:p>
              <a:endParaRPr lang="en-US"/>
            </a:p>
          </p:txBody>
        </p:sp>
        <p:sp>
          <p:nvSpPr>
            <p:cNvPr id="69671" name="AutoShape 38"/>
            <p:cNvSpPr>
              <a:spLocks noChangeArrowheads="1"/>
            </p:cNvSpPr>
            <p:nvPr/>
          </p:nvSpPr>
          <p:spPr bwMode="auto">
            <a:xfrm rot="-3078311">
              <a:off x="2485" y="2764"/>
              <a:ext cx="207" cy="1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39 w 21600"/>
                <a:gd name="T13" fmla="*/ 5760 h 21600"/>
                <a:gd name="T14" fmla="*/ 14400 w 21600"/>
                <a:gd name="T15" fmla="*/ 1584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800000"/>
            </a:solidFill>
            <a:ln w="12700">
              <a:solidFill>
                <a:schemeClr val="tx1"/>
              </a:solidFill>
              <a:miter lim="800000"/>
              <a:headEnd/>
              <a:tailEnd/>
            </a:ln>
          </p:spPr>
          <p:txBody>
            <a:bodyPr wrap="none" anchor="ctr"/>
            <a:lstStyle/>
            <a:p>
              <a:endParaRPr lang="en-US"/>
            </a:p>
          </p:txBody>
        </p:sp>
      </p:grpSp>
      <p:grpSp>
        <p:nvGrpSpPr>
          <p:cNvPr id="69644" name="Group 39"/>
          <p:cNvGrpSpPr>
            <a:grpSpLocks/>
          </p:cNvGrpSpPr>
          <p:nvPr/>
        </p:nvGrpSpPr>
        <p:grpSpPr bwMode="auto">
          <a:xfrm>
            <a:off x="452438" y="5570538"/>
            <a:ext cx="4545012" cy="801687"/>
            <a:chOff x="285" y="3684"/>
            <a:chExt cx="2863" cy="505"/>
          </a:xfrm>
        </p:grpSpPr>
        <p:sp>
          <p:nvSpPr>
            <p:cNvPr id="69660" name="Rectangle 40"/>
            <p:cNvSpPr>
              <a:spLocks noChangeArrowheads="1"/>
            </p:cNvSpPr>
            <p:nvPr/>
          </p:nvSpPr>
          <p:spPr bwMode="auto">
            <a:xfrm>
              <a:off x="516" y="3684"/>
              <a:ext cx="2632"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18000" bIns="44450"/>
            <a:lstStyle/>
            <a:p>
              <a:pPr marL="342900" indent="-342900">
                <a:spcBef>
                  <a:spcPct val="20000"/>
                </a:spcBef>
                <a:buClr>
                  <a:schemeClr val="accent1"/>
                </a:buClr>
                <a:buFont typeface="Wingdings" charset="0"/>
                <a:buNone/>
              </a:pPr>
              <a:r>
                <a:rPr lang="en-AU" sz="2000" dirty="0">
                  <a:solidFill>
                    <a:srgbClr val="2F658D"/>
                  </a:solidFill>
                </a:rPr>
                <a:t>flows </a:t>
              </a:r>
            </a:p>
            <a:p>
              <a:pPr marL="342900" indent="-342900">
                <a:lnSpc>
                  <a:spcPct val="90000"/>
                </a:lnSpc>
                <a:spcBef>
                  <a:spcPct val="20000"/>
                </a:spcBef>
                <a:buClr>
                  <a:schemeClr val="accent1"/>
                </a:buClr>
                <a:buFont typeface="Wingdings" charset="0"/>
                <a:buNone/>
              </a:pPr>
              <a:r>
                <a:rPr lang="en-AU" sz="2000" dirty="0">
                  <a:solidFill>
                    <a:srgbClr val="2F658D"/>
                  </a:solidFill>
                </a:rPr>
                <a:t>upwelling (to surface or at depth)</a:t>
              </a:r>
            </a:p>
            <a:p>
              <a:pPr marL="342900" indent="-342900">
                <a:spcBef>
                  <a:spcPct val="20000"/>
                </a:spcBef>
                <a:buClr>
                  <a:schemeClr val="accent1"/>
                </a:buClr>
                <a:buFont typeface="Wingdings" charset="0"/>
                <a:buNone/>
              </a:pPr>
              <a:endParaRPr lang="en-AU" sz="2000" dirty="0">
                <a:solidFill>
                  <a:srgbClr val="2F658D"/>
                </a:solidFill>
              </a:endParaRPr>
            </a:p>
            <a:p>
              <a:pPr marL="342900" indent="-342900">
                <a:spcBef>
                  <a:spcPct val="20000"/>
                </a:spcBef>
                <a:buClr>
                  <a:schemeClr val="accent1"/>
                </a:buClr>
                <a:buFont typeface="Wingdings" charset="0"/>
                <a:buNone/>
              </a:pPr>
              <a:endParaRPr lang="en-AU" sz="2000" dirty="0">
                <a:solidFill>
                  <a:srgbClr val="2F658D"/>
                </a:solidFill>
              </a:endParaRPr>
            </a:p>
          </p:txBody>
        </p:sp>
        <p:sp>
          <p:nvSpPr>
            <p:cNvPr id="69661" name="AutoShape 41"/>
            <p:cNvSpPr>
              <a:spLocks noChangeArrowheads="1"/>
            </p:cNvSpPr>
            <p:nvPr/>
          </p:nvSpPr>
          <p:spPr bwMode="auto">
            <a:xfrm rot="-8580830">
              <a:off x="285" y="3949"/>
              <a:ext cx="207" cy="13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39 w 21600"/>
                <a:gd name="T13" fmla="*/ 5760 h 21600"/>
                <a:gd name="T14" fmla="*/ 14400 w 21600"/>
                <a:gd name="T15" fmla="*/ 15840 h 21600"/>
              </a:gdLst>
              <a:ahLst/>
              <a:cxnLst>
                <a:cxn ang="T8">
                  <a:pos x="T0" y="T1"/>
                </a:cxn>
                <a:cxn ang="T9">
                  <a:pos x="T2" y="T3"/>
                </a:cxn>
                <a:cxn ang="T10">
                  <a:pos x="T4" y="T5"/>
                </a:cxn>
                <a:cxn ang="T11">
                  <a:pos x="T6" y="T7"/>
                </a:cxn>
              </a:cxnLst>
              <a:rect l="T12" t="T13" r="T14" b="T15"/>
              <a:pathLst>
                <a:path w="21600" h="21600">
                  <a:moveTo>
                    <a:pt x="6120" y="0"/>
                  </a:moveTo>
                  <a:lnTo>
                    <a:pt x="6120" y="5761"/>
                  </a:lnTo>
                  <a:lnTo>
                    <a:pt x="3375" y="5761"/>
                  </a:lnTo>
                  <a:lnTo>
                    <a:pt x="3375" y="15839"/>
                  </a:lnTo>
                  <a:lnTo>
                    <a:pt x="6120" y="15839"/>
                  </a:lnTo>
                  <a:lnTo>
                    <a:pt x="6120" y="21600"/>
                  </a:lnTo>
                  <a:lnTo>
                    <a:pt x="21600" y="10800"/>
                  </a:lnTo>
                  <a:lnTo>
                    <a:pt x="6120" y="0"/>
                  </a:lnTo>
                  <a:close/>
                </a:path>
                <a:path w="21600" h="21600">
                  <a:moveTo>
                    <a:pt x="1350" y="5761"/>
                  </a:moveTo>
                  <a:lnTo>
                    <a:pt x="1350" y="15839"/>
                  </a:lnTo>
                  <a:lnTo>
                    <a:pt x="2700" y="15839"/>
                  </a:lnTo>
                  <a:lnTo>
                    <a:pt x="2700" y="5761"/>
                  </a:lnTo>
                  <a:lnTo>
                    <a:pt x="1350" y="5761"/>
                  </a:lnTo>
                  <a:close/>
                </a:path>
                <a:path w="21600" h="21600">
                  <a:moveTo>
                    <a:pt x="0" y="5761"/>
                  </a:moveTo>
                  <a:lnTo>
                    <a:pt x="0" y="15839"/>
                  </a:lnTo>
                  <a:lnTo>
                    <a:pt x="675" y="15839"/>
                  </a:lnTo>
                  <a:lnTo>
                    <a:pt x="675" y="5761"/>
                  </a:lnTo>
                  <a:lnTo>
                    <a:pt x="0" y="5761"/>
                  </a:lnTo>
                  <a:close/>
                </a:path>
              </a:pathLst>
            </a:custGeom>
            <a:solidFill>
              <a:srgbClr val="FF0000"/>
            </a:solidFill>
            <a:ln w="12700">
              <a:solidFill>
                <a:schemeClr val="tx1"/>
              </a:solidFill>
              <a:miter lim="800000"/>
              <a:headEnd/>
              <a:tailEnd/>
            </a:ln>
          </p:spPr>
          <p:txBody>
            <a:bodyPr wrap="none" anchor="ctr"/>
            <a:lstStyle/>
            <a:p>
              <a:endParaRPr lang="en-US"/>
            </a:p>
          </p:txBody>
        </p:sp>
        <p:sp>
          <p:nvSpPr>
            <p:cNvPr id="69662" name="AutoShape 42"/>
            <p:cNvSpPr>
              <a:spLocks noChangeAspect="1" noChangeArrowheads="1"/>
            </p:cNvSpPr>
            <p:nvPr/>
          </p:nvSpPr>
          <p:spPr bwMode="auto">
            <a:xfrm rot="-5400000">
              <a:off x="367" y="3668"/>
              <a:ext cx="44" cy="195"/>
            </a:xfrm>
            <a:prstGeom prst="upDownArrow">
              <a:avLst>
                <a:gd name="adj1" fmla="val 50000"/>
                <a:gd name="adj2" fmla="val 88636"/>
              </a:avLst>
            </a:prstGeom>
            <a:gradFill rotWithShape="0">
              <a:gsLst>
                <a:gs pos="0">
                  <a:srgbClr val="FF3300"/>
                </a:gs>
                <a:gs pos="100000">
                  <a:srgbClr val="CC0000"/>
                </a:gs>
              </a:gsLst>
              <a:lin ang="0" scaled="1"/>
            </a:gradFill>
            <a:ln w="12700">
              <a:solidFill>
                <a:schemeClr val="tx1"/>
              </a:solidFill>
              <a:miter lim="800000"/>
              <a:headEnd/>
              <a:tailEnd/>
            </a:ln>
          </p:spPr>
          <p:txBody>
            <a:bodyPr wrap="none" anchor="ctr"/>
            <a:lstStyle/>
            <a:p>
              <a:endParaRPr lang="en-US"/>
            </a:p>
          </p:txBody>
        </p:sp>
      </p:grpSp>
      <p:grpSp>
        <p:nvGrpSpPr>
          <p:cNvPr id="69645" name="Group 43"/>
          <p:cNvGrpSpPr>
            <a:grpSpLocks/>
          </p:cNvGrpSpPr>
          <p:nvPr/>
        </p:nvGrpSpPr>
        <p:grpSpPr bwMode="auto">
          <a:xfrm>
            <a:off x="8323263" y="260350"/>
            <a:ext cx="536575" cy="555625"/>
            <a:chOff x="1843" y="831"/>
            <a:chExt cx="914" cy="898"/>
          </a:xfrm>
        </p:grpSpPr>
        <p:sp>
          <p:nvSpPr>
            <p:cNvPr id="69647" name="Oval 44"/>
            <p:cNvSpPr>
              <a:spLocks noChangeArrowheads="1"/>
            </p:cNvSpPr>
            <p:nvPr/>
          </p:nvSpPr>
          <p:spPr bwMode="auto">
            <a:xfrm>
              <a:off x="1845" y="835"/>
              <a:ext cx="912" cy="894"/>
            </a:xfrm>
            <a:prstGeom prst="ellipse">
              <a:avLst/>
            </a:prstGeom>
            <a:gradFill rotWithShape="1">
              <a:gsLst>
                <a:gs pos="0">
                  <a:srgbClr val="5E9EFF"/>
                </a:gs>
                <a:gs pos="39999">
                  <a:srgbClr val="85C2FF"/>
                </a:gs>
                <a:gs pos="70000">
                  <a:srgbClr val="C4D6EB"/>
                </a:gs>
                <a:gs pos="100000">
                  <a:srgbClr val="FFEBFA"/>
                </a:gs>
              </a:gsLst>
              <a:lin ang="5400000" scaled="1"/>
            </a:gradFill>
            <a:ln w="12700">
              <a:solidFill>
                <a:srgbClr val="000024"/>
              </a:solidFill>
              <a:round/>
              <a:headEnd/>
              <a:tailEnd/>
            </a:ln>
          </p:spPr>
          <p:txBody>
            <a:bodyPr wrap="none" anchor="ctr"/>
            <a:lstStyle/>
            <a:p>
              <a:endParaRPr lang="en-US"/>
            </a:p>
          </p:txBody>
        </p:sp>
        <p:sp>
          <p:nvSpPr>
            <p:cNvPr id="69648" name="Freeform 45"/>
            <p:cNvSpPr>
              <a:spLocks/>
            </p:cNvSpPr>
            <p:nvPr/>
          </p:nvSpPr>
          <p:spPr bwMode="auto">
            <a:xfrm>
              <a:off x="1843" y="1071"/>
              <a:ext cx="912" cy="583"/>
            </a:xfrm>
            <a:custGeom>
              <a:avLst/>
              <a:gdLst>
                <a:gd name="T0" fmla="*/ 0 w 4032"/>
                <a:gd name="T1" fmla="*/ 0 h 2679"/>
                <a:gd name="T2" fmla="*/ 0 w 4032"/>
                <a:gd name="T3" fmla="*/ 0 h 2679"/>
                <a:gd name="T4" fmla="*/ 0 w 4032"/>
                <a:gd name="T5" fmla="*/ 0 h 2679"/>
                <a:gd name="T6" fmla="*/ 0 w 4032"/>
                <a:gd name="T7" fmla="*/ 0 h 2679"/>
                <a:gd name="T8" fmla="*/ 0 w 4032"/>
                <a:gd name="T9" fmla="*/ 0 h 2679"/>
                <a:gd name="T10" fmla="*/ 0 w 4032"/>
                <a:gd name="T11" fmla="*/ 0 h 2679"/>
                <a:gd name="T12" fmla="*/ 0 w 4032"/>
                <a:gd name="T13" fmla="*/ 0 h 2679"/>
                <a:gd name="T14" fmla="*/ 0 w 4032"/>
                <a:gd name="T15" fmla="*/ 0 h 2679"/>
                <a:gd name="T16" fmla="*/ 0 w 4032"/>
                <a:gd name="T17" fmla="*/ 0 h 2679"/>
                <a:gd name="T18" fmla="*/ 0 w 4032"/>
                <a:gd name="T19" fmla="*/ 0 h 2679"/>
                <a:gd name="T20" fmla="*/ 0 w 4032"/>
                <a:gd name="T21" fmla="*/ 0 h 2679"/>
                <a:gd name="T22" fmla="*/ 0 w 4032"/>
                <a:gd name="T23" fmla="*/ 0 h 2679"/>
                <a:gd name="T24" fmla="*/ 0 w 4032"/>
                <a:gd name="T25" fmla="*/ 0 h 2679"/>
                <a:gd name="T26" fmla="*/ 0 w 4032"/>
                <a:gd name="T27" fmla="*/ 0 h 2679"/>
                <a:gd name="T28" fmla="*/ 0 w 4032"/>
                <a:gd name="T29" fmla="*/ 0 h 2679"/>
                <a:gd name="T30" fmla="*/ 0 w 4032"/>
                <a:gd name="T31" fmla="*/ 0 h 2679"/>
                <a:gd name="T32" fmla="*/ 0 w 4032"/>
                <a:gd name="T33" fmla="*/ 0 h 2679"/>
                <a:gd name="T34" fmla="*/ 0 w 4032"/>
                <a:gd name="T35" fmla="*/ 0 h 2679"/>
                <a:gd name="T36" fmla="*/ 0 w 4032"/>
                <a:gd name="T37" fmla="*/ 0 h 2679"/>
                <a:gd name="T38" fmla="*/ 0 w 4032"/>
                <a:gd name="T39" fmla="*/ 0 h 2679"/>
                <a:gd name="T40" fmla="*/ 0 w 4032"/>
                <a:gd name="T41" fmla="*/ 0 h 2679"/>
                <a:gd name="T42" fmla="*/ 0 w 4032"/>
                <a:gd name="T43" fmla="*/ 0 h 2679"/>
                <a:gd name="T44" fmla="*/ 0 w 4032"/>
                <a:gd name="T45" fmla="*/ 0 h 2679"/>
                <a:gd name="T46" fmla="*/ 0 w 4032"/>
                <a:gd name="T47" fmla="*/ 0 h 2679"/>
                <a:gd name="T48" fmla="*/ 0 w 4032"/>
                <a:gd name="T49" fmla="*/ 0 h 2679"/>
                <a:gd name="T50" fmla="*/ 0 w 4032"/>
                <a:gd name="T51" fmla="*/ 0 h 267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2"/>
                <a:gd name="T79" fmla="*/ 0 h 2679"/>
                <a:gd name="T80" fmla="*/ 4032 w 4032"/>
                <a:gd name="T81" fmla="*/ 2679 h 267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2" h="2679">
                  <a:moveTo>
                    <a:pt x="157" y="165"/>
                  </a:moveTo>
                  <a:lnTo>
                    <a:pt x="54" y="540"/>
                  </a:lnTo>
                  <a:lnTo>
                    <a:pt x="0" y="864"/>
                  </a:lnTo>
                  <a:lnTo>
                    <a:pt x="18" y="1260"/>
                  </a:lnTo>
                  <a:lnTo>
                    <a:pt x="90" y="1548"/>
                  </a:lnTo>
                  <a:lnTo>
                    <a:pt x="162" y="1800"/>
                  </a:lnTo>
                  <a:lnTo>
                    <a:pt x="432" y="2250"/>
                  </a:lnTo>
                  <a:lnTo>
                    <a:pt x="828" y="2646"/>
                  </a:lnTo>
                  <a:lnTo>
                    <a:pt x="3137" y="2679"/>
                  </a:lnTo>
                  <a:lnTo>
                    <a:pt x="3412" y="2459"/>
                  </a:lnTo>
                  <a:lnTo>
                    <a:pt x="3640" y="2185"/>
                  </a:lnTo>
                  <a:lnTo>
                    <a:pt x="3860" y="1838"/>
                  </a:lnTo>
                  <a:lnTo>
                    <a:pt x="4006" y="1381"/>
                  </a:lnTo>
                  <a:lnTo>
                    <a:pt x="4032" y="972"/>
                  </a:lnTo>
                  <a:lnTo>
                    <a:pt x="4032" y="702"/>
                  </a:lnTo>
                  <a:lnTo>
                    <a:pt x="3960" y="366"/>
                  </a:lnTo>
                  <a:lnTo>
                    <a:pt x="3805" y="0"/>
                  </a:lnTo>
                  <a:lnTo>
                    <a:pt x="3567" y="82"/>
                  </a:lnTo>
                  <a:lnTo>
                    <a:pt x="3312" y="54"/>
                  </a:lnTo>
                  <a:lnTo>
                    <a:pt x="2682" y="144"/>
                  </a:lnTo>
                  <a:lnTo>
                    <a:pt x="2358" y="108"/>
                  </a:lnTo>
                  <a:lnTo>
                    <a:pt x="1908" y="72"/>
                  </a:lnTo>
                  <a:lnTo>
                    <a:pt x="1404" y="144"/>
                  </a:lnTo>
                  <a:lnTo>
                    <a:pt x="990" y="90"/>
                  </a:lnTo>
                  <a:lnTo>
                    <a:pt x="702" y="108"/>
                  </a:lnTo>
                  <a:lnTo>
                    <a:pt x="212" y="82"/>
                  </a:lnTo>
                </a:path>
              </a:pathLst>
            </a:custGeom>
            <a:gradFill rotWithShape="1">
              <a:gsLst>
                <a:gs pos="0">
                  <a:srgbClr val="03D4A8"/>
                </a:gs>
                <a:gs pos="25000">
                  <a:srgbClr val="21D6E0"/>
                </a:gs>
                <a:gs pos="75000">
                  <a:srgbClr val="0087E6"/>
                </a:gs>
                <a:gs pos="100000">
                  <a:srgbClr val="005CBF"/>
                </a:gs>
              </a:gsLst>
              <a:lin ang="5400000" scaled="1"/>
            </a:gradFill>
            <a:ln w="12700">
              <a:solidFill>
                <a:srgbClr val="000024"/>
              </a:solidFill>
              <a:round/>
              <a:headEnd/>
              <a:tailEnd/>
            </a:ln>
          </p:spPr>
          <p:txBody>
            <a:bodyPr/>
            <a:lstStyle/>
            <a:p>
              <a:endParaRPr lang="en-US"/>
            </a:p>
          </p:txBody>
        </p:sp>
        <p:pic>
          <p:nvPicPr>
            <p:cNvPr id="69649" name="Picture 46" descr="turtl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 y="1136"/>
              <a:ext cx="2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0" name="Freeform 47"/>
            <p:cNvSpPr>
              <a:spLocks noChangeAspect="1"/>
            </p:cNvSpPr>
            <p:nvPr/>
          </p:nvSpPr>
          <p:spPr bwMode="auto">
            <a:xfrm>
              <a:off x="2443" y="1015"/>
              <a:ext cx="259" cy="85"/>
            </a:xfrm>
            <a:custGeom>
              <a:avLst/>
              <a:gdLst>
                <a:gd name="T0" fmla="*/ 0 w 1146"/>
                <a:gd name="T1" fmla="*/ 0 h 388"/>
                <a:gd name="T2" fmla="*/ 0 w 1146"/>
                <a:gd name="T3" fmla="*/ 0 h 388"/>
                <a:gd name="T4" fmla="*/ 0 w 1146"/>
                <a:gd name="T5" fmla="*/ 0 h 388"/>
                <a:gd name="T6" fmla="*/ 0 w 1146"/>
                <a:gd name="T7" fmla="*/ 0 h 388"/>
                <a:gd name="T8" fmla="*/ 0 w 1146"/>
                <a:gd name="T9" fmla="*/ 0 h 388"/>
                <a:gd name="T10" fmla="*/ 0 w 1146"/>
                <a:gd name="T11" fmla="*/ 0 h 388"/>
                <a:gd name="T12" fmla="*/ 0 w 1146"/>
                <a:gd name="T13" fmla="*/ 0 h 388"/>
                <a:gd name="T14" fmla="*/ 0 w 1146"/>
                <a:gd name="T15" fmla="*/ 0 h 388"/>
                <a:gd name="T16" fmla="*/ 0 w 1146"/>
                <a:gd name="T17" fmla="*/ 0 h 388"/>
                <a:gd name="T18" fmla="*/ 0 w 1146"/>
                <a:gd name="T19" fmla="*/ 0 h 3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6"/>
                <a:gd name="T31" fmla="*/ 0 h 388"/>
                <a:gd name="T32" fmla="*/ 1146 w 1146"/>
                <a:gd name="T33" fmla="*/ 388 h 3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6" h="388">
                  <a:moveTo>
                    <a:pt x="1027" y="43"/>
                  </a:moveTo>
                  <a:lnTo>
                    <a:pt x="1146" y="244"/>
                  </a:lnTo>
                  <a:lnTo>
                    <a:pt x="926" y="363"/>
                  </a:lnTo>
                  <a:lnTo>
                    <a:pt x="579" y="344"/>
                  </a:lnTo>
                  <a:lnTo>
                    <a:pt x="317" y="374"/>
                  </a:lnTo>
                  <a:lnTo>
                    <a:pt x="0" y="388"/>
                  </a:lnTo>
                  <a:lnTo>
                    <a:pt x="188" y="173"/>
                  </a:lnTo>
                  <a:lnTo>
                    <a:pt x="678" y="0"/>
                  </a:lnTo>
                  <a:lnTo>
                    <a:pt x="793" y="58"/>
                  </a:lnTo>
                  <a:lnTo>
                    <a:pt x="1027" y="43"/>
                  </a:lnTo>
                  <a:close/>
                </a:path>
              </a:pathLst>
            </a:custGeom>
            <a:gradFill rotWithShape="1">
              <a:gsLst>
                <a:gs pos="0">
                  <a:srgbClr val="FEE7F2"/>
                </a:gs>
                <a:gs pos="17999">
                  <a:srgbClr val="FBD49C"/>
                </a:gs>
                <a:gs pos="39000">
                  <a:srgbClr val="FBA97D"/>
                </a:gs>
                <a:gs pos="64000">
                  <a:srgbClr val="FAC77D"/>
                </a:gs>
                <a:gs pos="82001">
                  <a:srgbClr val="FEE7F2"/>
                </a:gs>
                <a:gs pos="100000">
                  <a:srgbClr val="FBEAC7"/>
                </a:gs>
              </a:gsLst>
              <a:lin ang="5400000" scaled="1"/>
            </a:gradFill>
            <a:ln w="12700">
              <a:solidFill>
                <a:srgbClr val="000024"/>
              </a:solidFill>
              <a:round/>
              <a:headEnd/>
              <a:tailEnd/>
            </a:ln>
          </p:spPr>
          <p:txBody>
            <a:bodyPr/>
            <a:lstStyle/>
            <a:p>
              <a:endParaRPr lang="en-US"/>
            </a:p>
          </p:txBody>
        </p:sp>
        <p:pic>
          <p:nvPicPr>
            <p:cNvPr id="69651" name="Picture 48" descr="NA01525_"/>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1" y="976"/>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2" name="Picture 49" descr="NA01525_"/>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9" y="1017"/>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Picture 50" descr="NA01525_"/>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 y="1022"/>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69654" name="Picture 51" descr="NA01526_"/>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502" y="939"/>
              <a:ext cx="10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5" name="Freeform 52"/>
            <p:cNvSpPr>
              <a:spLocks/>
            </p:cNvSpPr>
            <p:nvPr/>
          </p:nvSpPr>
          <p:spPr bwMode="auto">
            <a:xfrm>
              <a:off x="1922" y="1452"/>
              <a:ext cx="789" cy="276"/>
            </a:xfrm>
            <a:custGeom>
              <a:avLst/>
              <a:gdLst>
                <a:gd name="T0" fmla="*/ 0 w 3481"/>
                <a:gd name="T1" fmla="*/ 0 h 1264"/>
                <a:gd name="T2" fmla="*/ 0 w 3481"/>
                <a:gd name="T3" fmla="*/ 0 h 1264"/>
                <a:gd name="T4" fmla="*/ 0 w 3481"/>
                <a:gd name="T5" fmla="*/ 0 h 1264"/>
                <a:gd name="T6" fmla="*/ 0 w 3481"/>
                <a:gd name="T7" fmla="*/ 0 h 1264"/>
                <a:gd name="T8" fmla="*/ 0 w 3481"/>
                <a:gd name="T9" fmla="*/ 0 h 1264"/>
                <a:gd name="T10" fmla="*/ 0 w 3481"/>
                <a:gd name="T11" fmla="*/ 0 h 1264"/>
                <a:gd name="T12" fmla="*/ 0 w 3481"/>
                <a:gd name="T13" fmla="*/ 0 h 1264"/>
                <a:gd name="T14" fmla="*/ 0 w 3481"/>
                <a:gd name="T15" fmla="*/ 0 h 1264"/>
                <a:gd name="T16" fmla="*/ 0 w 3481"/>
                <a:gd name="T17" fmla="*/ 0 h 1264"/>
                <a:gd name="T18" fmla="*/ 0 w 3481"/>
                <a:gd name="T19" fmla="*/ 0 h 1264"/>
                <a:gd name="T20" fmla="*/ 0 w 3481"/>
                <a:gd name="T21" fmla="*/ 0 h 1264"/>
                <a:gd name="T22" fmla="*/ 0 w 3481"/>
                <a:gd name="T23" fmla="*/ 0 h 1264"/>
                <a:gd name="T24" fmla="*/ 0 w 3481"/>
                <a:gd name="T25" fmla="*/ 0 h 1264"/>
                <a:gd name="T26" fmla="*/ 0 w 3481"/>
                <a:gd name="T27" fmla="*/ 0 h 1264"/>
                <a:gd name="T28" fmla="*/ 0 w 3481"/>
                <a:gd name="T29" fmla="*/ 0 h 1264"/>
                <a:gd name="T30" fmla="*/ 0 w 3481"/>
                <a:gd name="T31" fmla="*/ 0 h 1264"/>
                <a:gd name="T32" fmla="*/ 0 w 3481"/>
                <a:gd name="T33" fmla="*/ 0 h 1264"/>
                <a:gd name="T34" fmla="*/ 0 w 3481"/>
                <a:gd name="T35" fmla="*/ 0 h 1264"/>
                <a:gd name="T36" fmla="*/ 0 w 3481"/>
                <a:gd name="T37" fmla="*/ 0 h 1264"/>
                <a:gd name="T38" fmla="*/ 0 w 3481"/>
                <a:gd name="T39" fmla="*/ 0 h 1264"/>
                <a:gd name="T40" fmla="*/ 0 w 3481"/>
                <a:gd name="T41" fmla="*/ 0 h 1264"/>
                <a:gd name="T42" fmla="*/ 0 w 3481"/>
                <a:gd name="T43" fmla="*/ 0 h 1264"/>
                <a:gd name="T44" fmla="*/ 0 w 3481"/>
                <a:gd name="T45" fmla="*/ 0 h 1264"/>
                <a:gd name="T46" fmla="*/ 0 w 3481"/>
                <a:gd name="T47" fmla="*/ 0 h 1264"/>
                <a:gd name="T48" fmla="*/ 0 w 3481"/>
                <a:gd name="T49" fmla="*/ 0 h 12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81"/>
                <a:gd name="T76" fmla="*/ 0 h 1264"/>
                <a:gd name="T77" fmla="*/ 3481 w 3481"/>
                <a:gd name="T78" fmla="*/ 1264 h 12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81" h="1264">
                  <a:moveTo>
                    <a:pt x="3481" y="121"/>
                  </a:moveTo>
                  <a:cubicBezTo>
                    <a:pt x="3410" y="50"/>
                    <a:pt x="3128" y="46"/>
                    <a:pt x="3024" y="12"/>
                  </a:cubicBezTo>
                  <a:cubicBezTo>
                    <a:pt x="2986" y="0"/>
                    <a:pt x="2945" y="5"/>
                    <a:pt x="2905" y="2"/>
                  </a:cubicBezTo>
                  <a:cubicBezTo>
                    <a:pt x="2826" y="8"/>
                    <a:pt x="2746" y="7"/>
                    <a:pt x="2668" y="21"/>
                  </a:cubicBezTo>
                  <a:cubicBezTo>
                    <a:pt x="2621" y="29"/>
                    <a:pt x="2633" y="138"/>
                    <a:pt x="2622" y="140"/>
                  </a:cubicBezTo>
                  <a:cubicBezTo>
                    <a:pt x="2526" y="160"/>
                    <a:pt x="2427" y="146"/>
                    <a:pt x="2329" y="149"/>
                  </a:cubicBezTo>
                  <a:cubicBezTo>
                    <a:pt x="2298" y="180"/>
                    <a:pt x="2280" y="192"/>
                    <a:pt x="2238" y="204"/>
                  </a:cubicBezTo>
                  <a:cubicBezTo>
                    <a:pt x="2126" y="195"/>
                    <a:pt x="2076" y="185"/>
                    <a:pt x="1964" y="194"/>
                  </a:cubicBezTo>
                  <a:cubicBezTo>
                    <a:pt x="1933" y="215"/>
                    <a:pt x="1925" y="238"/>
                    <a:pt x="1890" y="249"/>
                  </a:cubicBezTo>
                  <a:cubicBezTo>
                    <a:pt x="1767" y="379"/>
                    <a:pt x="1853" y="297"/>
                    <a:pt x="1406" y="258"/>
                  </a:cubicBezTo>
                  <a:cubicBezTo>
                    <a:pt x="1372" y="255"/>
                    <a:pt x="1347" y="221"/>
                    <a:pt x="1314" y="213"/>
                  </a:cubicBezTo>
                  <a:cubicBezTo>
                    <a:pt x="1137" y="216"/>
                    <a:pt x="960" y="213"/>
                    <a:pt x="784" y="222"/>
                  </a:cubicBezTo>
                  <a:cubicBezTo>
                    <a:pt x="756" y="223"/>
                    <a:pt x="731" y="280"/>
                    <a:pt x="711" y="295"/>
                  </a:cubicBezTo>
                  <a:cubicBezTo>
                    <a:pt x="643" y="348"/>
                    <a:pt x="660" y="332"/>
                    <a:pt x="565" y="341"/>
                  </a:cubicBezTo>
                  <a:cubicBezTo>
                    <a:pt x="468" y="372"/>
                    <a:pt x="106" y="327"/>
                    <a:pt x="53" y="386"/>
                  </a:cubicBezTo>
                  <a:cubicBezTo>
                    <a:pt x="0" y="445"/>
                    <a:pt x="172" y="612"/>
                    <a:pt x="245" y="697"/>
                  </a:cubicBezTo>
                  <a:lnTo>
                    <a:pt x="492" y="898"/>
                  </a:lnTo>
                  <a:lnTo>
                    <a:pt x="903" y="1136"/>
                  </a:lnTo>
                  <a:lnTo>
                    <a:pt x="1488" y="1264"/>
                  </a:lnTo>
                  <a:lnTo>
                    <a:pt x="1936" y="1246"/>
                  </a:lnTo>
                  <a:lnTo>
                    <a:pt x="2402" y="1136"/>
                  </a:lnTo>
                  <a:lnTo>
                    <a:pt x="2942" y="834"/>
                  </a:lnTo>
                  <a:lnTo>
                    <a:pt x="3180" y="578"/>
                  </a:lnTo>
                  <a:lnTo>
                    <a:pt x="3353" y="350"/>
                  </a:lnTo>
                  <a:lnTo>
                    <a:pt x="3481" y="121"/>
                  </a:lnTo>
                  <a:close/>
                </a:path>
              </a:pathLst>
            </a:custGeom>
            <a:gradFill rotWithShape="1">
              <a:gsLst>
                <a:gs pos="0">
                  <a:srgbClr val="FBEAC7"/>
                </a:gs>
                <a:gs pos="17999">
                  <a:srgbClr val="FEE7F2"/>
                </a:gs>
                <a:gs pos="36000">
                  <a:srgbClr val="FAC77D"/>
                </a:gs>
                <a:gs pos="61000">
                  <a:srgbClr val="FBA97D"/>
                </a:gs>
                <a:gs pos="82001">
                  <a:srgbClr val="FBD49C"/>
                </a:gs>
                <a:gs pos="100000">
                  <a:srgbClr val="FEE7F2"/>
                </a:gs>
              </a:gsLst>
              <a:lin ang="5400000" scaled="1"/>
            </a:gradFill>
            <a:ln w="12700">
              <a:solidFill>
                <a:srgbClr val="000024"/>
              </a:solidFill>
              <a:round/>
              <a:headEnd/>
              <a:tailEnd/>
            </a:ln>
          </p:spPr>
          <p:txBody>
            <a:bodyPr/>
            <a:lstStyle/>
            <a:p>
              <a:endParaRPr lang="en-US"/>
            </a:p>
          </p:txBody>
        </p:sp>
        <p:pic>
          <p:nvPicPr>
            <p:cNvPr id="69656" name="Picture 53" descr="coral"/>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6" y="1379"/>
              <a:ext cx="28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7" name="Picture 54" descr="coral"/>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9" y="1348"/>
              <a:ext cx="2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8" name="Picture 55" descr="reef"/>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5" y="1319"/>
              <a:ext cx="394"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9" name="Oval 56"/>
            <p:cNvSpPr>
              <a:spLocks noChangeArrowheads="1"/>
            </p:cNvSpPr>
            <p:nvPr/>
          </p:nvSpPr>
          <p:spPr bwMode="auto">
            <a:xfrm>
              <a:off x="1843" y="831"/>
              <a:ext cx="912" cy="898"/>
            </a:xfrm>
            <a:prstGeom prst="ellipse">
              <a:avLst/>
            </a:prstGeom>
            <a:noFill/>
            <a:ln w="12700">
              <a:solidFill>
                <a:srgbClr val="0000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9646" name="Rectangle 57"/>
          <p:cNvSpPr>
            <a:spLocks noChangeArrowheads="1"/>
          </p:cNvSpPr>
          <p:nvPr/>
        </p:nvSpPr>
        <p:spPr bwMode="auto">
          <a:xfrm>
            <a:off x="7027863" y="1466850"/>
            <a:ext cx="511175" cy="4997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42568537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p:spPr>
        <p:txBody>
          <a:bodyPr>
            <a:normAutofit fontScale="90000"/>
          </a:bodyPr>
          <a:lstStyle/>
          <a:p>
            <a:pPr eaLnBrk="1" hangingPunct="1"/>
            <a:r>
              <a:rPr lang="en-AU" sz="4400" dirty="0" smtClean="0">
                <a:latin typeface="Arial" charset="0"/>
              </a:rPr>
              <a:t>Geophysical</a:t>
            </a:r>
            <a:endParaRPr lang="en-US" sz="4400" dirty="0">
              <a:latin typeface="Arial" charset="0"/>
            </a:endParaRPr>
          </a:p>
        </p:txBody>
      </p:sp>
      <p:grpSp>
        <p:nvGrpSpPr>
          <p:cNvPr id="71683" name="Group 3"/>
          <p:cNvGrpSpPr>
            <a:grpSpLocks/>
          </p:cNvGrpSpPr>
          <p:nvPr/>
        </p:nvGrpSpPr>
        <p:grpSpPr bwMode="auto">
          <a:xfrm>
            <a:off x="8323263" y="260350"/>
            <a:ext cx="536575" cy="555625"/>
            <a:chOff x="1843" y="831"/>
            <a:chExt cx="914" cy="898"/>
          </a:xfrm>
        </p:grpSpPr>
        <p:sp>
          <p:nvSpPr>
            <p:cNvPr id="71686" name="Oval 4"/>
            <p:cNvSpPr>
              <a:spLocks noChangeArrowheads="1"/>
            </p:cNvSpPr>
            <p:nvPr/>
          </p:nvSpPr>
          <p:spPr bwMode="auto">
            <a:xfrm>
              <a:off x="1845" y="835"/>
              <a:ext cx="912" cy="894"/>
            </a:xfrm>
            <a:prstGeom prst="ellipse">
              <a:avLst/>
            </a:prstGeom>
            <a:gradFill rotWithShape="1">
              <a:gsLst>
                <a:gs pos="0">
                  <a:srgbClr val="5E9EFF"/>
                </a:gs>
                <a:gs pos="39999">
                  <a:srgbClr val="85C2FF"/>
                </a:gs>
                <a:gs pos="70000">
                  <a:srgbClr val="C4D6EB"/>
                </a:gs>
                <a:gs pos="100000">
                  <a:srgbClr val="FFEBFA"/>
                </a:gs>
              </a:gsLst>
              <a:lin ang="5400000" scaled="1"/>
            </a:gradFill>
            <a:ln w="12700">
              <a:solidFill>
                <a:srgbClr val="000024"/>
              </a:solidFill>
              <a:round/>
              <a:headEnd/>
              <a:tailEnd/>
            </a:ln>
          </p:spPr>
          <p:txBody>
            <a:bodyPr wrap="none" anchor="ctr"/>
            <a:lstStyle/>
            <a:p>
              <a:endParaRPr lang="en-US"/>
            </a:p>
          </p:txBody>
        </p:sp>
        <p:sp>
          <p:nvSpPr>
            <p:cNvPr id="71687" name="Freeform 5"/>
            <p:cNvSpPr>
              <a:spLocks/>
            </p:cNvSpPr>
            <p:nvPr/>
          </p:nvSpPr>
          <p:spPr bwMode="auto">
            <a:xfrm>
              <a:off x="1843" y="1071"/>
              <a:ext cx="912" cy="583"/>
            </a:xfrm>
            <a:custGeom>
              <a:avLst/>
              <a:gdLst>
                <a:gd name="T0" fmla="*/ 0 w 4032"/>
                <a:gd name="T1" fmla="*/ 0 h 2679"/>
                <a:gd name="T2" fmla="*/ 0 w 4032"/>
                <a:gd name="T3" fmla="*/ 0 h 2679"/>
                <a:gd name="T4" fmla="*/ 0 w 4032"/>
                <a:gd name="T5" fmla="*/ 0 h 2679"/>
                <a:gd name="T6" fmla="*/ 0 w 4032"/>
                <a:gd name="T7" fmla="*/ 0 h 2679"/>
                <a:gd name="T8" fmla="*/ 0 w 4032"/>
                <a:gd name="T9" fmla="*/ 0 h 2679"/>
                <a:gd name="T10" fmla="*/ 0 w 4032"/>
                <a:gd name="T11" fmla="*/ 0 h 2679"/>
                <a:gd name="T12" fmla="*/ 0 w 4032"/>
                <a:gd name="T13" fmla="*/ 0 h 2679"/>
                <a:gd name="T14" fmla="*/ 0 w 4032"/>
                <a:gd name="T15" fmla="*/ 0 h 2679"/>
                <a:gd name="T16" fmla="*/ 0 w 4032"/>
                <a:gd name="T17" fmla="*/ 0 h 2679"/>
                <a:gd name="T18" fmla="*/ 0 w 4032"/>
                <a:gd name="T19" fmla="*/ 0 h 2679"/>
                <a:gd name="T20" fmla="*/ 0 w 4032"/>
                <a:gd name="T21" fmla="*/ 0 h 2679"/>
                <a:gd name="T22" fmla="*/ 0 w 4032"/>
                <a:gd name="T23" fmla="*/ 0 h 2679"/>
                <a:gd name="T24" fmla="*/ 0 w 4032"/>
                <a:gd name="T25" fmla="*/ 0 h 2679"/>
                <a:gd name="T26" fmla="*/ 0 w 4032"/>
                <a:gd name="T27" fmla="*/ 0 h 2679"/>
                <a:gd name="T28" fmla="*/ 0 w 4032"/>
                <a:gd name="T29" fmla="*/ 0 h 2679"/>
                <a:gd name="T30" fmla="*/ 0 w 4032"/>
                <a:gd name="T31" fmla="*/ 0 h 2679"/>
                <a:gd name="T32" fmla="*/ 0 w 4032"/>
                <a:gd name="T33" fmla="*/ 0 h 2679"/>
                <a:gd name="T34" fmla="*/ 0 w 4032"/>
                <a:gd name="T35" fmla="*/ 0 h 2679"/>
                <a:gd name="T36" fmla="*/ 0 w 4032"/>
                <a:gd name="T37" fmla="*/ 0 h 2679"/>
                <a:gd name="T38" fmla="*/ 0 w 4032"/>
                <a:gd name="T39" fmla="*/ 0 h 2679"/>
                <a:gd name="T40" fmla="*/ 0 w 4032"/>
                <a:gd name="T41" fmla="*/ 0 h 2679"/>
                <a:gd name="T42" fmla="*/ 0 w 4032"/>
                <a:gd name="T43" fmla="*/ 0 h 2679"/>
                <a:gd name="T44" fmla="*/ 0 w 4032"/>
                <a:gd name="T45" fmla="*/ 0 h 2679"/>
                <a:gd name="T46" fmla="*/ 0 w 4032"/>
                <a:gd name="T47" fmla="*/ 0 h 2679"/>
                <a:gd name="T48" fmla="*/ 0 w 4032"/>
                <a:gd name="T49" fmla="*/ 0 h 2679"/>
                <a:gd name="T50" fmla="*/ 0 w 4032"/>
                <a:gd name="T51" fmla="*/ 0 h 267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2"/>
                <a:gd name="T79" fmla="*/ 0 h 2679"/>
                <a:gd name="T80" fmla="*/ 4032 w 4032"/>
                <a:gd name="T81" fmla="*/ 2679 h 267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2" h="2679">
                  <a:moveTo>
                    <a:pt x="157" y="165"/>
                  </a:moveTo>
                  <a:lnTo>
                    <a:pt x="54" y="540"/>
                  </a:lnTo>
                  <a:lnTo>
                    <a:pt x="0" y="864"/>
                  </a:lnTo>
                  <a:lnTo>
                    <a:pt x="18" y="1260"/>
                  </a:lnTo>
                  <a:lnTo>
                    <a:pt x="90" y="1548"/>
                  </a:lnTo>
                  <a:lnTo>
                    <a:pt x="162" y="1800"/>
                  </a:lnTo>
                  <a:lnTo>
                    <a:pt x="432" y="2250"/>
                  </a:lnTo>
                  <a:lnTo>
                    <a:pt x="828" y="2646"/>
                  </a:lnTo>
                  <a:lnTo>
                    <a:pt x="3137" y="2679"/>
                  </a:lnTo>
                  <a:lnTo>
                    <a:pt x="3412" y="2459"/>
                  </a:lnTo>
                  <a:lnTo>
                    <a:pt x="3640" y="2185"/>
                  </a:lnTo>
                  <a:lnTo>
                    <a:pt x="3860" y="1838"/>
                  </a:lnTo>
                  <a:lnTo>
                    <a:pt x="4006" y="1381"/>
                  </a:lnTo>
                  <a:lnTo>
                    <a:pt x="4032" y="972"/>
                  </a:lnTo>
                  <a:lnTo>
                    <a:pt x="4032" y="702"/>
                  </a:lnTo>
                  <a:lnTo>
                    <a:pt x="3960" y="366"/>
                  </a:lnTo>
                  <a:lnTo>
                    <a:pt x="3805" y="0"/>
                  </a:lnTo>
                  <a:lnTo>
                    <a:pt x="3567" y="82"/>
                  </a:lnTo>
                  <a:lnTo>
                    <a:pt x="3312" y="54"/>
                  </a:lnTo>
                  <a:lnTo>
                    <a:pt x="2682" y="144"/>
                  </a:lnTo>
                  <a:lnTo>
                    <a:pt x="2358" y="108"/>
                  </a:lnTo>
                  <a:lnTo>
                    <a:pt x="1908" y="72"/>
                  </a:lnTo>
                  <a:lnTo>
                    <a:pt x="1404" y="144"/>
                  </a:lnTo>
                  <a:lnTo>
                    <a:pt x="990" y="90"/>
                  </a:lnTo>
                  <a:lnTo>
                    <a:pt x="702" y="108"/>
                  </a:lnTo>
                  <a:lnTo>
                    <a:pt x="212" y="82"/>
                  </a:lnTo>
                </a:path>
              </a:pathLst>
            </a:custGeom>
            <a:gradFill rotWithShape="1">
              <a:gsLst>
                <a:gs pos="0">
                  <a:srgbClr val="03D4A8"/>
                </a:gs>
                <a:gs pos="25000">
                  <a:srgbClr val="21D6E0"/>
                </a:gs>
                <a:gs pos="75000">
                  <a:srgbClr val="0087E6"/>
                </a:gs>
                <a:gs pos="100000">
                  <a:srgbClr val="005CBF"/>
                </a:gs>
              </a:gsLst>
              <a:lin ang="5400000" scaled="1"/>
            </a:gradFill>
            <a:ln w="12700">
              <a:solidFill>
                <a:srgbClr val="000024"/>
              </a:solidFill>
              <a:round/>
              <a:headEnd/>
              <a:tailEnd/>
            </a:ln>
          </p:spPr>
          <p:txBody>
            <a:bodyPr/>
            <a:lstStyle/>
            <a:p>
              <a:endParaRPr lang="en-US"/>
            </a:p>
          </p:txBody>
        </p:sp>
        <p:pic>
          <p:nvPicPr>
            <p:cNvPr id="71688" name="Picture 6" descr="turtl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 y="1136"/>
              <a:ext cx="2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9" name="Freeform 7"/>
            <p:cNvSpPr>
              <a:spLocks noChangeAspect="1"/>
            </p:cNvSpPr>
            <p:nvPr/>
          </p:nvSpPr>
          <p:spPr bwMode="auto">
            <a:xfrm>
              <a:off x="2443" y="1015"/>
              <a:ext cx="259" cy="85"/>
            </a:xfrm>
            <a:custGeom>
              <a:avLst/>
              <a:gdLst>
                <a:gd name="T0" fmla="*/ 0 w 1146"/>
                <a:gd name="T1" fmla="*/ 0 h 388"/>
                <a:gd name="T2" fmla="*/ 0 w 1146"/>
                <a:gd name="T3" fmla="*/ 0 h 388"/>
                <a:gd name="T4" fmla="*/ 0 w 1146"/>
                <a:gd name="T5" fmla="*/ 0 h 388"/>
                <a:gd name="T6" fmla="*/ 0 w 1146"/>
                <a:gd name="T7" fmla="*/ 0 h 388"/>
                <a:gd name="T8" fmla="*/ 0 w 1146"/>
                <a:gd name="T9" fmla="*/ 0 h 388"/>
                <a:gd name="T10" fmla="*/ 0 w 1146"/>
                <a:gd name="T11" fmla="*/ 0 h 388"/>
                <a:gd name="T12" fmla="*/ 0 w 1146"/>
                <a:gd name="T13" fmla="*/ 0 h 388"/>
                <a:gd name="T14" fmla="*/ 0 w 1146"/>
                <a:gd name="T15" fmla="*/ 0 h 388"/>
                <a:gd name="T16" fmla="*/ 0 w 1146"/>
                <a:gd name="T17" fmla="*/ 0 h 388"/>
                <a:gd name="T18" fmla="*/ 0 w 1146"/>
                <a:gd name="T19" fmla="*/ 0 h 3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6"/>
                <a:gd name="T31" fmla="*/ 0 h 388"/>
                <a:gd name="T32" fmla="*/ 1146 w 1146"/>
                <a:gd name="T33" fmla="*/ 388 h 3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6" h="388">
                  <a:moveTo>
                    <a:pt x="1027" y="43"/>
                  </a:moveTo>
                  <a:lnTo>
                    <a:pt x="1146" y="244"/>
                  </a:lnTo>
                  <a:lnTo>
                    <a:pt x="926" y="363"/>
                  </a:lnTo>
                  <a:lnTo>
                    <a:pt x="579" y="344"/>
                  </a:lnTo>
                  <a:lnTo>
                    <a:pt x="317" y="374"/>
                  </a:lnTo>
                  <a:lnTo>
                    <a:pt x="0" y="388"/>
                  </a:lnTo>
                  <a:lnTo>
                    <a:pt x="188" y="173"/>
                  </a:lnTo>
                  <a:lnTo>
                    <a:pt x="678" y="0"/>
                  </a:lnTo>
                  <a:lnTo>
                    <a:pt x="793" y="58"/>
                  </a:lnTo>
                  <a:lnTo>
                    <a:pt x="1027" y="43"/>
                  </a:lnTo>
                  <a:close/>
                </a:path>
              </a:pathLst>
            </a:custGeom>
            <a:gradFill rotWithShape="1">
              <a:gsLst>
                <a:gs pos="0">
                  <a:srgbClr val="FEE7F2"/>
                </a:gs>
                <a:gs pos="17999">
                  <a:srgbClr val="FBD49C"/>
                </a:gs>
                <a:gs pos="39000">
                  <a:srgbClr val="FBA97D"/>
                </a:gs>
                <a:gs pos="64000">
                  <a:srgbClr val="FAC77D"/>
                </a:gs>
                <a:gs pos="82001">
                  <a:srgbClr val="FEE7F2"/>
                </a:gs>
                <a:gs pos="100000">
                  <a:srgbClr val="FBEAC7"/>
                </a:gs>
              </a:gsLst>
              <a:lin ang="5400000" scaled="1"/>
            </a:gradFill>
            <a:ln w="12700">
              <a:solidFill>
                <a:srgbClr val="000024"/>
              </a:solidFill>
              <a:round/>
              <a:headEnd/>
              <a:tailEnd/>
            </a:ln>
          </p:spPr>
          <p:txBody>
            <a:bodyPr/>
            <a:lstStyle/>
            <a:p>
              <a:endParaRPr lang="en-US"/>
            </a:p>
          </p:txBody>
        </p:sp>
        <p:pic>
          <p:nvPicPr>
            <p:cNvPr id="71690" name="Picture 8" descr="NA01525_"/>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 y="976"/>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1" name="Picture 9" descr="NA01525_"/>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 y="1017"/>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2" name="Picture 10" descr="NA01525_"/>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 y="1022"/>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71693" name="Picture 11" descr="NA01526_"/>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502" y="939"/>
              <a:ext cx="10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4" name="Freeform 12"/>
            <p:cNvSpPr>
              <a:spLocks/>
            </p:cNvSpPr>
            <p:nvPr/>
          </p:nvSpPr>
          <p:spPr bwMode="auto">
            <a:xfrm>
              <a:off x="1922" y="1452"/>
              <a:ext cx="789" cy="276"/>
            </a:xfrm>
            <a:custGeom>
              <a:avLst/>
              <a:gdLst>
                <a:gd name="T0" fmla="*/ 0 w 3481"/>
                <a:gd name="T1" fmla="*/ 0 h 1264"/>
                <a:gd name="T2" fmla="*/ 0 w 3481"/>
                <a:gd name="T3" fmla="*/ 0 h 1264"/>
                <a:gd name="T4" fmla="*/ 0 w 3481"/>
                <a:gd name="T5" fmla="*/ 0 h 1264"/>
                <a:gd name="T6" fmla="*/ 0 w 3481"/>
                <a:gd name="T7" fmla="*/ 0 h 1264"/>
                <a:gd name="T8" fmla="*/ 0 w 3481"/>
                <a:gd name="T9" fmla="*/ 0 h 1264"/>
                <a:gd name="T10" fmla="*/ 0 w 3481"/>
                <a:gd name="T11" fmla="*/ 0 h 1264"/>
                <a:gd name="T12" fmla="*/ 0 w 3481"/>
                <a:gd name="T13" fmla="*/ 0 h 1264"/>
                <a:gd name="T14" fmla="*/ 0 w 3481"/>
                <a:gd name="T15" fmla="*/ 0 h 1264"/>
                <a:gd name="T16" fmla="*/ 0 w 3481"/>
                <a:gd name="T17" fmla="*/ 0 h 1264"/>
                <a:gd name="T18" fmla="*/ 0 w 3481"/>
                <a:gd name="T19" fmla="*/ 0 h 1264"/>
                <a:gd name="T20" fmla="*/ 0 w 3481"/>
                <a:gd name="T21" fmla="*/ 0 h 1264"/>
                <a:gd name="T22" fmla="*/ 0 w 3481"/>
                <a:gd name="T23" fmla="*/ 0 h 1264"/>
                <a:gd name="T24" fmla="*/ 0 w 3481"/>
                <a:gd name="T25" fmla="*/ 0 h 1264"/>
                <a:gd name="T26" fmla="*/ 0 w 3481"/>
                <a:gd name="T27" fmla="*/ 0 h 1264"/>
                <a:gd name="T28" fmla="*/ 0 w 3481"/>
                <a:gd name="T29" fmla="*/ 0 h 1264"/>
                <a:gd name="T30" fmla="*/ 0 w 3481"/>
                <a:gd name="T31" fmla="*/ 0 h 1264"/>
                <a:gd name="T32" fmla="*/ 0 w 3481"/>
                <a:gd name="T33" fmla="*/ 0 h 1264"/>
                <a:gd name="T34" fmla="*/ 0 w 3481"/>
                <a:gd name="T35" fmla="*/ 0 h 1264"/>
                <a:gd name="T36" fmla="*/ 0 w 3481"/>
                <a:gd name="T37" fmla="*/ 0 h 1264"/>
                <a:gd name="T38" fmla="*/ 0 w 3481"/>
                <a:gd name="T39" fmla="*/ 0 h 1264"/>
                <a:gd name="T40" fmla="*/ 0 w 3481"/>
                <a:gd name="T41" fmla="*/ 0 h 1264"/>
                <a:gd name="T42" fmla="*/ 0 w 3481"/>
                <a:gd name="T43" fmla="*/ 0 h 1264"/>
                <a:gd name="T44" fmla="*/ 0 w 3481"/>
                <a:gd name="T45" fmla="*/ 0 h 1264"/>
                <a:gd name="T46" fmla="*/ 0 w 3481"/>
                <a:gd name="T47" fmla="*/ 0 h 1264"/>
                <a:gd name="T48" fmla="*/ 0 w 3481"/>
                <a:gd name="T49" fmla="*/ 0 h 12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81"/>
                <a:gd name="T76" fmla="*/ 0 h 1264"/>
                <a:gd name="T77" fmla="*/ 3481 w 3481"/>
                <a:gd name="T78" fmla="*/ 1264 h 12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81" h="1264">
                  <a:moveTo>
                    <a:pt x="3481" y="121"/>
                  </a:moveTo>
                  <a:cubicBezTo>
                    <a:pt x="3410" y="50"/>
                    <a:pt x="3128" y="46"/>
                    <a:pt x="3024" y="12"/>
                  </a:cubicBezTo>
                  <a:cubicBezTo>
                    <a:pt x="2986" y="0"/>
                    <a:pt x="2945" y="5"/>
                    <a:pt x="2905" y="2"/>
                  </a:cubicBezTo>
                  <a:cubicBezTo>
                    <a:pt x="2826" y="8"/>
                    <a:pt x="2746" y="7"/>
                    <a:pt x="2668" y="21"/>
                  </a:cubicBezTo>
                  <a:cubicBezTo>
                    <a:pt x="2621" y="29"/>
                    <a:pt x="2633" y="138"/>
                    <a:pt x="2622" y="140"/>
                  </a:cubicBezTo>
                  <a:cubicBezTo>
                    <a:pt x="2526" y="160"/>
                    <a:pt x="2427" y="146"/>
                    <a:pt x="2329" y="149"/>
                  </a:cubicBezTo>
                  <a:cubicBezTo>
                    <a:pt x="2298" y="180"/>
                    <a:pt x="2280" y="192"/>
                    <a:pt x="2238" y="204"/>
                  </a:cubicBezTo>
                  <a:cubicBezTo>
                    <a:pt x="2126" y="195"/>
                    <a:pt x="2076" y="185"/>
                    <a:pt x="1964" y="194"/>
                  </a:cubicBezTo>
                  <a:cubicBezTo>
                    <a:pt x="1933" y="215"/>
                    <a:pt x="1925" y="238"/>
                    <a:pt x="1890" y="249"/>
                  </a:cubicBezTo>
                  <a:cubicBezTo>
                    <a:pt x="1767" y="379"/>
                    <a:pt x="1853" y="297"/>
                    <a:pt x="1406" y="258"/>
                  </a:cubicBezTo>
                  <a:cubicBezTo>
                    <a:pt x="1372" y="255"/>
                    <a:pt x="1347" y="221"/>
                    <a:pt x="1314" y="213"/>
                  </a:cubicBezTo>
                  <a:cubicBezTo>
                    <a:pt x="1137" y="216"/>
                    <a:pt x="960" y="213"/>
                    <a:pt x="784" y="222"/>
                  </a:cubicBezTo>
                  <a:cubicBezTo>
                    <a:pt x="756" y="223"/>
                    <a:pt x="731" y="280"/>
                    <a:pt x="711" y="295"/>
                  </a:cubicBezTo>
                  <a:cubicBezTo>
                    <a:pt x="643" y="348"/>
                    <a:pt x="660" y="332"/>
                    <a:pt x="565" y="341"/>
                  </a:cubicBezTo>
                  <a:cubicBezTo>
                    <a:pt x="468" y="372"/>
                    <a:pt x="106" y="327"/>
                    <a:pt x="53" y="386"/>
                  </a:cubicBezTo>
                  <a:cubicBezTo>
                    <a:pt x="0" y="445"/>
                    <a:pt x="172" y="612"/>
                    <a:pt x="245" y="697"/>
                  </a:cubicBezTo>
                  <a:lnTo>
                    <a:pt x="492" y="898"/>
                  </a:lnTo>
                  <a:lnTo>
                    <a:pt x="903" y="1136"/>
                  </a:lnTo>
                  <a:lnTo>
                    <a:pt x="1488" y="1264"/>
                  </a:lnTo>
                  <a:lnTo>
                    <a:pt x="1936" y="1246"/>
                  </a:lnTo>
                  <a:lnTo>
                    <a:pt x="2402" y="1136"/>
                  </a:lnTo>
                  <a:lnTo>
                    <a:pt x="2942" y="834"/>
                  </a:lnTo>
                  <a:lnTo>
                    <a:pt x="3180" y="578"/>
                  </a:lnTo>
                  <a:lnTo>
                    <a:pt x="3353" y="350"/>
                  </a:lnTo>
                  <a:lnTo>
                    <a:pt x="3481" y="121"/>
                  </a:lnTo>
                  <a:close/>
                </a:path>
              </a:pathLst>
            </a:custGeom>
            <a:gradFill rotWithShape="1">
              <a:gsLst>
                <a:gs pos="0">
                  <a:srgbClr val="FBEAC7"/>
                </a:gs>
                <a:gs pos="17999">
                  <a:srgbClr val="FEE7F2"/>
                </a:gs>
                <a:gs pos="36000">
                  <a:srgbClr val="FAC77D"/>
                </a:gs>
                <a:gs pos="61000">
                  <a:srgbClr val="FBA97D"/>
                </a:gs>
                <a:gs pos="82001">
                  <a:srgbClr val="FBD49C"/>
                </a:gs>
                <a:gs pos="100000">
                  <a:srgbClr val="FEE7F2"/>
                </a:gs>
              </a:gsLst>
              <a:lin ang="5400000" scaled="1"/>
            </a:gradFill>
            <a:ln w="12700">
              <a:solidFill>
                <a:srgbClr val="000024"/>
              </a:solidFill>
              <a:round/>
              <a:headEnd/>
              <a:tailEnd/>
            </a:ln>
          </p:spPr>
          <p:txBody>
            <a:bodyPr/>
            <a:lstStyle/>
            <a:p>
              <a:endParaRPr lang="en-US"/>
            </a:p>
          </p:txBody>
        </p:sp>
        <p:pic>
          <p:nvPicPr>
            <p:cNvPr id="71695" name="Picture 13" descr="coral"/>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 y="1379"/>
              <a:ext cx="28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6" name="Picture 14" descr="coral"/>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 y="1348"/>
              <a:ext cx="2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7" name="Picture 15" descr="reef"/>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 y="1319"/>
              <a:ext cx="394"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8" name="Oval 16"/>
            <p:cNvSpPr>
              <a:spLocks noChangeArrowheads="1"/>
            </p:cNvSpPr>
            <p:nvPr/>
          </p:nvSpPr>
          <p:spPr bwMode="auto">
            <a:xfrm>
              <a:off x="1843" y="831"/>
              <a:ext cx="912" cy="898"/>
            </a:xfrm>
            <a:prstGeom prst="ellipse">
              <a:avLst/>
            </a:prstGeom>
            <a:noFill/>
            <a:ln w="12700">
              <a:solidFill>
                <a:srgbClr val="0000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pic>
        <p:nvPicPr>
          <p:cNvPr id="71684" name="Picture 17" descr="rough_groun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363" y="1457325"/>
            <a:ext cx="7707312"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Rectangle 18"/>
          <p:cNvSpPr>
            <a:spLocks noChangeArrowheads="1"/>
          </p:cNvSpPr>
          <p:nvPr/>
        </p:nvSpPr>
        <p:spPr bwMode="auto">
          <a:xfrm>
            <a:off x="957263" y="5072063"/>
            <a:ext cx="7707312"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180975" indent="-180975">
              <a:spcBef>
                <a:spcPct val="20000"/>
              </a:spcBef>
              <a:buClr>
                <a:schemeClr val="accent1"/>
              </a:buClr>
              <a:buFont typeface="Wingdings" charset="0"/>
              <a:buChar char="§"/>
            </a:pPr>
            <a:r>
              <a:rPr lang="en-AU" sz="2400">
                <a:solidFill>
                  <a:srgbClr val="2F658D"/>
                </a:solidFill>
              </a:rPr>
              <a:t> Bottom types (rough, flat, soft)</a:t>
            </a:r>
          </a:p>
          <a:p>
            <a:pPr marL="180975" indent="-180975">
              <a:spcBef>
                <a:spcPct val="20000"/>
              </a:spcBef>
              <a:buClr>
                <a:schemeClr val="accent1"/>
              </a:buClr>
              <a:buFont typeface="Wingdings" charset="0"/>
              <a:buChar char="§"/>
            </a:pPr>
            <a:r>
              <a:rPr lang="en-AU" sz="2400">
                <a:solidFill>
                  <a:srgbClr val="2F658D"/>
                </a:solidFill>
              </a:rPr>
              <a:t> Canyons</a:t>
            </a:r>
            <a:endParaRPr lang="en-US" sz="2400">
              <a:solidFill>
                <a:srgbClr val="2F658D"/>
              </a:solidFill>
            </a:endParaRPr>
          </a:p>
        </p:txBody>
      </p:sp>
    </p:spTree>
    <p:extLst>
      <p:ext uri="{BB962C8B-B14F-4D97-AF65-F5344CB8AC3E}">
        <p14:creationId xmlns:p14="http://schemas.microsoft.com/office/powerpoint/2010/main" val="41118178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Whole of System Modeling</a:t>
            </a:r>
          </a:p>
          <a:p>
            <a:r>
              <a:rPr lang="en-US" dirty="0"/>
              <a:t>Ecosystem MSE</a:t>
            </a:r>
          </a:p>
          <a:p>
            <a:r>
              <a:rPr lang="en-US" dirty="0" smtClean="0"/>
              <a:t>Atlantis</a:t>
            </a:r>
          </a:p>
          <a:p>
            <a:endParaRPr lang="en-US" dirty="0" smtClean="0"/>
          </a:p>
          <a:p>
            <a:r>
              <a:rPr lang="en-US" dirty="0" smtClean="0"/>
              <a:t>LAB / ASSIGNMENT</a:t>
            </a:r>
          </a:p>
          <a:p>
            <a:pPr lvl="1"/>
            <a:r>
              <a:rPr lang="en-US" dirty="0" smtClean="0"/>
              <a:t>Scenario evaluation/analysis using Northeast US Atlantis model</a:t>
            </a:r>
          </a:p>
          <a:p>
            <a:pPr lvl="1"/>
            <a:r>
              <a:rPr lang="en-US" dirty="0" smtClean="0"/>
              <a:t>Produce Figures, interpretation for a joint </a:t>
            </a:r>
            <a:br>
              <a:rPr lang="en-US" dirty="0" smtClean="0"/>
            </a:br>
            <a:r>
              <a:rPr lang="en-US" dirty="0" smtClean="0"/>
              <a:t>paper/report on a set of scenarios.</a:t>
            </a:r>
          </a:p>
          <a:p>
            <a:pPr lvl="1"/>
            <a:endParaRPr lang="en-US" dirty="0" smtClean="0"/>
          </a:p>
        </p:txBody>
      </p:sp>
    </p:spTree>
    <p:extLst>
      <p:ext uri="{BB962C8B-B14F-4D97-AF65-F5344CB8AC3E}">
        <p14:creationId xmlns:p14="http://schemas.microsoft.com/office/powerpoint/2010/main" val="9022940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noFill/>
        </p:spPr>
        <p:txBody>
          <a:bodyPr>
            <a:normAutofit fontScale="90000"/>
          </a:bodyPr>
          <a:lstStyle/>
          <a:p>
            <a:pPr eaLnBrk="1" hangingPunct="1"/>
            <a:r>
              <a:rPr lang="en-AU" sz="4400" dirty="0" smtClean="0">
                <a:latin typeface="Arial" charset="0"/>
              </a:rPr>
              <a:t>Hydrodynamics</a:t>
            </a:r>
            <a:endParaRPr lang="en-US" sz="4400" dirty="0">
              <a:latin typeface="Arial" charset="0"/>
            </a:endParaRPr>
          </a:p>
        </p:txBody>
      </p:sp>
      <p:grpSp>
        <p:nvGrpSpPr>
          <p:cNvPr id="73731" name="Group 43"/>
          <p:cNvGrpSpPr>
            <a:grpSpLocks/>
          </p:cNvGrpSpPr>
          <p:nvPr/>
        </p:nvGrpSpPr>
        <p:grpSpPr bwMode="auto">
          <a:xfrm>
            <a:off x="8323263" y="260350"/>
            <a:ext cx="536575" cy="555625"/>
            <a:chOff x="1843" y="831"/>
            <a:chExt cx="914" cy="898"/>
          </a:xfrm>
        </p:grpSpPr>
        <p:sp>
          <p:nvSpPr>
            <p:cNvPr id="73734" name="Oval 44"/>
            <p:cNvSpPr>
              <a:spLocks noChangeArrowheads="1"/>
            </p:cNvSpPr>
            <p:nvPr/>
          </p:nvSpPr>
          <p:spPr bwMode="auto">
            <a:xfrm>
              <a:off x="1845" y="835"/>
              <a:ext cx="912" cy="894"/>
            </a:xfrm>
            <a:prstGeom prst="ellipse">
              <a:avLst/>
            </a:prstGeom>
            <a:gradFill rotWithShape="1">
              <a:gsLst>
                <a:gs pos="0">
                  <a:srgbClr val="5E9EFF"/>
                </a:gs>
                <a:gs pos="39999">
                  <a:srgbClr val="85C2FF"/>
                </a:gs>
                <a:gs pos="70000">
                  <a:srgbClr val="C4D6EB"/>
                </a:gs>
                <a:gs pos="100000">
                  <a:srgbClr val="FFEBFA"/>
                </a:gs>
              </a:gsLst>
              <a:lin ang="5400000" scaled="1"/>
            </a:gradFill>
            <a:ln w="12700">
              <a:solidFill>
                <a:srgbClr val="000024"/>
              </a:solidFill>
              <a:round/>
              <a:headEnd/>
              <a:tailEnd/>
            </a:ln>
          </p:spPr>
          <p:txBody>
            <a:bodyPr wrap="none" anchor="ctr"/>
            <a:lstStyle/>
            <a:p>
              <a:endParaRPr lang="en-US"/>
            </a:p>
          </p:txBody>
        </p:sp>
        <p:sp>
          <p:nvSpPr>
            <p:cNvPr id="73735" name="Freeform 45"/>
            <p:cNvSpPr>
              <a:spLocks/>
            </p:cNvSpPr>
            <p:nvPr/>
          </p:nvSpPr>
          <p:spPr bwMode="auto">
            <a:xfrm>
              <a:off x="1843" y="1071"/>
              <a:ext cx="912" cy="583"/>
            </a:xfrm>
            <a:custGeom>
              <a:avLst/>
              <a:gdLst>
                <a:gd name="T0" fmla="*/ 0 w 4032"/>
                <a:gd name="T1" fmla="*/ 0 h 2679"/>
                <a:gd name="T2" fmla="*/ 0 w 4032"/>
                <a:gd name="T3" fmla="*/ 0 h 2679"/>
                <a:gd name="T4" fmla="*/ 0 w 4032"/>
                <a:gd name="T5" fmla="*/ 0 h 2679"/>
                <a:gd name="T6" fmla="*/ 0 w 4032"/>
                <a:gd name="T7" fmla="*/ 0 h 2679"/>
                <a:gd name="T8" fmla="*/ 0 w 4032"/>
                <a:gd name="T9" fmla="*/ 0 h 2679"/>
                <a:gd name="T10" fmla="*/ 0 w 4032"/>
                <a:gd name="T11" fmla="*/ 0 h 2679"/>
                <a:gd name="T12" fmla="*/ 0 w 4032"/>
                <a:gd name="T13" fmla="*/ 0 h 2679"/>
                <a:gd name="T14" fmla="*/ 0 w 4032"/>
                <a:gd name="T15" fmla="*/ 0 h 2679"/>
                <a:gd name="T16" fmla="*/ 0 w 4032"/>
                <a:gd name="T17" fmla="*/ 0 h 2679"/>
                <a:gd name="T18" fmla="*/ 0 w 4032"/>
                <a:gd name="T19" fmla="*/ 0 h 2679"/>
                <a:gd name="T20" fmla="*/ 0 w 4032"/>
                <a:gd name="T21" fmla="*/ 0 h 2679"/>
                <a:gd name="T22" fmla="*/ 0 w 4032"/>
                <a:gd name="T23" fmla="*/ 0 h 2679"/>
                <a:gd name="T24" fmla="*/ 0 w 4032"/>
                <a:gd name="T25" fmla="*/ 0 h 2679"/>
                <a:gd name="T26" fmla="*/ 0 w 4032"/>
                <a:gd name="T27" fmla="*/ 0 h 2679"/>
                <a:gd name="T28" fmla="*/ 0 w 4032"/>
                <a:gd name="T29" fmla="*/ 0 h 2679"/>
                <a:gd name="T30" fmla="*/ 0 w 4032"/>
                <a:gd name="T31" fmla="*/ 0 h 2679"/>
                <a:gd name="T32" fmla="*/ 0 w 4032"/>
                <a:gd name="T33" fmla="*/ 0 h 2679"/>
                <a:gd name="T34" fmla="*/ 0 w 4032"/>
                <a:gd name="T35" fmla="*/ 0 h 2679"/>
                <a:gd name="T36" fmla="*/ 0 w 4032"/>
                <a:gd name="T37" fmla="*/ 0 h 2679"/>
                <a:gd name="T38" fmla="*/ 0 w 4032"/>
                <a:gd name="T39" fmla="*/ 0 h 2679"/>
                <a:gd name="T40" fmla="*/ 0 w 4032"/>
                <a:gd name="T41" fmla="*/ 0 h 2679"/>
                <a:gd name="T42" fmla="*/ 0 w 4032"/>
                <a:gd name="T43" fmla="*/ 0 h 2679"/>
                <a:gd name="T44" fmla="*/ 0 w 4032"/>
                <a:gd name="T45" fmla="*/ 0 h 2679"/>
                <a:gd name="T46" fmla="*/ 0 w 4032"/>
                <a:gd name="T47" fmla="*/ 0 h 2679"/>
                <a:gd name="T48" fmla="*/ 0 w 4032"/>
                <a:gd name="T49" fmla="*/ 0 h 2679"/>
                <a:gd name="T50" fmla="*/ 0 w 4032"/>
                <a:gd name="T51" fmla="*/ 0 h 267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2"/>
                <a:gd name="T79" fmla="*/ 0 h 2679"/>
                <a:gd name="T80" fmla="*/ 4032 w 4032"/>
                <a:gd name="T81" fmla="*/ 2679 h 267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2" h="2679">
                  <a:moveTo>
                    <a:pt x="157" y="165"/>
                  </a:moveTo>
                  <a:lnTo>
                    <a:pt x="54" y="540"/>
                  </a:lnTo>
                  <a:lnTo>
                    <a:pt x="0" y="864"/>
                  </a:lnTo>
                  <a:lnTo>
                    <a:pt x="18" y="1260"/>
                  </a:lnTo>
                  <a:lnTo>
                    <a:pt x="90" y="1548"/>
                  </a:lnTo>
                  <a:lnTo>
                    <a:pt x="162" y="1800"/>
                  </a:lnTo>
                  <a:lnTo>
                    <a:pt x="432" y="2250"/>
                  </a:lnTo>
                  <a:lnTo>
                    <a:pt x="828" y="2646"/>
                  </a:lnTo>
                  <a:lnTo>
                    <a:pt x="3137" y="2679"/>
                  </a:lnTo>
                  <a:lnTo>
                    <a:pt x="3412" y="2459"/>
                  </a:lnTo>
                  <a:lnTo>
                    <a:pt x="3640" y="2185"/>
                  </a:lnTo>
                  <a:lnTo>
                    <a:pt x="3860" y="1838"/>
                  </a:lnTo>
                  <a:lnTo>
                    <a:pt x="4006" y="1381"/>
                  </a:lnTo>
                  <a:lnTo>
                    <a:pt x="4032" y="972"/>
                  </a:lnTo>
                  <a:lnTo>
                    <a:pt x="4032" y="702"/>
                  </a:lnTo>
                  <a:lnTo>
                    <a:pt x="3960" y="366"/>
                  </a:lnTo>
                  <a:lnTo>
                    <a:pt x="3805" y="0"/>
                  </a:lnTo>
                  <a:lnTo>
                    <a:pt x="3567" y="82"/>
                  </a:lnTo>
                  <a:lnTo>
                    <a:pt x="3312" y="54"/>
                  </a:lnTo>
                  <a:lnTo>
                    <a:pt x="2682" y="144"/>
                  </a:lnTo>
                  <a:lnTo>
                    <a:pt x="2358" y="108"/>
                  </a:lnTo>
                  <a:lnTo>
                    <a:pt x="1908" y="72"/>
                  </a:lnTo>
                  <a:lnTo>
                    <a:pt x="1404" y="144"/>
                  </a:lnTo>
                  <a:lnTo>
                    <a:pt x="990" y="90"/>
                  </a:lnTo>
                  <a:lnTo>
                    <a:pt x="702" y="108"/>
                  </a:lnTo>
                  <a:lnTo>
                    <a:pt x="212" y="82"/>
                  </a:lnTo>
                </a:path>
              </a:pathLst>
            </a:custGeom>
            <a:gradFill rotWithShape="1">
              <a:gsLst>
                <a:gs pos="0">
                  <a:srgbClr val="03D4A8"/>
                </a:gs>
                <a:gs pos="25000">
                  <a:srgbClr val="21D6E0"/>
                </a:gs>
                <a:gs pos="75000">
                  <a:srgbClr val="0087E6"/>
                </a:gs>
                <a:gs pos="100000">
                  <a:srgbClr val="005CBF"/>
                </a:gs>
              </a:gsLst>
              <a:lin ang="5400000" scaled="1"/>
            </a:gradFill>
            <a:ln w="12700">
              <a:solidFill>
                <a:srgbClr val="000024"/>
              </a:solidFill>
              <a:round/>
              <a:headEnd/>
              <a:tailEnd/>
            </a:ln>
          </p:spPr>
          <p:txBody>
            <a:bodyPr/>
            <a:lstStyle/>
            <a:p>
              <a:endParaRPr lang="en-US"/>
            </a:p>
          </p:txBody>
        </p:sp>
        <p:pic>
          <p:nvPicPr>
            <p:cNvPr id="73736" name="Picture 46" descr="turtl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 y="1136"/>
              <a:ext cx="2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7" name="Freeform 47"/>
            <p:cNvSpPr>
              <a:spLocks noChangeAspect="1"/>
            </p:cNvSpPr>
            <p:nvPr/>
          </p:nvSpPr>
          <p:spPr bwMode="auto">
            <a:xfrm>
              <a:off x="2443" y="1015"/>
              <a:ext cx="259" cy="85"/>
            </a:xfrm>
            <a:custGeom>
              <a:avLst/>
              <a:gdLst>
                <a:gd name="T0" fmla="*/ 0 w 1146"/>
                <a:gd name="T1" fmla="*/ 0 h 388"/>
                <a:gd name="T2" fmla="*/ 0 w 1146"/>
                <a:gd name="T3" fmla="*/ 0 h 388"/>
                <a:gd name="T4" fmla="*/ 0 w 1146"/>
                <a:gd name="T5" fmla="*/ 0 h 388"/>
                <a:gd name="T6" fmla="*/ 0 w 1146"/>
                <a:gd name="T7" fmla="*/ 0 h 388"/>
                <a:gd name="T8" fmla="*/ 0 w 1146"/>
                <a:gd name="T9" fmla="*/ 0 h 388"/>
                <a:gd name="T10" fmla="*/ 0 w 1146"/>
                <a:gd name="T11" fmla="*/ 0 h 388"/>
                <a:gd name="T12" fmla="*/ 0 w 1146"/>
                <a:gd name="T13" fmla="*/ 0 h 388"/>
                <a:gd name="T14" fmla="*/ 0 w 1146"/>
                <a:gd name="T15" fmla="*/ 0 h 388"/>
                <a:gd name="T16" fmla="*/ 0 w 1146"/>
                <a:gd name="T17" fmla="*/ 0 h 388"/>
                <a:gd name="T18" fmla="*/ 0 w 1146"/>
                <a:gd name="T19" fmla="*/ 0 h 3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6"/>
                <a:gd name="T31" fmla="*/ 0 h 388"/>
                <a:gd name="T32" fmla="*/ 1146 w 1146"/>
                <a:gd name="T33" fmla="*/ 388 h 3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6" h="388">
                  <a:moveTo>
                    <a:pt x="1027" y="43"/>
                  </a:moveTo>
                  <a:lnTo>
                    <a:pt x="1146" y="244"/>
                  </a:lnTo>
                  <a:lnTo>
                    <a:pt x="926" y="363"/>
                  </a:lnTo>
                  <a:lnTo>
                    <a:pt x="579" y="344"/>
                  </a:lnTo>
                  <a:lnTo>
                    <a:pt x="317" y="374"/>
                  </a:lnTo>
                  <a:lnTo>
                    <a:pt x="0" y="388"/>
                  </a:lnTo>
                  <a:lnTo>
                    <a:pt x="188" y="173"/>
                  </a:lnTo>
                  <a:lnTo>
                    <a:pt x="678" y="0"/>
                  </a:lnTo>
                  <a:lnTo>
                    <a:pt x="793" y="58"/>
                  </a:lnTo>
                  <a:lnTo>
                    <a:pt x="1027" y="43"/>
                  </a:lnTo>
                  <a:close/>
                </a:path>
              </a:pathLst>
            </a:custGeom>
            <a:gradFill rotWithShape="1">
              <a:gsLst>
                <a:gs pos="0">
                  <a:srgbClr val="FEE7F2"/>
                </a:gs>
                <a:gs pos="17999">
                  <a:srgbClr val="FBD49C"/>
                </a:gs>
                <a:gs pos="39000">
                  <a:srgbClr val="FBA97D"/>
                </a:gs>
                <a:gs pos="64000">
                  <a:srgbClr val="FAC77D"/>
                </a:gs>
                <a:gs pos="82001">
                  <a:srgbClr val="FEE7F2"/>
                </a:gs>
                <a:gs pos="100000">
                  <a:srgbClr val="FBEAC7"/>
                </a:gs>
              </a:gsLst>
              <a:lin ang="5400000" scaled="1"/>
            </a:gradFill>
            <a:ln w="12700">
              <a:solidFill>
                <a:srgbClr val="000024"/>
              </a:solidFill>
              <a:round/>
              <a:headEnd/>
              <a:tailEnd/>
            </a:ln>
          </p:spPr>
          <p:txBody>
            <a:bodyPr/>
            <a:lstStyle/>
            <a:p>
              <a:endParaRPr lang="en-US"/>
            </a:p>
          </p:txBody>
        </p:sp>
        <p:pic>
          <p:nvPicPr>
            <p:cNvPr id="73738" name="Picture 48" descr="NA01525_"/>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 y="976"/>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9" name="Picture 49" descr="NA01525_"/>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 y="1017"/>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0" name="Picture 50" descr="NA01525_"/>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 y="1022"/>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73741" name="Picture 51" descr="NA01526_"/>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502" y="939"/>
              <a:ext cx="10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2" name="Freeform 52"/>
            <p:cNvSpPr>
              <a:spLocks/>
            </p:cNvSpPr>
            <p:nvPr/>
          </p:nvSpPr>
          <p:spPr bwMode="auto">
            <a:xfrm>
              <a:off x="1922" y="1452"/>
              <a:ext cx="789" cy="276"/>
            </a:xfrm>
            <a:custGeom>
              <a:avLst/>
              <a:gdLst>
                <a:gd name="T0" fmla="*/ 0 w 3481"/>
                <a:gd name="T1" fmla="*/ 0 h 1264"/>
                <a:gd name="T2" fmla="*/ 0 w 3481"/>
                <a:gd name="T3" fmla="*/ 0 h 1264"/>
                <a:gd name="T4" fmla="*/ 0 w 3481"/>
                <a:gd name="T5" fmla="*/ 0 h 1264"/>
                <a:gd name="T6" fmla="*/ 0 w 3481"/>
                <a:gd name="T7" fmla="*/ 0 h 1264"/>
                <a:gd name="T8" fmla="*/ 0 w 3481"/>
                <a:gd name="T9" fmla="*/ 0 h 1264"/>
                <a:gd name="T10" fmla="*/ 0 w 3481"/>
                <a:gd name="T11" fmla="*/ 0 h 1264"/>
                <a:gd name="T12" fmla="*/ 0 w 3481"/>
                <a:gd name="T13" fmla="*/ 0 h 1264"/>
                <a:gd name="T14" fmla="*/ 0 w 3481"/>
                <a:gd name="T15" fmla="*/ 0 h 1264"/>
                <a:gd name="T16" fmla="*/ 0 w 3481"/>
                <a:gd name="T17" fmla="*/ 0 h 1264"/>
                <a:gd name="T18" fmla="*/ 0 w 3481"/>
                <a:gd name="T19" fmla="*/ 0 h 1264"/>
                <a:gd name="T20" fmla="*/ 0 w 3481"/>
                <a:gd name="T21" fmla="*/ 0 h 1264"/>
                <a:gd name="T22" fmla="*/ 0 w 3481"/>
                <a:gd name="T23" fmla="*/ 0 h 1264"/>
                <a:gd name="T24" fmla="*/ 0 w 3481"/>
                <a:gd name="T25" fmla="*/ 0 h 1264"/>
                <a:gd name="T26" fmla="*/ 0 w 3481"/>
                <a:gd name="T27" fmla="*/ 0 h 1264"/>
                <a:gd name="T28" fmla="*/ 0 w 3481"/>
                <a:gd name="T29" fmla="*/ 0 h 1264"/>
                <a:gd name="T30" fmla="*/ 0 w 3481"/>
                <a:gd name="T31" fmla="*/ 0 h 1264"/>
                <a:gd name="T32" fmla="*/ 0 w 3481"/>
                <a:gd name="T33" fmla="*/ 0 h 1264"/>
                <a:gd name="T34" fmla="*/ 0 w 3481"/>
                <a:gd name="T35" fmla="*/ 0 h 1264"/>
                <a:gd name="T36" fmla="*/ 0 w 3481"/>
                <a:gd name="T37" fmla="*/ 0 h 1264"/>
                <a:gd name="T38" fmla="*/ 0 w 3481"/>
                <a:gd name="T39" fmla="*/ 0 h 1264"/>
                <a:gd name="T40" fmla="*/ 0 w 3481"/>
                <a:gd name="T41" fmla="*/ 0 h 1264"/>
                <a:gd name="T42" fmla="*/ 0 w 3481"/>
                <a:gd name="T43" fmla="*/ 0 h 1264"/>
                <a:gd name="T44" fmla="*/ 0 w 3481"/>
                <a:gd name="T45" fmla="*/ 0 h 1264"/>
                <a:gd name="T46" fmla="*/ 0 w 3481"/>
                <a:gd name="T47" fmla="*/ 0 h 1264"/>
                <a:gd name="T48" fmla="*/ 0 w 3481"/>
                <a:gd name="T49" fmla="*/ 0 h 12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81"/>
                <a:gd name="T76" fmla="*/ 0 h 1264"/>
                <a:gd name="T77" fmla="*/ 3481 w 3481"/>
                <a:gd name="T78" fmla="*/ 1264 h 12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81" h="1264">
                  <a:moveTo>
                    <a:pt x="3481" y="121"/>
                  </a:moveTo>
                  <a:cubicBezTo>
                    <a:pt x="3410" y="50"/>
                    <a:pt x="3128" y="46"/>
                    <a:pt x="3024" y="12"/>
                  </a:cubicBezTo>
                  <a:cubicBezTo>
                    <a:pt x="2986" y="0"/>
                    <a:pt x="2945" y="5"/>
                    <a:pt x="2905" y="2"/>
                  </a:cubicBezTo>
                  <a:cubicBezTo>
                    <a:pt x="2826" y="8"/>
                    <a:pt x="2746" y="7"/>
                    <a:pt x="2668" y="21"/>
                  </a:cubicBezTo>
                  <a:cubicBezTo>
                    <a:pt x="2621" y="29"/>
                    <a:pt x="2633" y="138"/>
                    <a:pt x="2622" y="140"/>
                  </a:cubicBezTo>
                  <a:cubicBezTo>
                    <a:pt x="2526" y="160"/>
                    <a:pt x="2427" y="146"/>
                    <a:pt x="2329" y="149"/>
                  </a:cubicBezTo>
                  <a:cubicBezTo>
                    <a:pt x="2298" y="180"/>
                    <a:pt x="2280" y="192"/>
                    <a:pt x="2238" y="204"/>
                  </a:cubicBezTo>
                  <a:cubicBezTo>
                    <a:pt x="2126" y="195"/>
                    <a:pt x="2076" y="185"/>
                    <a:pt x="1964" y="194"/>
                  </a:cubicBezTo>
                  <a:cubicBezTo>
                    <a:pt x="1933" y="215"/>
                    <a:pt x="1925" y="238"/>
                    <a:pt x="1890" y="249"/>
                  </a:cubicBezTo>
                  <a:cubicBezTo>
                    <a:pt x="1767" y="379"/>
                    <a:pt x="1853" y="297"/>
                    <a:pt x="1406" y="258"/>
                  </a:cubicBezTo>
                  <a:cubicBezTo>
                    <a:pt x="1372" y="255"/>
                    <a:pt x="1347" y="221"/>
                    <a:pt x="1314" y="213"/>
                  </a:cubicBezTo>
                  <a:cubicBezTo>
                    <a:pt x="1137" y="216"/>
                    <a:pt x="960" y="213"/>
                    <a:pt x="784" y="222"/>
                  </a:cubicBezTo>
                  <a:cubicBezTo>
                    <a:pt x="756" y="223"/>
                    <a:pt x="731" y="280"/>
                    <a:pt x="711" y="295"/>
                  </a:cubicBezTo>
                  <a:cubicBezTo>
                    <a:pt x="643" y="348"/>
                    <a:pt x="660" y="332"/>
                    <a:pt x="565" y="341"/>
                  </a:cubicBezTo>
                  <a:cubicBezTo>
                    <a:pt x="468" y="372"/>
                    <a:pt x="106" y="327"/>
                    <a:pt x="53" y="386"/>
                  </a:cubicBezTo>
                  <a:cubicBezTo>
                    <a:pt x="0" y="445"/>
                    <a:pt x="172" y="612"/>
                    <a:pt x="245" y="697"/>
                  </a:cubicBezTo>
                  <a:lnTo>
                    <a:pt x="492" y="898"/>
                  </a:lnTo>
                  <a:lnTo>
                    <a:pt x="903" y="1136"/>
                  </a:lnTo>
                  <a:lnTo>
                    <a:pt x="1488" y="1264"/>
                  </a:lnTo>
                  <a:lnTo>
                    <a:pt x="1936" y="1246"/>
                  </a:lnTo>
                  <a:lnTo>
                    <a:pt x="2402" y="1136"/>
                  </a:lnTo>
                  <a:lnTo>
                    <a:pt x="2942" y="834"/>
                  </a:lnTo>
                  <a:lnTo>
                    <a:pt x="3180" y="578"/>
                  </a:lnTo>
                  <a:lnTo>
                    <a:pt x="3353" y="350"/>
                  </a:lnTo>
                  <a:lnTo>
                    <a:pt x="3481" y="121"/>
                  </a:lnTo>
                  <a:close/>
                </a:path>
              </a:pathLst>
            </a:custGeom>
            <a:gradFill rotWithShape="1">
              <a:gsLst>
                <a:gs pos="0">
                  <a:srgbClr val="FBEAC7"/>
                </a:gs>
                <a:gs pos="17999">
                  <a:srgbClr val="FEE7F2"/>
                </a:gs>
                <a:gs pos="36000">
                  <a:srgbClr val="FAC77D"/>
                </a:gs>
                <a:gs pos="61000">
                  <a:srgbClr val="FBA97D"/>
                </a:gs>
                <a:gs pos="82001">
                  <a:srgbClr val="FBD49C"/>
                </a:gs>
                <a:gs pos="100000">
                  <a:srgbClr val="FEE7F2"/>
                </a:gs>
              </a:gsLst>
              <a:lin ang="5400000" scaled="1"/>
            </a:gradFill>
            <a:ln w="12700">
              <a:solidFill>
                <a:srgbClr val="000024"/>
              </a:solidFill>
              <a:round/>
              <a:headEnd/>
              <a:tailEnd/>
            </a:ln>
          </p:spPr>
          <p:txBody>
            <a:bodyPr/>
            <a:lstStyle/>
            <a:p>
              <a:endParaRPr lang="en-US"/>
            </a:p>
          </p:txBody>
        </p:sp>
        <p:pic>
          <p:nvPicPr>
            <p:cNvPr id="73743" name="Picture 53" descr="coral"/>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 y="1379"/>
              <a:ext cx="28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4" name="Picture 54" descr="coral"/>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 y="1348"/>
              <a:ext cx="2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5" name="Picture 55" descr="reef"/>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 y="1319"/>
              <a:ext cx="394"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6" name="Oval 56"/>
            <p:cNvSpPr>
              <a:spLocks noChangeArrowheads="1"/>
            </p:cNvSpPr>
            <p:nvPr/>
          </p:nvSpPr>
          <p:spPr bwMode="auto">
            <a:xfrm>
              <a:off x="1843" y="831"/>
              <a:ext cx="912" cy="898"/>
            </a:xfrm>
            <a:prstGeom prst="ellipse">
              <a:avLst/>
            </a:prstGeom>
            <a:noFill/>
            <a:ln w="12700">
              <a:solidFill>
                <a:srgbClr val="0000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pic>
        <p:nvPicPr>
          <p:cNvPr id="73732" name="Picture 58" descr="19970715_ns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563" y="1687513"/>
            <a:ext cx="525145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Rectangle 59"/>
          <p:cNvSpPr>
            <a:spLocks noChangeArrowheads="1"/>
          </p:cNvSpPr>
          <p:nvPr/>
        </p:nvSpPr>
        <p:spPr bwMode="auto">
          <a:xfrm>
            <a:off x="6383338" y="1816100"/>
            <a:ext cx="24018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180975" indent="-180975">
              <a:spcBef>
                <a:spcPct val="20000"/>
              </a:spcBef>
              <a:buClr>
                <a:schemeClr val="accent1"/>
              </a:buClr>
              <a:buFont typeface="Wingdings" charset="0"/>
              <a:buChar char="§"/>
            </a:pPr>
            <a:r>
              <a:rPr lang="en-AU" sz="2400">
                <a:solidFill>
                  <a:srgbClr val="2F658D"/>
                </a:solidFill>
              </a:rPr>
              <a:t> Currents</a:t>
            </a:r>
          </a:p>
          <a:p>
            <a:pPr marL="538163" lvl="1" indent="-177800">
              <a:spcBef>
                <a:spcPct val="20000"/>
              </a:spcBef>
              <a:buClr>
                <a:schemeClr val="accent1"/>
              </a:buClr>
              <a:buFont typeface="Arial" charset="0"/>
              <a:buChar char="–"/>
            </a:pPr>
            <a:r>
              <a:rPr lang="en-US" sz="2400">
                <a:solidFill>
                  <a:srgbClr val="2F658D"/>
                </a:solidFill>
              </a:rPr>
              <a:t> horizontal</a:t>
            </a:r>
          </a:p>
          <a:p>
            <a:pPr marL="538163" lvl="1" indent="-177800">
              <a:spcBef>
                <a:spcPct val="20000"/>
              </a:spcBef>
              <a:buClr>
                <a:schemeClr val="accent1"/>
              </a:buClr>
              <a:buFont typeface="Arial" charset="0"/>
              <a:buChar char="–"/>
            </a:pPr>
            <a:r>
              <a:rPr lang="en-US" sz="2400">
                <a:solidFill>
                  <a:srgbClr val="2F658D"/>
                </a:solidFill>
              </a:rPr>
              <a:t> vertical</a:t>
            </a:r>
          </a:p>
          <a:p>
            <a:pPr marL="180975" indent="-180975">
              <a:spcBef>
                <a:spcPct val="20000"/>
              </a:spcBef>
              <a:buClr>
                <a:schemeClr val="accent1"/>
              </a:buClr>
              <a:buFont typeface="Wingdings" charset="0"/>
              <a:buChar char="§"/>
            </a:pPr>
            <a:r>
              <a:rPr lang="en-US" sz="2400">
                <a:solidFill>
                  <a:srgbClr val="2F658D"/>
                </a:solidFill>
              </a:rPr>
              <a:t> Temperature</a:t>
            </a:r>
          </a:p>
          <a:p>
            <a:pPr marL="180975" indent="-180975">
              <a:spcBef>
                <a:spcPct val="20000"/>
              </a:spcBef>
              <a:buClr>
                <a:schemeClr val="accent1"/>
              </a:buClr>
              <a:buFont typeface="Wingdings" charset="0"/>
              <a:buChar char="§"/>
            </a:pPr>
            <a:r>
              <a:rPr lang="en-US" sz="2400">
                <a:solidFill>
                  <a:srgbClr val="2F658D"/>
                </a:solidFill>
              </a:rPr>
              <a:t> Salinity</a:t>
            </a:r>
          </a:p>
          <a:p>
            <a:pPr marL="180975" indent="-180975">
              <a:spcBef>
                <a:spcPct val="20000"/>
              </a:spcBef>
              <a:buClr>
                <a:schemeClr val="accent1"/>
              </a:buClr>
              <a:buFont typeface="Wingdings" charset="0"/>
              <a:buChar char="§"/>
            </a:pPr>
            <a:r>
              <a:rPr lang="en-US" sz="2400">
                <a:solidFill>
                  <a:srgbClr val="2F658D"/>
                </a:solidFill>
              </a:rPr>
              <a:t> Eddies</a:t>
            </a:r>
          </a:p>
        </p:txBody>
      </p:sp>
    </p:spTree>
    <p:extLst>
      <p:ext uri="{BB962C8B-B14F-4D97-AF65-F5344CB8AC3E}">
        <p14:creationId xmlns:p14="http://schemas.microsoft.com/office/powerpoint/2010/main" val="5591225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fontScale="90000"/>
          </a:bodyPr>
          <a:lstStyle/>
          <a:p>
            <a:pPr eaLnBrk="1" hangingPunct="1"/>
            <a:r>
              <a:rPr lang="en-AU" sz="4400" dirty="0" smtClean="0">
                <a:latin typeface="Arial" charset="0"/>
              </a:rPr>
              <a:t>Ecological models</a:t>
            </a:r>
            <a:endParaRPr lang="en-AU" sz="4400" dirty="0">
              <a:latin typeface="Arial" charset="0"/>
            </a:endParaRPr>
          </a:p>
        </p:txBody>
      </p:sp>
      <p:sp>
        <p:nvSpPr>
          <p:cNvPr id="75779" name="Rectangle 3"/>
          <p:cNvSpPr>
            <a:spLocks noGrp="1" noChangeArrowheads="1"/>
          </p:cNvSpPr>
          <p:nvPr>
            <p:ph type="body" idx="1"/>
          </p:nvPr>
        </p:nvSpPr>
        <p:spPr>
          <a:xfrm>
            <a:off x="427038" y="5512824"/>
            <a:ext cx="8716962" cy="1306513"/>
          </a:xfrm>
          <a:noFill/>
        </p:spPr>
        <p:txBody>
          <a:bodyPr>
            <a:normAutofit/>
          </a:bodyPr>
          <a:lstStyle/>
          <a:p>
            <a:pPr eaLnBrk="1" hangingPunct="1"/>
            <a:r>
              <a:rPr lang="en-AU" sz="2400" dirty="0">
                <a:latin typeface="Arial" charset="0"/>
              </a:rPr>
              <a:t>Multiple options for major processes (e.g. feeding, movement, </a:t>
            </a:r>
            <a:r>
              <a:rPr lang="en-AU" sz="2400" dirty="0" smtClean="0">
                <a:latin typeface="Arial" charset="0"/>
              </a:rPr>
              <a:t>reproduction)</a:t>
            </a:r>
            <a:br>
              <a:rPr lang="en-AU" sz="2400" dirty="0" smtClean="0">
                <a:latin typeface="Arial" charset="0"/>
              </a:rPr>
            </a:br>
            <a:r>
              <a:rPr lang="en-AU" sz="2400" dirty="0" smtClean="0">
                <a:latin typeface="Arial" charset="0"/>
              </a:rPr>
              <a:t>Model currency is Nitrogen – converted to biomass</a:t>
            </a:r>
            <a:endParaRPr lang="en-AU" sz="2400" dirty="0">
              <a:latin typeface="Arial" charset="0"/>
            </a:endParaRPr>
          </a:p>
        </p:txBody>
      </p:sp>
      <p:grpSp>
        <p:nvGrpSpPr>
          <p:cNvPr id="75780" name="Group 4"/>
          <p:cNvGrpSpPr>
            <a:grpSpLocks/>
          </p:cNvGrpSpPr>
          <p:nvPr/>
        </p:nvGrpSpPr>
        <p:grpSpPr bwMode="auto">
          <a:xfrm>
            <a:off x="8323263" y="260350"/>
            <a:ext cx="536575" cy="555625"/>
            <a:chOff x="1843" y="831"/>
            <a:chExt cx="914" cy="898"/>
          </a:xfrm>
        </p:grpSpPr>
        <p:sp>
          <p:nvSpPr>
            <p:cNvPr id="75940" name="Oval 5"/>
            <p:cNvSpPr>
              <a:spLocks noChangeArrowheads="1"/>
            </p:cNvSpPr>
            <p:nvPr/>
          </p:nvSpPr>
          <p:spPr bwMode="auto">
            <a:xfrm>
              <a:off x="1845" y="835"/>
              <a:ext cx="912" cy="894"/>
            </a:xfrm>
            <a:prstGeom prst="ellipse">
              <a:avLst/>
            </a:prstGeom>
            <a:gradFill rotWithShape="1">
              <a:gsLst>
                <a:gs pos="0">
                  <a:srgbClr val="5E9EFF"/>
                </a:gs>
                <a:gs pos="39999">
                  <a:srgbClr val="85C2FF"/>
                </a:gs>
                <a:gs pos="70000">
                  <a:srgbClr val="C4D6EB"/>
                </a:gs>
                <a:gs pos="100000">
                  <a:srgbClr val="FFEBFA"/>
                </a:gs>
              </a:gsLst>
              <a:lin ang="5400000" scaled="1"/>
            </a:gradFill>
            <a:ln w="12700">
              <a:solidFill>
                <a:srgbClr val="000024"/>
              </a:solidFill>
              <a:round/>
              <a:headEnd/>
              <a:tailEnd/>
            </a:ln>
          </p:spPr>
          <p:txBody>
            <a:bodyPr wrap="none" anchor="ctr"/>
            <a:lstStyle/>
            <a:p>
              <a:endParaRPr lang="en-US"/>
            </a:p>
          </p:txBody>
        </p:sp>
        <p:sp>
          <p:nvSpPr>
            <p:cNvPr id="75941" name="Freeform 6"/>
            <p:cNvSpPr>
              <a:spLocks/>
            </p:cNvSpPr>
            <p:nvPr/>
          </p:nvSpPr>
          <p:spPr bwMode="auto">
            <a:xfrm>
              <a:off x="1843" y="1071"/>
              <a:ext cx="912" cy="583"/>
            </a:xfrm>
            <a:custGeom>
              <a:avLst/>
              <a:gdLst>
                <a:gd name="T0" fmla="*/ 0 w 4032"/>
                <a:gd name="T1" fmla="*/ 0 h 2679"/>
                <a:gd name="T2" fmla="*/ 0 w 4032"/>
                <a:gd name="T3" fmla="*/ 0 h 2679"/>
                <a:gd name="T4" fmla="*/ 0 w 4032"/>
                <a:gd name="T5" fmla="*/ 0 h 2679"/>
                <a:gd name="T6" fmla="*/ 0 w 4032"/>
                <a:gd name="T7" fmla="*/ 0 h 2679"/>
                <a:gd name="T8" fmla="*/ 0 w 4032"/>
                <a:gd name="T9" fmla="*/ 0 h 2679"/>
                <a:gd name="T10" fmla="*/ 0 w 4032"/>
                <a:gd name="T11" fmla="*/ 0 h 2679"/>
                <a:gd name="T12" fmla="*/ 0 w 4032"/>
                <a:gd name="T13" fmla="*/ 0 h 2679"/>
                <a:gd name="T14" fmla="*/ 0 w 4032"/>
                <a:gd name="T15" fmla="*/ 0 h 2679"/>
                <a:gd name="T16" fmla="*/ 0 w 4032"/>
                <a:gd name="T17" fmla="*/ 0 h 2679"/>
                <a:gd name="T18" fmla="*/ 0 w 4032"/>
                <a:gd name="T19" fmla="*/ 0 h 2679"/>
                <a:gd name="T20" fmla="*/ 0 w 4032"/>
                <a:gd name="T21" fmla="*/ 0 h 2679"/>
                <a:gd name="T22" fmla="*/ 0 w 4032"/>
                <a:gd name="T23" fmla="*/ 0 h 2679"/>
                <a:gd name="T24" fmla="*/ 0 w 4032"/>
                <a:gd name="T25" fmla="*/ 0 h 2679"/>
                <a:gd name="T26" fmla="*/ 0 w 4032"/>
                <a:gd name="T27" fmla="*/ 0 h 2679"/>
                <a:gd name="T28" fmla="*/ 0 w 4032"/>
                <a:gd name="T29" fmla="*/ 0 h 2679"/>
                <a:gd name="T30" fmla="*/ 0 w 4032"/>
                <a:gd name="T31" fmla="*/ 0 h 2679"/>
                <a:gd name="T32" fmla="*/ 0 w 4032"/>
                <a:gd name="T33" fmla="*/ 0 h 2679"/>
                <a:gd name="T34" fmla="*/ 0 w 4032"/>
                <a:gd name="T35" fmla="*/ 0 h 2679"/>
                <a:gd name="T36" fmla="*/ 0 w 4032"/>
                <a:gd name="T37" fmla="*/ 0 h 2679"/>
                <a:gd name="T38" fmla="*/ 0 w 4032"/>
                <a:gd name="T39" fmla="*/ 0 h 2679"/>
                <a:gd name="T40" fmla="*/ 0 w 4032"/>
                <a:gd name="T41" fmla="*/ 0 h 2679"/>
                <a:gd name="T42" fmla="*/ 0 w 4032"/>
                <a:gd name="T43" fmla="*/ 0 h 2679"/>
                <a:gd name="T44" fmla="*/ 0 w 4032"/>
                <a:gd name="T45" fmla="*/ 0 h 2679"/>
                <a:gd name="T46" fmla="*/ 0 w 4032"/>
                <a:gd name="T47" fmla="*/ 0 h 2679"/>
                <a:gd name="T48" fmla="*/ 0 w 4032"/>
                <a:gd name="T49" fmla="*/ 0 h 2679"/>
                <a:gd name="T50" fmla="*/ 0 w 4032"/>
                <a:gd name="T51" fmla="*/ 0 h 267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2"/>
                <a:gd name="T79" fmla="*/ 0 h 2679"/>
                <a:gd name="T80" fmla="*/ 4032 w 4032"/>
                <a:gd name="T81" fmla="*/ 2679 h 267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2" h="2679">
                  <a:moveTo>
                    <a:pt x="157" y="165"/>
                  </a:moveTo>
                  <a:lnTo>
                    <a:pt x="54" y="540"/>
                  </a:lnTo>
                  <a:lnTo>
                    <a:pt x="0" y="864"/>
                  </a:lnTo>
                  <a:lnTo>
                    <a:pt x="18" y="1260"/>
                  </a:lnTo>
                  <a:lnTo>
                    <a:pt x="90" y="1548"/>
                  </a:lnTo>
                  <a:lnTo>
                    <a:pt x="162" y="1800"/>
                  </a:lnTo>
                  <a:lnTo>
                    <a:pt x="432" y="2250"/>
                  </a:lnTo>
                  <a:lnTo>
                    <a:pt x="828" y="2646"/>
                  </a:lnTo>
                  <a:lnTo>
                    <a:pt x="3137" y="2679"/>
                  </a:lnTo>
                  <a:lnTo>
                    <a:pt x="3412" y="2459"/>
                  </a:lnTo>
                  <a:lnTo>
                    <a:pt x="3640" y="2185"/>
                  </a:lnTo>
                  <a:lnTo>
                    <a:pt x="3860" y="1838"/>
                  </a:lnTo>
                  <a:lnTo>
                    <a:pt x="4006" y="1381"/>
                  </a:lnTo>
                  <a:lnTo>
                    <a:pt x="4032" y="972"/>
                  </a:lnTo>
                  <a:lnTo>
                    <a:pt x="4032" y="702"/>
                  </a:lnTo>
                  <a:lnTo>
                    <a:pt x="3960" y="366"/>
                  </a:lnTo>
                  <a:lnTo>
                    <a:pt x="3805" y="0"/>
                  </a:lnTo>
                  <a:lnTo>
                    <a:pt x="3567" y="82"/>
                  </a:lnTo>
                  <a:lnTo>
                    <a:pt x="3312" y="54"/>
                  </a:lnTo>
                  <a:lnTo>
                    <a:pt x="2682" y="144"/>
                  </a:lnTo>
                  <a:lnTo>
                    <a:pt x="2358" y="108"/>
                  </a:lnTo>
                  <a:lnTo>
                    <a:pt x="1908" y="72"/>
                  </a:lnTo>
                  <a:lnTo>
                    <a:pt x="1404" y="144"/>
                  </a:lnTo>
                  <a:lnTo>
                    <a:pt x="990" y="90"/>
                  </a:lnTo>
                  <a:lnTo>
                    <a:pt x="702" y="108"/>
                  </a:lnTo>
                  <a:lnTo>
                    <a:pt x="212" y="82"/>
                  </a:lnTo>
                </a:path>
              </a:pathLst>
            </a:custGeom>
            <a:gradFill rotWithShape="1">
              <a:gsLst>
                <a:gs pos="0">
                  <a:srgbClr val="03D4A8"/>
                </a:gs>
                <a:gs pos="25000">
                  <a:srgbClr val="21D6E0"/>
                </a:gs>
                <a:gs pos="75000">
                  <a:srgbClr val="0087E6"/>
                </a:gs>
                <a:gs pos="100000">
                  <a:srgbClr val="005CBF"/>
                </a:gs>
              </a:gsLst>
              <a:lin ang="5400000" scaled="1"/>
            </a:gradFill>
            <a:ln w="12700">
              <a:solidFill>
                <a:srgbClr val="000024"/>
              </a:solidFill>
              <a:round/>
              <a:headEnd/>
              <a:tailEnd/>
            </a:ln>
          </p:spPr>
          <p:txBody>
            <a:bodyPr/>
            <a:lstStyle/>
            <a:p>
              <a:endParaRPr lang="en-US"/>
            </a:p>
          </p:txBody>
        </p:sp>
        <p:pic>
          <p:nvPicPr>
            <p:cNvPr id="75942" name="Picture 7" descr="turtl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 y="1136"/>
              <a:ext cx="2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943" name="Freeform 8"/>
            <p:cNvSpPr>
              <a:spLocks noChangeAspect="1"/>
            </p:cNvSpPr>
            <p:nvPr/>
          </p:nvSpPr>
          <p:spPr bwMode="auto">
            <a:xfrm>
              <a:off x="2443" y="1015"/>
              <a:ext cx="259" cy="85"/>
            </a:xfrm>
            <a:custGeom>
              <a:avLst/>
              <a:gdLst>
                <a:gd name="T0" fmla="*/ 0 w 1146"/>
                <a:gd name="T1" fmla="*/ 0 h 388"/>
                <a:gd name="T2" fmla="*/ 0 w 1146"/>
                <a:gd name="T3" fmla="*/ 0 h 388"/>
                <a:gd name="T4" fmla="*/ 0 w 1146"/>
                <a:gd name="T5" fmla="*/ 0 h 388"/>
                <a:gd name="T6" fmla="*/ 0 w 1146"/>
                <a:gd name="T7" fmla="*/ 0 h 388"/>
                <a:gd name="T8" fmla="*/ 0 w 1146"/>
                <a:gd name="T9" fmla="*/ 0 h 388"/>
                <a:gd name="T10" fmla="*/ 0 w 1146"/>
                <a:gd name="T11" fmla="*/ 0 h 388"/>
                <a:gd name="T12" fmla="*/ 0 w 1146"/>
                <a:gd name="T13" fmla="*/ 0 h 388"/>
                <a:gd name="T14" fmla="*/ 0 w 1146"/>
                <a:gd name="T15" fmla="*/ 0 h 388"/>
                <a:gd name="T16" fmla="*/ 0 w 1146"/>
                <a:gd name="T17" fmla="*/ 0 h 388"/>
                <a:gd name="T18" fmla="*/ 0 w 1146"/>
                <a:gd name="T19" fmla="*/ 0 h 3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6"/>
                <a:gd name="T31" fmla="*/ 0 h 388"/>
                <a:gd name="T32" fmla="*/ 1146 w 1146"/>
                <a:gd name="T33" fmla="*/ 388 h 3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6" h="388">
                  <a:moveTo>
                    <a:pt x="1027" y="43"/>
                  </a:moveTo>
                  <a:lnTo>
                    <a:pt x="1146" y="244"/>
                  </a:lnTo>
                  <a:lnTo>
                    <a:pt x="926" y="363"/>
                  </a:lnTo>
                  <a:lnTo>
                    <a:pt x="579" y="344"/>
                  </a:lnTo>
                  <a:lnTo>
                    <a:pt x="317" y="374"/>
                  </a:lnTo>
                  <a:lnTo>
                    <a:pt x="0" y="388"/>
                  </a:lnTo>
                  <a:lnTo>
                    <a:pt x="188" y="173"/>
                  </a:lnTo>
                  <a:lnTo>
                    <a:pt x="678" y="0"/>
                  </a:lnTo>
                  <a:lnTo>
                    <a:pt x="793" y="58"/>
                  </a:lnTo>
                  <a:lnTo>
                    <a:pt x="1027" y="43"/>
                  </a:lnTo>
                  <a:close/>
                </a:path>
              </a:pathLst>
            </a:custGeom>
            <a:gradFill rotWithShape="1">
              <a:gsLst>
                <a:gs pos="0">
                  <a:srgbClr val="FEE7F2"/>
                </a:gs>
                <a:gs pos="17999">
                  <a:srgbClr val="FBD49C"/>
                </a:gs>
                <a:gs pos="39000">
                  <a:srgbClr val="FBA97D"/>
                </a:gs>
                <a:gs pos="64000">
                  <a:srgbClr val="FAC77D"/>
                </a:gs>
                <a:gs pos="82001">
                  <a:srgbClr val="FEE7F2"/>
                </a:gs>
                <a:gs pos="100000">
                  <a:srgbClr val="FBEAC7"/>
                </a:gs>
              </a:gsLst>
              <a:lin ang="5400000" scaled="1"/>
            </a:gradFill>
            <a:ln w="12700">
              <a:solidFill>
                <a:srgbClr val="000024"/>
              </a:solidFill>
              <a:round/>
              <a:headEnd/>
              <a:tailEnd/>
            </a:ln>
          </p:spPr>
          <p:txBody>
            <a:bodyPr/>
            <a:lstStyle/>
            <a:p>
              <a:endParaRPr lang="en-US"/>
            </a:p>
          </p:txBody>
        </p:sp>
        <p:pic>
          <p:nvPicPr>
            <p:cNvPr id="75944" name="Picture 9" descr="NA01525_"/>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 y="976"/>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945" name="Picture 10" descr="NA01525_"/>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 y="1017"/>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946" name="Picture 11" descr="NA01525_"/>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 y="1022"/>
              <a:ext cx="10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75947" name="Picture 12" descr="NA01526_"/>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502" y="939"/>
              <a:ext cx="10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948" name="Freeform 13"/>
            <p:cNvSpPr>
              <a:spLocks/>
            </p:cNvSpPr>
            <p:nvPr/>
          </p:nvSpPr>
          <p:spPr bwMode="auto">
            <a:xfrm>
              <a:off x="1922" y="1452"/>
              <a:ext cx="789" cy="276"/>
            </a:xfrm>
            <a:custGeom>
              <a:avLst/>
              <a:gdLst>
                <a:gd name="T0" fmla="*/ 0 w 3481"/>
                <a:gd name="T1" fmla="*/ 0 h 1264"/>
                <a:gd name="T2" fmla="*/ 0 w 3481"/>
                <a:gd name="T3" fmla="*/ 0 h 1264"/>
                <a:gd name="T4" fmla="*/ 0 w 3481"/>
                <a:gd name="T5" fmla="*/ 0 h 1264"/>
                <a:gd name="T6" fmla="*/ 0 w 3481"/>
                <a:gd name="T7" fmla="*/ 0 h 1264"/>
                <a:gd name="T8" fmla="*/ 0 w 3481"/>
                <a:gd name="T9" fmla="*/ 0 h 1264"/>
                <a:gd name="T10" fmla="*/ 0 w 3481"/>
                <a:gd name="T11" fmla="*/ 0 h 1264"/>
                <a:gd name="T12" fmla="*/ 0 w 3481"/>
                <a:gd name="T13" fmla="*/ 0 h 1264"/>
                <a:gd name="T14" fmla="*/ 0 w 3481"/>
                <a:gd name="T15" fmla="*/ 0 h 1264"/>
                <a:gd name="T16" fmla="*/ 0 w 3481"/>
                <a:gd name="T17" fmla="*/ 0 h 1264"/>
                <a:gd name="T18" fmla="*/ 0 w 3481"/>
                <a:gd name="T19" fmla="*/ 0 h 1264"/>
                <a:gd name="T20" fmla="*/ 0 w 3481"/>
                <a:gd name="T21" fmla="*/ 0 h 1264"/>
                <a:gd name="T22" fmla="*/ 0 w 3481"/>
                <a:gd name="T23" fmla="*/ 0 h 1264"/>
                <a:gd name="T24" fmla="*/ 0 w 3481"/>
                <a:gd name="T25" fmla="*/ 0 h 1264"/>
                <a:gd name="T26" fmla="*/ 0 w 3481"/>
                <a:gd name="T27" fmla="*/ 0 h 1264"/>
                <a:gd name="T28" fmla="*/ 0 w 3481"/>
                <a:gd name="T29" fmla="*/ 0 h 1264"/>
                <a:gd name="T30" fmla="*/ 0 w 3481"/>
                <a:gd name="T31" fmla="*/ 0 h 1264"/>
                <a:gd name="T32" fmla="*/ 0 w 3481"/>
                <a:gd name="T33" fmla="*/ 0 h 1264"/>
                <a:gd name="T34" fmla="*/ 0 w 3481"/>
                <a:gd name="T35" fmla="*/ 0 h 1264"/>
                <a:gd name="T36" fmla="*/ 0 w 3481"/>
                <a:gd name="T37" fmla="*/ 0 h 1264"/>
                <a:gd name="T38" fmla="*/ 0 w 3481"/>
                <a:gd name="T39" fmla="*/ 0 h 1264"/>
                <a:gd name="T40" fmla="*/ 0 w 3481"/>
                <a:gd name="T41" fmla="*/ 0 h 1264"/>
                <a:gd name="T42" fmla="*/ 0 w 3481"/>
                <a:gd name="T43" fmla="*/ 0 h 1264"/>
                <a:gd name="T44" fmla="*/ 0 w 3481"/>
                <a:gd name="T45" fmla="*/ 0 h 1264"/>
                <a:gd name="T46" fmla="*/ 0 w 3481"/>
                <a:gd name="T47" fmla="*/ 0 h 1264"/>
                <a:gd name="T48" fmla="*/ 0 w 3481"/>
                <a:gd name="T49" fmla="*/ 0 h 12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81"/>
                <a:gd name="T76" fmla="*/ 0 h 1264"/>
                <a:gd name="T77" fmla="*/ 3481 w 3481"/>
                <a:gd name="T78" fmla="*/ 1264 h 12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81" h="1264">
                  <a:moveTo>
                    <a:pt x="3481" y="121"/>
                  </a:moveTo>
                  <a:cubicBezTo>
                    <a:pt x="3410" y="50"/>
                    <a:pt x="3128" y="46"/>
                    <a:pt x="3024" y="12"/>
                  </a:cubicBezTo>
                  <a:cubicBezTo>
                    <a:pt x="2986" y="0"/>
                    <a:pt x="2945" y="5"/>
                    <a:pt x="2905" y="2"/>
                  </a:cubicBezTo>
                  <a:cubicBezTo>
                    <a:pt x="2826" y="8"/>
                    <a:pt x="2746" y="7"/>
                    <a:pt x="2668" y="21"/>
                  </a:cubicBezTo>
                  <a:cubicBezTo>
                    <a:pt x="2621" y="29"/>
                    <a:pt x="2633" y="138"/>
                    <a:pt x="2622" y="140"/>
                  </a:cubicBezTo>
                  <a:cubicBezTo>
                    <a:pt x="2526" y="160"/>
                    <a:pt x="2427" y="146"/>
                    <a:pt x="2329" y="149"/>
                  </a:cubicBezTo>
                  <a:cubicBezTo>
                    <a:pt x="2298" y="180"/>
                    <a:pt x="2280" y="192"/>
                    <a:pt x="2238" y="204"/>
                  </a:cubicBezTo>
                  <a:cubicBezTo>
                    <a:pt x="2126" y="195"/>
                    <a:pt x="2076" y="185"/>
                    <a:pt x="1964" y="194"/>
                  </a:cubicBezTo>
                  <a:cubicBezTo>
                    <a:pt x="1933" y="215"/>
                    <a:pt x="1925" y="238"/>
                    <a:pt x="1890" y="249"/>
                  </a:cubicBezTo>
                  <a:cubicBezTo>
                    <a:pt x="1767" y="379"/>
                    <a:pt x="1853" y="297"/>
                    <a:pt x="1406" y="258"/>
                  </a:cubicBezTo>
                  <a:cubicBezTo>
                    <a:pt x="1372" y="255"/>
                    <a:pt x="1347" y="221"/>
                    <a:pt x="1314" y="213"/>
                  </a:cubicBezTo>
                  <a:cubicBezTo>
                    <a:pt x="1137" y="216"/>
                    <a:pt x="960" y="213"/>
                    <a:pt x="784" y="222"/>
                  </a:cubicBezTo>
                  <a:cubicBezTo>
                    <a:pt x="756" y="223"/>
                    <a:pt x="731" y="280"/>
                    <a:pt x="711" y="295"/>
                  </a:cubicBezTo>
                  <a:cubicBezTo>
                    <a:pt x="643" y="348"/>
                    <a:pt x="660" y="332"/>
                    <a:pt x="565" y="341"/>
                  </a:cubicBezTo>
                  <a:cubicBezTo>
                    <a:pt x="468" y="372"/>
                    <a:pt x="106" y="327"/>
                    <a:pt x="53" y="386"/>
                  </a:cubicBezTo>
                  <a:cubicBezTo>
                    <a:pt x="0" y="445"/>
                    <a:pt x="172" y="612"/>
                    <a:pt x="245" y="697"/>
                  </a:cubicBezTo>
                  <a:lnTo>
                    <a:pt x="492" y="898"/>
                  </a:lnTo>
                  <a:lnTo>
                    <a:pt x="903" y="1136"/>
                  </a:lnTo>
                  <a:lnTo>
                    <a:pt x="1488" y="1264"/>
                  </a:lnTo>
                  <a:lnTo>
                    <a:pt x="1936" y="1246"/>
                  </a:lnTo>
                  <a:lnTo>
                    <a:pt x="2402" y="1136"/>
                  </a:lnTo>
                  <a:lnTo>
                    <a:pt x="2942" y="834"/>
                  </a:lnTo>
                  <a:lnTo>
                    <a:pt x="3180" y="578"/>
                  </a:lnTo>
                  <a:lnTo>
                    <a:pt x="3353" y="350"/>
                  </a:lnTo>
                  <a:lnTo>
                    <a:pt x="3481" y="121"/>
                  </a:lnTo>
                  <a:close/>
                </a:path>
              </a:pathLst>
            </a:custGeom>
            <a:gradFill rotWithShape="1">
              <a:gsLst>
                <a:gs pos="0">
                  <a:srgbClr val="FBEAC7"/>
                </a:gs>
                <a:gs pos="17999">
                  <a:srgbClr val="FEE7F2"/>
                </a:gs>
                <a:gs pos="36000">
                  <a:srgbClr val="FAC77D"/>
                </a:gs>
                <a:gs pos="61000">
                  <a:srgbClr val="FBA97D"/>
                </a:gs>
                <a:gs pos="82001">
                  <a:srgbClr val="FBD49C"/>
                </a:gs>
                <a:gs pos="100000">
                  <a:srgbClr val="FEE7F2"/>
                </a:gs>
              </a:gsLst>
              <a:lin ang="5400000" scaled="1"/>
            </a:gradFill>
            <a:ln w="12700">
              <a:solidFill>
                <a:srgbClr val="000024"/>
              </a:solidFill>
              <a:round/>
              <a:headEnd/>
              <a:tailEnd/>
            </a:ln>
          </p:spPr>
          <p:txBody>
            <a:bodyPr/>
            <a:lstStyle/>
            <a:p>
              <a:endParaRPr lang="en-US"/>
            </a:p>
          </p:txBody>
        </p:sp>
        <p:pic>
          <p:nvPicPr>
            <p:cNvPr id="75949" name="Picture 14" descr="coral"/>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 y="1379"/>
              <a:ext cx="28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950" name="Picture 15" descr="coral"/>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 y="1348"/>
              <a:ext cx="2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951" name="Picture 16" descr="reef"/>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 y="1319"/>
              <a:ext cx="394"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952" name="Oval 17"/>
            <p:cNvSpPr>
              <a:spLocks noChangeArrowheads="1"/>
            </p:cNvSpPr>
            <p:nvPr/>
          </p:nvSpPr>
          <p:spPr bwMode="auto">
            <a:xfrm>
              <a:off x="1843" y="831"/>
              <a:ext cx="912" cy="898"/>
            </a:xfrm>
            <a:prstGeom prst="ellipse">
              <a:avLst/>
            </a:prstGeom>
            <a:noFill/>
            <a:ln w="12700">
              <a:solidFill>
                <a:srgbClr val="0000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18"/>
          <p:cNvGrpSpPr>
            <a:grpSpLocks noChangeAspect="1"/>
          </p:cNvGrpSpPr>
          <p:nvPr/>
        </p:nvGrpSpPr>
        <p:grpSpPr bwMode="auto">
          <a:xfrm>
            <a:off x="1724025" y="1296988"/>
            <a:ext cx="6102350" cy="3990975"/>
            <a:chOff x="281" y="506"/>
            <a:chExt cx="5359" cy="3505"/>
          </a:xfrm>
        </p:grpSpPr>
        <p:sp>
          <p:nvSpPr>
            <p:cNvPr id="75804" name="Freeform 19"/>
            <p:cNvSpPr>
              <a:spLocks noChangeAspect="1"/>
            </p:cNvSpPr>
            <p:nvPr/>
          </p:nvSpPr>
          <p:spPr bwMode="auto">
            <a:xfrm>
              <a:off x="3016" y="1918"/>
              <a:ext cx="2624" cy="2093"/>
            </a:xfrm>
            <a:custGeom>
              <a:avLst/>
              <a:gdLst>
                <a:gd name="T0" fmla="*/ 0 w 2841"/>
                <a:gd name="T1" fmla="*/ 2026 h 2093"/>
                <a:gd name="T2" fmla="*/ 6 w 2841"/>
                <a:gd name="T3" fmla="*/ 1968 h 2093"/>
                <a:gd name="T4" fmla="*/ 16 w 2841"/>
                <a:gd name="T5" fmla="*/ 1911 h 2093"/>
                <a:gd name="T6" fmla="*/ 56 w 2841"/>
                <a:gd name="T7" fmla="*/ 1671 h 2093"/>
                <a:gd name="T8" fmla="*/ 77 w 2841"/>
                <a:gd name="T9" fmla="*/ 1575 h 2093"/>
                <a:gd name="T10" fmla="*/ 92 w 2841"/>
                <a:gd name="T11" fmla="*/ 1546 h 2093"/>
                <a:gd name="T12" fmla="*/ 121 w 2841"/>
                <a:gd name="T13" fmla="*/ 1450 h 2093"/>
                <a:gd name="T14" fmla="*/ 158 w 2841"/>
                <a:gd name="T15" fmla="*/ 1364 h 2093"/>
                <a:gd name="T16" fmla="*/ 198 w 2841"/>
                <a:gd name="T17" fmla="*/ 1248 h 2093"/>
                <a:gd name="T18" fmla="*/ 218 w 2841"/>
                <a:gd name="T19" fmla="*/ 1143 h 2093"/>
                <a:gd name="T20" fmla="*/ 243 w 2841"/>
                <a:gd name="T21" fmla="*/ 1095 h 2093"/>
                <a:gd name="T22" fmla="*/ 263 w 2841"/>
                <a:gd name="T23" fmla="*/ 1008 h 2093"/>
                <a:gd name="T24" fmla="*/ 295 w 2841"/>
                <a:gd name="T25" fmla="*/ 836 h 2093"/>
                <a:gd name="T26" fmla="*/ 315 w 2841"/>
                <a:gd name="T27" fmla="*/ 749 h 2093"/>
                <a:gd name="T28" fmla="*/ 320 w 2841"/>
                <a:gd name="T29" fmla="*/ 720 h 2093"/>
                <a:gd name="T30" fmla="*/ 335 w 2841"/>
                <a:gd name="T31" fmla="*/ 711 h 2093"/>
                <a:gd name="T32" fmla="*/ 411 w 2841"/>
                <a:gd name="T33" fmla="*/ 624 h 2093"/>
                <a:gd name="T34" fmla="*/ 508 w 2841"/>
                <a:gd name="T35" fmla="*/ 500 h 2093"/>
                <a:gd name="T36" fmla="*/ 538 w 2841"/>
                <a:gd name="T37" fmla="*/ 490 h 2093"/>
                <a:gd name="T38" fmla="*/ 569 w 2841"/>
                <a:gd name="T39" fmla="*/ 442 h 2093"/>
                <a:gd name="T40" fmla="*/ 620 w 2841"/>
                <a:gd name="T41" fmla="*/ 413 h 2093"/>
                <a:gd name="T42" fmla="*/ 630 w 2841"/>
                <a:gd name="T43" fmla="*/ 384 h 2093"/>
                <a:gd name="T44" fmla="*/ 646 w 2841"/>
                <a:gd name="T45" fmla="*/ 394 h 2093"/>
                <a:gd name="T46" fmla="*/ 702 w 2841"/>
                <a:gd name="T47" fmla="*/ 365 h 2093"/>
                <a:gd name="T48" fmla="*/ 718 w 2841"/>
                <a:gd name="T49" fmla="*/ 346 h 2093"/>
                <a:gd name="T50" fmla="*/ 757 w 2841"/>
                <a:gd name="T51" fmla="*/ 327 h 2093"/>
                <a:gd name="T52" fmla="*/ 787 w 2841"/>
                <a:gd name="T53" fmla="*/ 298 h 2093"/>
                <a:gd name="T54" fmla="*/ 815 w 2841"/>
                <a:gd name="T55" fmla="*/ 260 h 2093"/>
                <a:gd name="T56" fmla="*/ 865 w 2841"/>
                <a:gd name="T57" fmla="*/ 164 h 2093"/>
                <a:gd name="T58" fmla="*/ 875 w 2841"/>
                <a:gd name="T59" fmla="*/ 144 h 2093"/>
                <a:gd name="T60" fmla="*/ 900 w 2841"/>
                <a:gd name="T61" fmla="*/ 135 h 2093"/>
                <a:gd name="T62" fmla="*/ 972 w 2841"/>
                <a:gd name="T63" fmla="*/ 77 h 2093"/>
                <a:gd name="T64" fmla="*/ 1026 w 2841"/>
                <a:gd name="T65" fmla="*/ 29 h 2093"/>
                <a:gd name="T66" fmla="*/ 1099 w 2841"/>
                <a:gd name="T67" fmla="*/ 10 h 2093"/>
                <a:gd name="T68" fmla="*/ 1397 w 2841"/>
                <a:gd name="T69" fmla="*/ 0 h 2093"/>
                <a:gd name="T70" fmla="*/ 1505 w 2841"/>
                <a:gd name="T71" fmla="*/ 10 h 2093"/>
                <a:gd name="T72" fmla="*/ 1505 w 2841"/>
                <a:gd name="T73" fmla="*/ 2074 h 2093"/>
                <a:gd name="T74" fmla="*/ 6 w 2841"/>
                <a:gd name="T75" fmla="*/ 2093 h 2093"/>
                <a:gd name="T76" fmla="*/ 0 w 2841"/>
                <a:gd name="T77" fmla="*/ 2026 h 209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41"/>
                <a:gd name="T118" fmla="*/ 0 h 2093"/>
                <a:gd name="T119" fmla="*/ 2841 w 2841"/>
                <a:gd name="T120" fmla="*/ 2093 h 209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41" h="2093">
                  <a:moveTo>
                    <a:pt x="0" y="2026"/>
                  </a:moveTo>
                  <a:cubicBezTo>
                    <a:pt x="3" y="2007"/>
                    <a:pt x="4" y="1987"/>
                    <a:pt x="9" y="1968"/>
                  </a:cubicBezTo>
                  <a:cubicBezTo>
                    <a:pt x="14" y="1948"/>
                    <a:pt x="29" y="1911"/>
                    <a:pt x="29" y="1911"/>
                  </a:cubicBezTo>
                  <a:cubicBezTo>
                    <a:pt x="42" y="1827"/>
                    <a:pt x="68" y="1746"/>
                    <a:pt x="105" y="1671"/>
                  </a:cubicBezTo>
                  <a:cubicBezTo>
                    <a:pt x="120" y="1642"/>
                    <a:pt x="126" y="1602"/>
                    <a:pt x="144" y="1575"/>
                  </a:cubicBezTo>
                  <a:cubicBezTo>
                    <a:pt x="152" y="1564"/>
                    <a:pt x="164" y="1557"/>
                    <a:pt x="173" y="1546"/>
                  </a:cubicBezTo>
                  <a:cubicBezTo>
                    <a:pt x="197" y="1517"/>
                    <a:pt x="210" y="1481"/>
                    <a:pt x="230" y="1450"/>
                  </a:cubicBezTo>
                  <a:cubicBezTo>
                    <a:pt x="244" y="1397"/>
                    <a:pt x="259" y="1402"/>
                    <a:pt x="297" y="1364"/>
                  </a:cubicBezTo>
                  <a:cubicBezTo>
                    <a:pt x="312" y="1321"/>
                    <a:pt x="349" y="1287"/>
                    <a:pt x="374" y="1248"/>
                  </a:cubicBezTo>
                  <a:cubicBezTo>
                    <a:pt x="396" y="1214"/>
                    <a:pt x="399" y="1180"/>
                    <a:pt x="413" y="1143"/>
                  </a:cubicBezTo>
                  <a:cubicBezTo>
                    <a:pt x="430" y="1097"/>
                    <a:pt x="422" y="1107"/>
                    <a:pt x="461" y="1095"/>
                  </a:cubicBezTo>
                  <a:cubicBezTo>
                    <a:pt x="505" y="961"/>
                    <a:pt x="457" y="1091"/>
                    <a:pt x="499" y="1008"/>
                  </a:cubicBezTo>
                  <a:cubicBezTo>
                    <a:pt x="525" y="957"/>
                    <a:pt x="539" y="891"/>
                    <a:pt x="557" y="836"/>
                  </a:cubicBezTo>
                  <a:cubicBezTo>
                    <a:pt x="603" y="694"/>
                    <a:pt x="551" y="836"/>
                    <a:pt x="595" y="749"/>
                  </a:cubicBezTo>
                  <a:cubicBezTo>
                    <a:pt x="600" y="740"/>
                    <a:pt x="598" y="727"/>
                    <a:pt x="605" y="720"/>
                  </a:cubicBezTo>
                  <a:cubicBezTo>
                    <a:pt x="612" y="713"/>
                    <a:pt x="624" y="714"/>
                    <a:pt x="633" y="711"/>
                  </a:cubicBezTo>
                  <a:cubicBezTo>
                    <a:pt x="678" y="669"/>
                    <a:pt x="716" y="637"/>
                    <a:pt x="777" y="624"/>
                  </a:cubicBezTo>
                  <a:cubicBezTo>
                    <a:pt x="833" y="571"/>
                    <a:pt x="884" y="524"/>
                    <a:pt x="960" y="500"/>
                  </a:cubicBezTo>
                  <a:cubicBezTo>
                    <a:pt x="1002" y="456"/>
                    <a:pt x="950" y="499"/>
                    <a:pt x="1017" y="490"/>
                  </a:cubicBezTo>
                  <a:cubicBezTo>
                    <a:pt x="1040" y="487"/>
                    <a:pt x="1059" y="451"/>
                    <a:pt x="1075" y="442"/>
                  </a:cubicBezTo>
                  <a:cubicBezTo>
                    <a:pt x="1099" y="428"/>
                    <a:pt x="1144" y="422"/>
                    <a:pt x="1171" y="413"/>
                  </a:cubicBezTo>
                  <a:cubicBezTo>
                    <a:pt x="1177" y="403"/>
                    <a:pt x="1179" y="388"/>
                    <a:pt x="1190" y="384"/>
                  </a:cubicBezTo>
                  <a:cubicBezTo>
                    <a:pt x="1200" y="380"/>
                    <a:pt x="1209" y="394"/>
                    <a:pt x="1219" y="394"/>
                  </a:cubicBezTo>
                  <a:cubicBezTo>
                    <a:pt x="1247" y="394"/>
                    <a:pt x="1299" y="378"/>
                    <a:pt x="1325" y="365"/>
                  </a:cubicBezTo>
                  <a:cubicBezTo>
                    <a:pt x="1335" y="360"/>
                    <a:pt x="1342" y="350"/>
                    <a:pt x="1353" y="346"/>
                  </a:cubicBezTo>
                  <a:cubicBezTo>
                    <a:pt x="1378" y="337"/>
                    <a:pt x="1430" y="327"/>
                    <a:pt x="1430" y="327"/>
                  </a:cubicBezTo>
                  <a:cubicBezTo>
                    <a:pt x="1448" y="315"/>
                    <a:pt x="1471" y="312"/>
                    <a:pt x="1488" y="298"/>
                  </a:cubicBezTo>
                  <a:cubicBezTo>
                    <a:pt x="1547" y="250"/>
                    <a:pt x="1465" y="282"/>
                    <a:pt x="1536" y="260"/>
                  </a:cubicBezTo>
                  <a:cubicBezTo>
                    <a:pt x="1574" y="234"/>
                    <a:pt x="1599" y="197"/>
                    <a:pt x="1632" y="164"/>
                  </a:cubicBezTo>
                  <a:cubicBezTo>
                    <a:pt x="1638" y="157"/>
                    <a:pt x="1642" y="146"/>
                    <a:pt x="1651" y="144"/>
                  </a:cubicBezTo>
                  <a:cubicBezTo>
                    <a:pt x="1667" y="141"/>
                    <a:pt x="1683" y="138"/>
                    <a:pt x="1699" y="135"/>
                  </a:cubicBezTo>
                  <a:cubicBezTo>
                    <a:pt x="1745" y="117"/>
                    <a:pt x="1787" y="93"/>
                    <a:pt x="1833" y="77"/>
                  </a:cubicBezTo>
                  <a:cubicBezTo>
                    <a:pt x="1866" y="46"/>
                    <a:pt x="1895" y="38"/>
                    <a:pt x="1939" y="29"/>
                  </a:cubicBezTo>
                  <a:cubicBezTo>
                    <a:pt x="1991" y="47"/>
                    <a:pt x="2023" y="12"/>
                    <a:pt x="2073" y="10"/>
                  </a:cubicBezTo>
                  <a:cubicBezTo>
                    <a:pt x="2262" y="4"/>
                    <a:pt x="2451" y="3"/>
                    <a:pt x="2640" y="0"/>
                  </a:cubicBezTo>
                  <a:cubicBezTo>
                    <a:pt x="2731" y="24"/>
                    <a:pt x="2665" y="10"/>
                    <a:pt x="2841" y="10"/>
                  </a:cubicBezTo>
                  <a:lnTo>
                    <a:pt x="2841" y="2074"/>
                  </a:lnTo>
                  <a:lnTo>
                    <a:pt x="9" y="2093"/>
                  </a:lnTo>
                  <a:lnTo>
                    <a:pt x="0" y="2026"/>
                  </a:lnTo>
                  <a:close/>
                </a:path>
              </a:pathLst>
            </a:custGeom>
            <a:solidFill>
              <a:srgbClr val="996633"/>
            </a:solidFill>
            <a:ln w="12700">
              <a:solidFill>
                <a:schemeClr val="tx1"/>
              </a:solidFill>
              <a:round/>
              <a:headEnd/>
              <a:tailEnd/>
            </a:ln>
          </p:spPr>
          <p:txBody>
            <a:bodyPr/>
            <a:lstStyle/>
            <a:p>
              <a:endParaRPr lang="en-US"/>
            </a:p>
          </p:txBody>
        </p:sp>
        <p:sp>
          <p:nvSpPr>
            <p:cNvPr id="75805" name="AutoShape 20"/>
            <p:cNvSpPr>
              <a:spLocks noChangeAspect="1" noChangeArrowheads="1"/>
            </p:cNvSpPr>
            <p:nvPr/>
          </p:nvSpPr>
          <p:spPr bwMode="auto">
            <a:xfrm>
              <a:off x="1057" y="3682"/>
              <a:ext cx="161" cy="107"/>
            </a:xfrm>
            <a:prstGeom prst="flowChartProcess">
              <a:avLst/>
            </a:prstGeom>
            <a:solidFill>
              <a:srgbClr val="00CC00"/>
            </a:solidFill>
            <a:ln w="9525">
              <a:solidFill>
                <a:schemeClr val="tx1"/>
              </a:solidFill>
              <a:miter lim="800000"/>
              <a:headEnd/>
              <a:tailEnd/>
            </a:ln>
          </p:spPr>
          <p:txBody>
            <a:bodyPr wrap="none" anchor="ctr"/>
            <a:lstStyle/>
            <a:p>
              <a:endParaRPr lang="en-US"/>
            </a:p>
          </p:txBody>
        </p:sp>
        <p:sp>
          <p:nvSpPr>
            <p:cNvPr id="75806" name="AutoShape 21"/>
            <p:cNvSpPr>
              <a:spLocks noChangeAspect="1" noChangeArrowheads="1"/>
            </p:cNvSpPr>
            <p:nvPr/>
          </p:nvSpPr>
          <p:spPr bwMode="auto">
            <a:xfrm>
              <a:off x="568" y="3631"/>
              <a:ext cx="236" cy="157"/>
            </a:xfrm>
            <a:prstGeom prst="flowChartProcess">
              <a:avLst/>
            </a:prstGeom>
            <a:solidFill>
              <a:srgbClr val="00CC00"/>
            </a:solidFill>
            <a:ln w="9525">
              <a:solidFill>
                <a:schemeClr val="tx1"/>
              </a:solidFill>
              <a:miter lim="800000"/>
              <a:headEnd/>
              <a:tailEnd/>
            </a:ln>
          </p:spPr>
          <p:txBody>
            <a:bodyPr wrap="none" anchor="ctr"/>
            <a:lstStyle/>
            <a:p>
              <a:endParaRPr lang="en-US"/>
            </a:p>
          </p:txBody>
        </p:sp>
        <p:sp>
          <p:nvSpPr>
            <p:cNvPr id="75807" name="AutoShape 22"/>
            <p:cNvSpPr>
              <a:spLocks noChangeAspect="1" noChangeArrowheads="1"/>
            </p:cNvSpPr>
            <p:nvPr/>
          </p:nvSpPr>
          <p:spPr bwMode="auto">
            <a:xfrm>
              <a:off x="439" y="2848"/>
              <a:ext cx="496" cy="330"/>
            </a:xfrm>
            <a:prstGeom prst="flowChartProcess">
              <a:avLst/>
            </a:prstGeom>
            <a:solidFill>
              <a:srgbClr val="FF0000"/>
            </a:solidFill>
            <a:ln w="9525">
              <a:solidFill>
                <a:schemeClr val="tx1"/>
              </a:solidFill>
              <a:miter lim="800000"/>
              <a:headEnd/>
              <a:tailEnd/>
            </a:ln>
          </p:spPr>
          <p:txBody>
            <a:bodyPr wrap="none" anchor="ctr"/>
            <a:lstStyle/>
            <a:p>
              <a:endParaRPr lang="en-US"/>
            </a:p>
          </p:txBody>
        </p:sp>
        <p:sp>
          <p:nvSpPr>
            <p:cNvPr id="75808" name="AutoShape 23"/>
            <p:cNvSpPr>
              <a:spLocks noChangeAspect="1" noChangeArrowheads="1"/>
            </p:cNvSpPr>
            <p:nvPr/>
          </p:nvSpPr>
          <p:spPr bwMode="auto">
            <a:xfrm>
              <a:off x="1146" y="2741"/>
              <a:ext cx="344" cy="229"/>
            </a:xfrm>
            <a:prstGeom prst="flowChartProcess">
              <a:avLst/>
            </a:prstGeom>
            <a:solidFill>
              <a:srgbClr val="FF0000"/>
            </a:solidFill>
            <a:ln w="9525">
              <a:solidFill>
                <a:schemeClr val="tx1"/>
              </a:solidFill>
              <a:miter lim="800000"/>
              <a:headEnd/>
              <a:tailEnd/>
            </a:ln>
          </p:spPr>
          <p:txBody>
            <a:bodyPr wrap="none" anchor="ctr"/>
            <a:lstStyle/>
            <a:p>
              <a:endParaRPr lang="en-US"/>
            </a:p>
          </p:txBody>
        </p:sp>
        <p:sp>
          <p:nvSpPr>
            <p:cNvPr id="75809" name="AutoShape 24"/>
            <p:cNvSpPr>
              <a:spLocks noChangeAspect="1" noChangeArrowheads="1"/>
            </p:cNvSpPr>
            <p:nvPr/>
          </p:nvSpPr>
          <p:spPr bwMode="auto">
            <a:xfrm>
              <a:off x="1614" y="2724"/>
              <a:ext cx="394" cy="262"/>
            </a:xfrm>
            <a:prstGeom prst="flowChartProcess">
              <a:avLst/>
            </a:prstGeom>
            <a:solidFill>
              <a:srgbClr val="FF0000"/>
            </a:solidFill>
            <a:ln w="9525">
              <a:solidFill>
                <a:schemeClr val="tx1"/>
              </a:solidFill>
              <a:miter lim="800000"/>
              <a:headEnd/>
              <a:tailEnd/>
            </a:ln>
          </p:spPr>
          <p:txBody>
            <a:bodyPr wrap="none" anchor="ctr"/>
            <a:lstStyle/>
            <a:p>
              <a:endParaRPr lang="en-US"/>
            </a:p>
          </p:txBody>
        </p:sp>
        <p:sp>
          <p:nvSpPr>
            <p:cNvPr id="75810" name="AutoShape 25"/>
            <p:cNvSpPr>
              <a:spLocks noChangeAspect="1" noChangeArrowheads="1"/>
            </p:cNvSpPr>
            <p:nvPr/>
          </p:nvSpPr>
          <p:spPr bwMode="auto">
            <a:xfrm>
              <a:off x="2142" y="2718"/>
              <a:ext cx="394" cy="262"/>
            </a:xfrm>
            <a:prstGeom prst="flowChartProcess">
              <a:avLst/>
            </a:prstGeom>
            <a:solidFill>
              <a:srgbClr val="FF7C80"/>
            </a:solidFill>
            <a:ln w="9525">
              <a:solidFill>
                <a:schemeClr val="tx1"/>
              </a:solidFill>
              <a:miter lim="800000"/>
              <a:headEnd/>
              <a:tailEnd/>
            </a:ln>
          </p:spPr>
          <p:txBody>
            <a:bodyPr wrap="none" anchor="ctr"/>
            <a:lstStyle/>
            <a:p>
              <a:endParaRPr lang="en-US"/>
            </a:p>
          </p:txBody>
        </p:sp>
        <p:sp>
          <p:nvSpPr>
            <p:cNvPr id="75811" name="AutoShape 26"/>
            <p:cNvSpPr>
              <a:spLocks noChangeAspect="1" noChangeArrowheads="1"/>
            </p:cNvSpPr>
            <p:nvPr/>
          </p:nvSpPr>
          <p:spPr bwMode="auto">
            <a:xfrm>
              <a:off x="2824" y="1740"/>
              <a:ext cx="314" cy="209"/>
            </a:xfrm>
            <a:prstGeom prst="flowChartProcess">
              <a:avLst/>
            </a:prstGeom>
            <a:solidFill>
              <a:schemeClr val="tx1"/>
            </a:solidFill>
            <a:ln w="9525">
              <a:solidFill>
                <a:schemeClr val="tx1"/>
              </a:solidFill>
              <a:miter lim="800000"/>
              <a:headEnd/>
              <a:tailEnd/>
            </a:ln>
          </p:spPr>
          <p:txBody>
            <a:bodyPr wrap="none" anchor="ctr"/>
            <a:lstStyle/>
            <a:p>
              <a:pPr algn="ctr"/>
              <a:endParaRPr lang="en-US" sz="2400">
                <a:latin typeface="Times New Roman" charset="0"/>
              </a:endParaRPr>
            </a:p>
          </p:txBody>
        </p:sp>
        <p:sp>
          <p:nvSpPr>
            <p:cNvPr id="75812" name="AutoShape 27"/>
            <p:cNvSpPr>
              <a:spLocks noChangeAspect="1" noChangeArrowheads="1"/>
            </p:cNvSpPr>
            <p:nvPr/>
          </p:nvSpPr>
          <p:spPr bwMode="auto">
            <a:xfrm>
              <a:off x="1466" y="3557"/>
              <a:ext cx="302" cy="201"/>
            </a:xfrm>
            <a:prstGeom prst="flowChartProcess">
              <a:avLst/>
            </a:prstGeom>
            <a:solidFill>
              <a:srgbClr val="FFFF00"/>
            </a:solidFill>
            <a:ln w="9525">
              <a:solidFill>
                <a:schemeClr val="tx1"/>
              </a:solidFill>
              <a:miter lim="800000"/>
              <a:headEnd/>
              <a:tailEnd/>
            </a:ln>
          </p:spPr>
          <p:txBody>
            <a:bodyPr wrap="none" anchor="ctr"/>
            <a:lstStyle/>
            <a:p>
              <a:endParaRPr lang="en-US"/>
            </a:p>
          </p:txBody>
        </p:sp>
        <p:sp>
          <p:nvSpPr>
            <p:cNvPr id="75813" name="AutoShape 28"/>
            <p:cNvSpPr>
              <a:spLocks noChangeAspect="1" noChangeArrowheads="1"/>
            </p:cNvSpPr>
            <p:nvPr/>
          </p:nvSpPr>
          <p:spPr bwMode="auto">
            <a:xfrm>
              <a:off x="4079" y="3547"/>
              <a:ext cx="164" cy="110"/>
            </a:xfrm>
            <a:prstGeom prst="flowChartProcess">
              <a:avLst/>
            </a:prstGeom>
            <a:solidFill>
              <a:srgbClr val="FFFF00"/>
            </a:solidFill>
            <a:ln w="9525">
              <a:solidFill>
                <a:schemeClr val="tx1"/>
              </a:solidFill>
              <a:miter lim="800000"/>
              <a:headEnd/>
              <a:tailEnd/>
            </a:ln>
          </p:spPr>
          <p:txBody>
            <a:bodyPr wrap="none" anchor="ctr"/>
            <a:lstStyle/>
            <a:p>
              <a:endParaRPr lang="en-US"/>
            </a:p>
          </p:txBody>
        </p:sp>
        <p:sp>
          <p:nvSpPr>
            <p:cNvPr id="75814" name="AutoShape 29"/>
            <p:cNvSpPr>
              <a:spLocks noChangeAspect="1" noChangeArrowheads="1"/>
            </p:cNvSpPr>
            <p:nvPr/>
          </p:nvSpPr>
          <p:spPr bwMode="auto">
            <a:xfrm>
              <a:off x="3614" y="3108"/>
              <a:ext cx="394" cy="262"/>
            </a:xfrm>
            <a:prstGeom prst="flowChartProcess">
              <a:avLst/>
            </a:prstGeom>
            <a:solidFill>
              <a:srgbClr val="FFCC66"/>
            </a:solidFill>
            <a:ln w="9525">
              <a:solidFill>
                <a:schemeClr val="tx1"/>
              </a:solidFill>
              <a:miter lim="800000"/>
              <a:headEnd/>
              <a:tailEnd/>
            </a:ln>
          </p:spPr>
          <p:txBody>
            <a:bodyPr wrap="none" anchor="ctr"/>
            <a:lstStyle/>
            <a:p>
              <a:endParaRPr lang="en-US"/>
            </a:p>
          </p:txBody>
        </p:sp>
        <p:sp>
          <p:nvSpPr>
            <p:cNvPr id="75815" name="AutoShape 30"/>
            <p:cNvSpPr>
              <a:spLocks noChangeAspect="1" noChangeArrowheads="1"/>
            </p:cNvSpPr>
            <p:nvPr/>
          </p:nvSpPr>
          <p:spPr bwMode="auto">
            <a:xfrm>
              <a:off x="4176" y="3057"/>
              <a:ext cx="528" cy="352"/>
            </a:xfrm>
            <a:prstGeom prst="flowChartProcess">
              <a:avLst/>
            </a:prstGeom>
            <a:solidFill>
              <a:srgbClr val="FFCC66"/>
            </a:solidFill>
            <a:ln w="9525">
              <a:solidFill>
                <a:schemeClr val="tx1"/>
              </a:solidFill>
              <a:miter lim="800000"/>
              <a:headEnd/>
              <a:tailEnd/>
            </a:ln>
          </p:spPr>
          <p:txBody>
            <a:bodyPr wrap="none" anchor="ctr"/>
            <a:lstStyle/>
            <a:p>
              <a:endParaRPr lang="en-US"/>
            </a:p>
          </p:txBody>
        </p:sp>
        <p:sp>
          <p:nvSpPr>
            <p:cNvPr id="75816" name="AutoShape 31"/>
            <p:cNvSpPr>
              <a:spLocks noChangeAspect="1" noChangeArrowheads="1"/>
            </p:cNvSpPr>
            <p:nvPr/>
          </p:nvSpPr>
          <p:spPr bwMode="auto">
            <a:xfrm>
              <a:off x="4142" y="2798"/>
              <a:ext cx="122" cy="81"/>
            </a:xfrm>
            <a:prstGeom prst="flowChartProcess">
              <a:avLst/>
            </a:prstGeom>
            <a:solidFill>
              <a:srgbClr val="FFCC66"/>
            </a:solidFill>
            <a:ln w="9525">
              <a:solidFill>
                <a:schemeClr val="tx1"/>
              </a:solidFill>
              <a:miter lim="800000"/>
              <a:headEnd/>
              <a:tailEnd/>
            </a:ln>
          </p:spPr>
          <p:txBody>
            <a:bodyPr wrap="none" anchor="ctr"/>
            <a:lstStyle/>
            <a:p>
              <a:endParaRPr lang="en-US"/>
            </a:p>
          </p:txBody>
        </p:sp>
        <p:sp>
          <p:nvSpPr>
            <p:cNvPr id="75817" name="AutoShape 32"/>
            <p:cNvSpPr>
              <a:spLocks noChangeAspect="1" noChangeArrowheads="1"/>
            </p:cNvSpPr>
            <p:nvPr/>
          </p:nvSpPr>
          <p:spPr bwMode="auto">
            <a:xfrm>
              <a:off x="3171" y="2340"/>
              <a:ext cx="671" cy="446"/>
            </a:xfrm>
            <a:prstGeom prst="flowChartProcess">
              <a:avLst/>
            </a:prstGeom>
            <a:solidFill>
              <a:srgbClr val="FF9900"/>
            </a:solidFill>
            <a:ln w="9525">
              <a:solidFill>
                <a:schemeClr val="tx1"/>
              </a:solidFill>
              <a:miter lim="800000"/>
              <a:headEnd/>
              <a:tailEnd/>
            </a:ln>
          </p:spPr>
          <p:txBody>
            <a:bodyPr wrap="none" anchor="ctr"/>
            <a:lstStyle/>
            <a:p>
              <a:endParaRPr lang="en-US"/>
            </a:p>
          </p:txBody>
        </p:sp>
        <p:sp>
          <p:nvSpPr>
            <p:cNvPr id="75818" name="AutoShape 33"/>
            <p:cNvSpPr>
              <a:spLocks noChangeAspect="1" noChangeArrowheads="1"/>
            </p:cNvSpPr>
            <p:nvPr/>
          </p:nvSpPr>
          <p:spPr bwMode="auto">
            <a:xfrm>
              <a:off x="5034" y="2476"/>
              <a:ext cx="334" cy="222"/>
            </a:xfrm>
            <a:prstGeom prst="flowChartProcess">
              <a:avLst/>
            </a:prstGeom>
            <a:solidFill>
              <a:srgbClr val="FF9900"/>
            </a:solidFill>
            <a:ln w="9525">
              <a:solidFill>
                <a:schemeClr val="tx1"/>
              </a:solidFill>
              <a:miter lim="800000"/>
              <a:headEnd/>
              <a:tailEnd/>
            </a:ln>
          </p:spPr>
          <p:txBody>
            <a:bodyPr wrap="none" anchor="ctr"/>
            <a:lstStyle/>
            <a:p>
              <a:endParaRPr lang="en-US"/>
            </a:p>
          </p:txBody>
        </p:sp>
        <p:sp>
          <p:nvSpPr>
            <p:cNvPr id="75819" name="AutoShape 34"/>
            <p:cNvSpPr>
              <a:spLocks noChangeAspect="1" noChangeArrowheads="1"/>
            </p:cNvSpPr>
            <p:nvPr/>
          </p:nvSpPr>
          <p:spPr bwMode="auto">
            <a:xfrm>
              <a:off x="4274" y="1908"/>
              <a:ext cx="394" cy="262"/>
            </a:xfrm>
            <a:prstGeom prst="flowChartProcess">
              <a:avLst/>
            </a:prstGeom>
            <a:solidFill>
              <a:srgbClr val="FF9900"/>
            </a:solidFill>
            <a:ln w="9525">
              <a:solidFill>
                <a:schemeClr val="tx1"/>
              </a:solidFill>
              <a:miter lim="800000"/>
              <a:headEnd/>
              <a:tailEnd/>
            </a:ln>
          </p:spPr>
          <p:txBody>
            <a:bodyPr wrap="none" anchor="ctr"/>
            <a:lstStyle/>
            <a:p>
              <a:endParaRPr lang="en-US"/>
            </a:p>
          </p:txBody>
        </p:sp>
        <p:sp>
          <p:nvSpPr>
            <p:cNvPr id="75820" name="AutoShape 35"/>
            <p:cNvSpPr>
              <a:spLocks noChangeAspect="1" noChangeArrowheads="1"/>
            </p:cNvSpPr>
            <p:nvPr/>
          </p:nvSpPr>
          <p:spPr bwMode="auto">
            <a:xfrm>
              <a:off x="5120" y="3488"/>
              <a:ext cx="500" cy="333"/>
            </a:xfrm>
            <a:prstGeom prst="flowChartProcess">
              <a:avLst/>
            </a:prstGeom>
            <a:solidFill>
              <a:srgbClr val="00CC00"/>
            </a:solidFill>
            <a:ln w="9525">
              <a:solidFill>
                <a:schemeClr val="tx1"/>
              </a:solidFill>
              <a:miter lim="800000"/>
              <a:headEnd/>
              <a:tailEnd/>
            </a:ln>
          </p:spPr>
          <p:txBody>
            <a:bodyPr wrap="none" anchor="ctr"/>
            <a:lstStyle/>
            <a:p>
              <a:endParaRPr lang="en-US"/>
            </a:p>
          </p:txBody>
        </p:sp>
        <p:sp>
          <p:nvSpPr>
            <p:cNvPr id="75821" name="AutoShape 36"/>
            <p:cNvSpPr>
              <a:spLocks noChangeAspect="1" noChangeArrowheads="1"/>
            </p:cNvSpPr>
            <p:nvPr/>
          </p:nvSpPr>
          <p:spPr bwMode="auto">
            <a:xfrm>
              <a:off x="4655" y="3524"/>
              <a:ext cx="421" cy="280"/>
            </a:xfrm>
            <a:prstGeom prst="flowChartProcess">
              <a:avLst/>
            </a:prstGeom>
            <a:solidFill>
              <a:srgbClr val="00CC00"/>
            </a:solidFill>
            <a:ln w="9525">
              <a:solidFill>
                <a:schemeClr val="tx1"/>
              </a:solidFill>
              <a:miter lim="800000"/>
              <a:headEnd/>
              <a:tailEnd/>
            </a:ln>
          </p:spPr>
          <p:txBody>
            <a:bodyPr wrap="none" anchor="ctr"/>
            <a:lstStyle/>
            <a:p>
              <a:endParaRPr lang="en-US"/>
            </a:p>
          </p:txBody>
        </p:sp>
        <p:sp>
          <p:nvSpPr>
            <p:cNvPr id="75822" name="Freeform 37"/>
            <p:cNvSpPr>
              <a:spLocks noChangeAspect="1"/>
            </p:cNvSpPr>
            <p:nvPr/>
          </p:nvSpPr>
          <p:spPr bwMode="auto">
            <a:xfrm>
              <a:off x="1576" y="1956"/>
              <a:ext cx="240" cy="240"/>
            </a:xfrm>
            <a:custGeom>
              <a:avLst/>
              <a:gdLst>
                <a:gd name="T0" fmla="*/ 0 w 336"/>
                <a:gd name="T1" fmla="*/ 0 h 240"/>
                <a:gd name="T2" fmla="*/ 0 w 336"/>
                <a:gd name="T3" fmla="*/ 240 h 240"/>
                <a:gd name="T4" fmla="*/ 22 w 336"/>
                <a:gd name="T5" fmla="*/ 240 h 240"/>
                <a:gd name="T6" fmla="*/ 22 w 336"/>
                <a:gd name="T7" fmla="*/ 14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tx1"/>
              </a:solidFill>
              <a:round/>
              <a:headEnd/>
              <a:tailEnd/>
            </a:ln>
          </p:spPr>
          <p:txBody>
            <a:bodyPr/>
            <a:lstStyle/>
            <a:p>
              <a:endParaRPr lang="en-US"/>
            </a:p>
          </p:txBody>
        </p:sp>
        <p:sp>
          <p:nvSpPr>
            <p:cNvPr id="75823" name="Freeform 38"/>
            <p:cNvSpPr>
              <a:spLocks noChangeAspect="1"/>
            </p:cNvSpPr>
            <p:nvPr/>
          </p:nvSpPr>
          <p:spPr bwMode="auto">
            <a:xfrm>
              <a:off x="824" y="2196"/>
              <a:ext cx="308" cy="240"/>
            </a:xfrm>
            <a:custGeom>
              <a:avLst/>
              <a:gdLst>
                <a:gd name="T0" fmla="*/ 0 w 336"/>
                <a:gd name="T1" fmla="*/ 0 h 240"/>
                <a:gd name="T2" fmla="*/ 0 w 336"/>
                <a:gd name="T3" fmla="*/ 240 h 240"/>
                <a:gd name="T4" fmla="*/ 167 w 336"/>
                <a:gd name="T5" fmla="*/ 240 h 240"/>
                <a:gd name="T6" fmla="*/ 167 w 336"/>
                <a:gd name="T7" fmla="*/ 14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tx1"/>
              </a:solidFill>
              <a:round/>
              <a:headEnd/>
              <a:tailEnd/>
            </a:ln>
          </p:spPr>
          <p:txBody>
            <a:bodyPr/>
            <a:lstStyle/>
            <a:p>
              <a:endParaRPr lang="en-US"/>
            </a:p>
          </p:txBody>
        </p:sp>
        <p:sp>
          <p:nvSpPr>
            <p:cNvPr id="75824" name="Freeform 39"/>
            <p:cNvSpPr>
              <a:spLocks noChangeAspect="1"/>
            </p:cNvSpPr>
            <p:nvPr/>
          </p:nvSpPr>
          <p:spPr bwMode="auto">
            <a:xfrm>
              <a:off x="1876" y="1047"/>
              <a:ext cx="241" cy="564"/>
            </a:xfrm>
            <a:custGeom>
              <a:avLst/>
              <a:gdLst>
                <a:gd name="T0" fmla="*/ 0 w 187"/>
                <a:gd name="T1" fmla="*/ 0 h 750"/>
                <a:gd name="T2" fmla="*/ 0 w 187"/>
                <a:gd name="T3" fmla="*/ 77 h 750"/>
                <a:gd name="T4" fmla="*/ 1425 w 187"/>
                <a:gd name="T5" fmla="*/ 77 h 750"/>
                <a:gd name="T6" fmla="*/ 1396 w 187"/>
                <a:gd name="T7" fmla="*/ 45 h 750"/>
                <a:gd name="T8" fmla="*/ 0 w 187"/>
                <a:gd name="T9" fmla="*/ 0 h 750"/>
                <a:gd name="T10" fmla="*/ 0 60000 65536"/>
                <a:gd name="T11" fmla="*/ 0 60000 65536"/>
                <a:gd name="T12" fmla="*/ 0 60000 65536"/>
                <a:gd name="T13" fmla="*/ 0 60000 65536"/>
                <a:gd name="T14" fmla="*/ 0 60000 65536"/>
                <a:gd name="T15" fmla="*/ 0 w 187"/>
                <a:gd name="T16" fmla="*/ 0 h 750"/>
                <a:gd name="T17" fmla="*/ 187 w 187"/>
                <a:gd name="T18" fmla="*/ 750 h 750"/>
              </a:gdLst>
              <a:ahLst/>
              <a:cxnLst>
                <a:cxn ang="T10">
                  <a:pos x="T0" y="T1"/>
                </a:cxn>
                <a:cxn ang="T11">
                  <a:pos x="T2" y="T3"/>
                </a:cxn>
                <a:cxn ang="T12">
                  <a:pos x="T4" y="T5"/>
                </a:cxn>
                <a:cxn ang="T13">
                  <a:pos x="T6" y="T7"/>
                </a:cxn>
                <a:cxn ang="T14">
                  <a:pos x="T8" y="T9"/>
                </a:cxn>
              </a:cxnLst>
              <a:rect l="T15" t="T16" r="T17" b="T18"/>
              <a:pathLst>
                <a:path w="187" h="750">
                  <a:moveTo>
                    <a:pt x="0" y="0"/>
                  </a:moveTo>
                  <a:lnTo>
                    <a:pt x="0" y="750"/>
                  </a:lnTo>
                  <a:lnTo>
                    <a:pt x="187" y="750"/>
                  </a:lnTo>
                  <a:lnTo>
                    <a:pt x="184" y="440"/>
                  </a:lnTo>
                  <a:lnTo>
                    <a:pt x="0" y="0"/>
                  </a:lnTo>
                  <a:close/>
                </a:path>
              </a:pathLst>
            </a:custGeom>
            <a:solidFill>
              <a:srgbClr val="0033CC"/>
            </a:solidFill>
            <a:ln w="9525">
              <a:solidFill>
                <a:schemeClr val="tx1"/>
              </a:solidFill>
              <a:round/>
              <a:headEnd/>
              <a:tailEnd/>
            </a:ln>
          </p:spPr>
          <p:txBody>
            <a:bodyPr/>
            <a:lstStyle/>
            <a:p>
              <a:endParaRPr lang="en-US"/>
            </a:p>
          </p:txBody>
        </p:sp>
        <p:sp>
          <p:nvSpPr>
            <p:cNvPr id="75825" name="Freeform 40"/>
            <p:cNvSpPr>
              <a:spLocks noChangeAspect="1"/>
            </p:cNvSpPr>
            <p:nvPr/>
          </p:nvSpPr>
          <p:spPr bwMode="auto">
            <a:xfrm>
              <a:off x="2478" y="940"/>
              <a:ext cx="118" cy="463"/>
            </a:xfrm>
            <a:custGeom>
              <a:avLst/>
              <a:gdLst>
                <a:gd name="T0" fmla="*/ 0 w 88"/>
                <a:gd name="T1" fmla="*/ 0 h 750"/>
                <a:gd name="T2" fmla="*/ 0 w 88"/>
                <a:gd name="T3" fmla="*/ 15 h 750"/>
                <a:gd name="T4" fmla="*/ 919 w 88"/>
                <a:gd name="T5" fmla="*/ 15 h 750"/>
                <a:gd name="T6" fmla="*/ 890 w 88"/>
                <a:gd name="T7" fmla="*/ 7 h 750"/>
                <a:gd name="T8" fmla="*/ 0 w 88"/>
                <a:gd name="T9" fmla="*/ 0 h 750"/>
                <a:gd name="T10" fmla="*/ 0 60000 65536"/>
                <a:gd name="T11" fmla="*/ 0 60000 65536"/>
                <a:gd name="T12" fmla="*/ 0 60000 65536"/>
                <a:gd name="T13" fmla="*/ 0 60000 65536"/>
                <a:gd name="T14" fmla="*/ 0 60000 65536"/>
                <a:gd name="T15" fmla="*/ 0 w 88"/>
                <a:gd name="T16" fmla="*/ 0 h 750"/>
                <a:gd name="T17" fmla="*/ 88 w 88"/>
                <a:gd name="T18" fmla="*/ 750 h 750"/>
              </a:gdLst>
              <a:ahLst/>
              <a:cxnLst>
                <a:cxn ang="T10">
                  <a:pos x="T0" y="T1"/>
                </a:cxn>
                <a:cxn ang="T11">
                  <a:pos x="T2" y="T3"/>
                </a:cxn>
                <a:cxn ang="T12">
                  <a:pos x="T4" y="T5"/>
                </a:cxn>
                <a:cxn ang="T13">
                  <a:pos x="T6" y="T7"/>
                </a:cxn>
                <a:cxn ang="T14">
                  <a:pos x="T8" y="T9"/>
                </a:cxn>
              </a:cxnLst>
              <a:rect l="T15" t="T16" r="T17" b="T18"/>
              <a:pathLst>
                <a:path w="88" h="750">
                  <a:moveTo>
                    <a:pt x="0" y="0"/>
                  </a:moveTo>
                  <a:lnTo>
                    <a:pt x="0" y="750"/>
                  </a:lnTo>
                  <a:lnTo>
                    <a:pt x="88" y="750"/>
                  </a:lnTo>
                  <a:lnTo>
                    <a:pt x="85" y="333"/>
                  </a:lnTo>
                  <a:lnTo>
                    <a:pt x="0" y="0"/>
                  </a:lnTo>
                  <a:close/>
                </a:path>
              </a:pathLst>
            </a:custGeom>
            <a:solidFill>
              <a:srgbClr val="0033CC"/>
            </a:solidFill>
            <a:ln w="9525">
              <a:solidFill>
                <a:schemeClr val="tx1"/>
              </a:solidFill>
              <a:round/>
              <a:headEnd/>
              <a:tailEnd/>
            </a:ln>
          </p:spPr>
          <p:txBody>
            <a:bodyPr/>
            <a:lstStyle/>
            <a:p>
              <a:endParaRPr lang="en-US"/>
            </a:p>
          </p:txBody>
        </p:sp>
        <p:sp>
          <p:nvSpPr>
            <p:cNvPr id="75826" name="Freeform 41"/>
            <p:cNvSpPr>
              <a:spLocks noChangeAspect="1"/>
            </p:cNvSpPr>
            <p:nvPr/>
          </p:nvSpPr>
          <p:spPr bwMode="auto">
            <a:xfrm>
              <a:off x="4630" y="1428"/>
              <a:ext cx="435" cy="336"/>
            </a:xfrm>
            <a:custGeom>
              <a:avLst/>
              <a:gdLst>
                <a:gd name="T0" fmla="*/ 0 w 336"/>
                <a:gd name="T1" fmla="*/ 0 h 240"/>
                <a:gd name="T2" fmla="*/ 0 w 336"/>
                <a:gd name="T3" fmla="*/ 3538 h 240"/>
                <a:gd name="T4" fmla="*/ 2651 w 336"/>
                <a:gd name="T5" fmla="*/ 3538 h 240"/>
                <a:gd name="T6" fmla="*/ 2651 w 336"/>
                <a:gd name="T7" fmla="*/ 2128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tx1"/>
              </a:solidFill>
              <a:round/>
              <a:headEnd/>
              <a:tailEnd/>
            </a:ln>
          </p:spPr>
          <p:txBody>
            <a:bodyPr/>
            <a:lstStyle/>
            <a:p>
              <a:endParaRPr lang="en-US"/>
            </a:p>
          </p:txBody>
        </p:sp>
        <p:sp>
          <p:nvSpPr>
            <p:cNvPr id="75827" name="Freeform 42"/>
            <p:cNvSpPr>
              <a:spLocks noChangeAspect="1"/>
            </p:cNvSpPr>
            <p:nvPr/>
          </p:nvSpPr>
          <p:spPr bwMode="auto">
            <a:xfrm>
              <a:off x="3936" y="702"/>
              <a:ext cx="318" cy="336"/>
            </a:xfrm>
            <a:custGeom>
              <a:avLst/>
              <a:gdLst>
                <a:gd name="T0" fmla="*/ 0 w 318"/>
                <a:gd name="T1" fmla="*/ 0 h 336"/>
                <a:gd name="T2" fmla="*/ 0 w 318"/>
                <a:gd name="T3" fmla="*/ 336 h 336"/>
                <a:gd name="T4" fmla="*/ 318 w 318"/>
                <a:gd name="T5" fmla="*/ 336 h 336"/>
                <a:gd name="T6" fmla="*/ 316 w 318"/>
                <a:gd name="T7" fmla="*/ 138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tx1"/>
              </a:solidFill>
              <a:round/>
              <a:headEnd/>
              <a:tailEnd/>
            </a:ln>
          </p:spPr>
          <p:txBody>
            <a:bodyPr/>
            <a:lstStyle/>
            <a:p>
              <a:endParaRPr lang="en-US"/>
            </a:p>
          </p:txBody>
        </p:sp>
        <p:sp>
          <p:nvSpPr>
            <p:cNvPr id="75828" name="Freeform 43"/>
            <p:cNvSpPr>
              <a:spLocks noChangeAspect="1"/>
            </p:cNvSpPr>
            <p:nvPr/>
          </p:nvSpPr>
          <p:spPr bwMode="auto">
            <a:xfrm>
              <a:off x="5048" y="1102"/>
              <a:ext cx="91" cy="240"/>
            </a:xfrm>
            <a:custGeom>
              <a:avLst/>
              <a:gdLst>
                <a:gd name="T0" fmla="*/ 0 w 387"/>
                <a:gd name="T1" fmla="*/ 0 h 240"/>
                <a:gd name="T2" fmla="*/ 0 w 387"/>
                <a:gd name="T3" fmla="*/ 240 h 240"/>
                <a:gd name="T4" fmla="*/ 0 w 387"/>
                <a:gd name="T5" fmla="*/ 240 h 240"/>
                <a:gd name="T6" fmla="*/ 0 w 387"/>
                <a:gd name="T7" fmla="*/ 79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tx1"/>
              </a:solidFill>
              <a:round/>
              <a:headEnd/>
              <a:tailEnd/>
            </a:ln>
          </p:spPr>
          <p:txBody>
            <a:bodyPr/>
            <a:lstStyle/>
            <a:p>
              <a:endParaRPr lang="en-US"/>
            </a:p>
          </p:txBody>
        </p:sp>
        <p:sp>
          <p:nvSpPr>
            <p:cNvPr id="75829" name="Freeform 44"/>
            <p:cNvSpPr>
              <a:spLocks noChangeAspect="1"/>
            </p:cNvSpPr>
            <p:nvPr/>
          </p:nvSpPr>
          <p:spPr bwMode="auto">
            <a:xfrm>
              <a:off x="550" y="506"/>
              <a:ext cx="114" cy="312"/>
            </a:xfrm>
            <a:custGeom>
              <a:avLst/>
              <a:gdLst>
                <a:gd name="T0" fmla="*/ 0 w 198"/>
                <a:gd name="T1" fmla="*/ 0 h 462"/>
                <a:gd name="T2" fmla="*/ 0 w 198"/>
                <a:gd name="T3" fmla="*/ 20 h 462"/>
                <a:gd name="T4" fmla="*/ 2 w 198"/>
                <a:gd name="T5" fmla="*/ 20 h 462"/>
                <a:gd name="T6" fmla="*/ 2 w 198"/>
                <a:gd name="T7" fmla="*/ 6 h 462"/>
                <a:gd name="T8" fmla="*/ 0 w 198"/>
                <a:gd name="T9" fmla="*/ 0 h 462"/>
                <a:gd name="T10" fmla="*/ 0 60000 65536"/>
                <a:gd name="T11" fmla="*/ 0 60000 65536"/>
                <a:gd name="T12" fmla="*/ 0 60000 65536"/>
                <a:gd name="T13" fmla="*/ 0 60000 65536"/>
                <a:gd name="T14" fmla="*/ 0 60000 65536"/>
                <a:gd name="T15" fmla="*/ 0 w 198"/>
                <a:gd name="T16" fmla="*/ 0 h 462"/>
                <a:gd name="T17" fmla="*/ 198 w 198"/>
                <a:gd name="T18" fmla="*/ 462 h 462"/>
              </a:gdLst>
              <a:ahLst/>
              <a:cxnLst>
                <a:cxn ang="T10">
                  <a:pos x="T0" y="T1"/>
                </a:cxn>
                <a:cxn ang="T11">
                  <a:pos x="T2" y="T3"/>
                </a:cxn>
                <a:cxn ang="T12">
                  <a:pos x="T4" y="T5"/>
                </a:cxn>
                <a:cxn ang="T13">
                  <a:pos x="T6" y="T7"/>
                </a:cxn>
                <a:cxn ang="T14">
                  <a:pos x="T8" y="T9"/>
                </a:cxn>
              </a:cxnLst>
              <a:rect l="T15" t="T16" r="T17" b="T18"/>
              <a:pathLst>
                <a:path w="198" h="462">
                  <a:moveTo>
                    <a:pt x="0" y="0"/>
                  </a:moveTo>
                  <a:lnTo>
                    <a:pt x="0" y="462"/>
                  </a:lnTo>
                  <a:lnTo>
                    <a:pt x="198" y="462"/>
                  </a:lnTo>
                  <a:lnTo>
                    <a:pt x="198" y="148"/>
                  </a:lnTo>
                  <a:lnTo>
                    <a:pt x="0" y="0"/>
                  </a:lnTo>
                  <a:close/>
                </a:path>
              </a:pathLst>
            </a:custGeom>
            <a:solidFill>
              <a:srgbClr val="0066FF"/>
            </a:solidFill>
            <a:ln w="9525">
              <a:solidFill>
                <a:schemeClr val="tx1"/>
              </a:solidFill>
              <a:round/>
              <a:headEnd/>
              <a:tailEnd/>
            </a:ln>
          </p:spPr>
          <p:txBody>
            <a:bodyPr/>
            <a:lstStyle/>
            <a:p>
              <a:endParaRPr lang="en-US"/>
            </a:p>
          </p:txBody>
        </p:sp>
        <p:sp>
          <p:nvSpPr>
            <p:cNvPr id="75830" name="Freeform 45"/>
            <p:cNvSpPr>
              <a:spLocks noChangeAspect="1"/>
            </p:cNvSpPr>
            <p:nvPr/>
          </p:nvSpPr>
          <p:spPr bwMode="auto">
            <a:xfrm>
              <a:off x="3383" y="1190"/>
              <a:ext cx="107" cy="240"/>
            </a:xfrm>
            <a:custGeom>
              <a:avLst/>
              <a:gdLst>
                <a:gd name="T0" fmla="*/ 0 w 384"/>
                <a:gd name="T1" fmla="*/ 0 h 240"/>
                <a:gd name="T2" fmla="*/ 0 w 384"/>
                <a:gd name="T3" fmla="*/ 240 h 240"/>
                <a:gd name="T4" fmla="*/ 0 w 384"/>
                <a:gd name="T5" fmla="*/ 240 h 240"/>
                <a:gd name="T6" fmla="*/ 0 w 384"/>
                <a:gd name="T7" fmla="*/ 78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tx1"/>
              </a:solidFill>
              <a:round/>
              <a:headEnd/>
              <a:tailEnd/>
            </a:ln>
          </p:spPr>
          <p:txBody>
            <a:bodyPr/>
            <a:lstStyle/>
            <a:p>
              <a:endParaRPr lang="en-US"/>
            </a:p>
          </p:txBody>
        </p:sp>
        <p:sp>
          <p:nvSpPr>
            <p:cNvPr id="75831" name="Freeform 46"/>
            <p:cNvSpPr>
              <a:spLocks noChangeAspect="1"/>
            </p:cNvSpPr>
            <p:nvPr/>
          </p:nvSpPr>
          <p:spPr bwMode="auto">
            <a:xfrm>
              <a:off x="2300" y="508"/>
              <a:ext cx="128" cy="97"/>
            </a:xfrm>
            <a:custGeom>
              <a:avLst/>
              <a:gdLst>
                <a:gd name="T0" fmla="*/ 0 w 128"/>
                <a:gd name="T1" fmla="*/ 0 h 97"/>
                <a:gd name="T2" fmla="*/ 0 w 128"/>
                <a:gd name="T3" fmla="*/ 97 h 97"/>
                <a:gd name="T4" fmla="*/ 127 w 128"/>
                <a:gd name="T5" fmla="*/ 97 h 97"/>
                <a:gd name="T6" fmla="*/ 128 w 128"/>
                <a:gd name="T7" fmla="*/ 44 h 97"/>
                <a:gd name="T8" fmla="*/ 0 w 128"/>
                <a:gd name="T9" fmla="*/ 0 h 97"/>
                <a:gd name="T10" fmla="*/ 0 60000 65536"/>
                <a:gd name="T11" fmla="*/ 0 60000 65536"/>
                <a:gd name="T12" fmla="*/ 0 60000 65536"/>
                <a:gd name="T13" fmla="*/ 0 60000 65536"/>
                <a:gd name="T14" fmla="*/ 0 60000 65536"/>
                <a:gd name="T15" fmla="*/ 0 w 128"/>
                <a:gd name="T16" fmla="*/ 0 h 97"/>
                <a:gd name="T17" fmla="*/ 128 w 128"/>
                <a:gd name="T18" fmla="*/ 97 h 97"/>
              </a:gdLst>
              <a:ahLst/>
              <a:cxnLst>
                <a:cxn ang="T10">
                  <a:pos x="T0" y="T1"/>
                </a:cxn>
                <a:cxn ang="T11">
                  <a:pos x="T2" y="T3"/>
                </a:cxn>
                <a:cxn ang="T12">
                  <a:pos x="T4" y="T5"/>
                </a:cxn>
                <a:cxn ang="T13">
                  <a:pos x="T6" y="T7"/>
                </a:cxn>
                <a:cxn ang="T14">
                  <a:pos x="T8" y="T9"/>
                </a:cxn>
              </a:cxnLst>
              <a:rect l="T15" t="T16" r="T17" b="T18"/>
              <a:pathLst>
                <a:path w="128" h="97">
                  <a:moveTo>
                    <a:pt x="0" y="0"/>
                  </a:moveTo>
                  <a:lnTo>
                    <a:pt x="0" y="97"/>
                  </a:lnTo>
                  <a:lnTo>
                    <a:pt x="127" y="97"/>
                  </a:lnTo>
                  <a:lnTo>
                    <a:pt x="128" y="44"/>
                  </a:lnTo>
                  <a:lnTo>
                    <a:pt x="0" y="0"/>
                  </a:lnTo>
                  <a:close/>
                </a:path>
              </a:pathLst>
            </a:custGeom>
            <a:solidFill>
              <a:srgbClr val="0066FF"/>
            </a:solidFill>
            <a:ln w="9525">
              <a:solidFill>
                <a:schemeClr val="tx1"/>
              </a:solidFill>
              <a:round/>
              <a:headEnd/>
              <a:tailEnd/>
            </a:ln>
          </p:spPr>
          <p:txBody>
            <a:bodyPr/>
            <a:lstStyle/>
            <a:p>
              <a:endParaRPr lang="en-US"/>
            </a:p>
          </p:txBody>
        </p:sp>
        <p:sp>
          <p:nvSpPr>
            <p:cNvPr id="75832" name="Freeform 47"/>
            <p:cNvSpPr>
              <a:spLocks noChangeAspect="1"/>
            </p:cNvSpPr>
            <p:nvPr/>
          </p:nvSpPr>
          <p:spPr bwMode="auto">
            <a:xfrm>
              <a:off x="1174" y="1368"/>
              <a:ext cx="78" cy="114"/>
            </a:xfrm>
            <a:custGeom>
              <a:avLst/>
              <a:gdLst>
                <a:gd name="T0" fmla="*/ 0 w 387"/>
                <a:gd name="T1" fmla="*/ 0 h 240"/>
                <a:gd name="T2" fmla="*/ 0 w 387"/>
                <a:gd name="T3" fmla="*/ 0 h 240"/>
                <a:gd name="T4" fmla="*/ 0 w 387"/>
                <a:gd name="T5" fmla="*/ 0 h 240"/>
                <a:gd name="T6" fmla="*/ 0 w 387"/>
                <a:gd name="T7" fmla="*/ 0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666699"/>
            </a:solidFill>
            <a:ln w="9525">
              <a:solidFill>
                <a:schemeClr val="tx1"/>
              </a:solidFill>
              <a:round/>
              <a:headEnd/>
              <a:tailEnd/>
            </a:ln>
          </p:spPr>
          <p:txBody>
            <a:bodyPr/>
            <a:lstStyle/>
            <a:p>
              <a:endParaRPr lang="en-US"/>
            </a:p>
          </p:txBody>
        </p:sp>
        <p:sp>
          <p:nvSpPr>
            <p:cNvPr id="75833" name="Freeform 48"/>
            <p:cNvSpPr>
              <a:spLocks noChangeAspect="1"/>
            </p:cNvSpPr>
            <p:nvPr/>
          </p:nvSpPr>
          <p:spPr bwMode="auto">
            <a:xfrm>
              <a:off x="1627" y="1112"/>
              <a:ext cx="62" cy="54"/>
            </a:xfrm>
            <a:custGeom>
              <a:avLst/>
              <a:gdLst>
                <a:gd name="T0" fmla="*/ 0 w 78"/>
                <a:gd name="T1" fmla="*/ 0 h 90"/>
                <a:gd name="T2" fmla="*/ 0 w 78"/>
                <a:gd name="T3" fmla="*/ 1 h 90"/>
                <a:gd name="T4" fmla="*/ 13 w 78"/>
                <a:gd name="T5" fmla="*/ 1 h 90"/>
                <a:gd name="T6" fmla="*/ 11 w 78"/>
                <a:gd name="T7" fmla="*/ 1 h 90"/>
                <a:gd name="T8" fmla="*/ 0 w 78"/>
                <a:gd name="T9" fmla="*/ 0 h 90"/>
                <a:gd name="T10" fmla="*/ 0 60000 65536"/>
                <a:gd name="T11" fmla="*/ 0 60000 65536"/>
                <a:gd name="T12" fmla="*/ 0 60000 65536"/>
                <a:gd name="T13" fmla="*/ 0 60000 65536"/>
                <a:gd name="T14" fmla="*/ 0 60000 65536"/>
                <a:gd name="T15" fmla="*/ 0 w 78"/>
                <a:gd name="T16" fmla="*/ 0 h 90"/>
                <a:gd name="T17" fmla="*/ 78 w 78"/>
                <a:gd name="T18" fmla="*/ 90 h 90"/>
              </a:gdLst>
              <a:ahLst/>
              <a:cxnLst>
                <a:cxn ang="T10">
                  <a:pos x="T0" y="T1"/>
                </a:cxn>
                <a:cxn ang="T11">
                  <a:pos x="T2" y="T3"/>
                </a:cxn>
                <a:cxn ang="T12">
                  <a:pos x="T4" y="T5"/>
                </a:cxn>
                <a:cxn ang="T13">
                  <a:pos x="T6" y="T7"/>
                </a:cxn>
                <a:cxn ang="T14">
                  <a:pos x="T8" y="T9"/>
                </a:cxn>
              </a:cxnLst>
              <a:rect l="T15" t="T16" r="T17" b="T18"/>
              <a:pathLst>
                <a:path w="78" h="90">
                  <a:moveTo>
                    <a:pt x="0" y="0"/>
                  </a:moveTo>
                  <a:lnTo>
                    <a:pt x="0" y="90"/>
                  </a:lnTo>
                  <a:lnTo>
                    <a:pt x="78" y="90"/>
                  </a:lnTo>
                  <a:lnTo>
                    <a:pt x="73" y="84"/>
                  </a:lnTo>
                  <a:lnTo>
                    <a:pt x="0" y="0"/>
                  </a:lnTo>
                  <a:close/>
                </a:path>
              </a:pathLst>
            </a:custGeom>
            <a:solidFill>
              <a:srgbClr val="0066FF"/>
            </a:solidFill>
            <a:ln w="9525">
              <a:solidFill>
                <a:schemeClr val="tx1"/>
              </a:solidFill>
              <a:round/>
              <a:headEnd/>
              <a:tailEnd/>
            </a:ln>
          </p:spPr>
          <p:txBody>
            <a:bodyPr/>
            <a:lstStyle/>
            <a:p>
              <a:endParaRPr lang="en-US"/>
            </a:p>
          </p:txBody>
        </p:sp>
        <p:sp>
          <p:nvSpPr>
            <p:cNvPr id="75834" name="Freeform 49"/>
            <p:cNvSpPr>
              <a:spLocks noChangeAspect="1"/>
            </p:cNvSpPr>
            <p:nvPr/>
          </p:nvSpPr>
          <p:spPr bwMode="auto">
            <a:xfrm>
              <a:off x="281" y="1852"/>
              <a:ext cx="241" cy="342"/>
            </a:xfrm>
            <a:custGeom>
              <a:avLst/>
              <a:gdLst>
                <a:gd name="T0" fmla="*/ 0 w 77"/>
                <a:gd name="T1" fmla="*/ 0 h 102"/>
                <a:gd name="T2" fmla="*/ 0 w 77"/>
                <a:gd name="T3" fmla="*/ 1629761 h 102"/>
                <a:gd name="T4" fmla="*/ 708775 w 77"/>
                <a:gd name="T5" fmla="*/ 1629761 h 102"/>
                <a:gd name="T6" fmla="*/ 708775 w 77"/>
                <a:gd name="T7" fmla="*/ 510227 h 102"/>
                <a:gd name="T8" fmla="*/ 0 w 77"/>
                <a:gd name="T9" fmla="*/ 0 h 102"/>
                <a:gd name="T10" fmla="*/ 0 60000 65536"/>
                <a:gd name="T11" fmla="*/ 0 60000 65536"/>
                <a:gd name="T12" fmla="*/ 0 60000 65536"/>
                <a:gd name="T13" fmla="*/ 0 60000 65536"/>
                <a:gd name="T14" fmla="*/ 0 60000 65536"/>
                <a:gd name="T15" fmla="*/ 0 w 77"/>
                <a:gd name="T16" fmla="*/ 0 h 102"/>
                <a:gd name="T17" fmla="*/ 77 w 77"/>
                <a:gd name="T18" fmla="*/ 102 h 102"/>
              </a:gdLst>
              <a:ahLst/>
              <a:cxnLst>
                <a:cxn ang="T10">
                  <a:pos x="T0" y="T1"/>
                </a:cxn>
                <a:cxn ang="T11">
                  <a:pos x="T2" y="T3"/>
                </a:cxn>
                <a:cxn ang="T12">
                  <a:pos x="T4" y="T5"/>
                </a:cxn>
                <a:cxn ang="T13">
                  <a:pos x="T6" y="T7"/>
                </a:cxn>
                <a:cxn ang="T14">
                  <a:pos x="T8" y="T9"/>
                </a:cxn>
              </a:cxnLst>
              <a:rect l="T15" t="T16" r="T17" b="T18"/>
              <a:pathLst>
                <a:path w="77" h="102">
                  <a:moveTo>
                    <a:pt x="0" y="0"/>
                  </a:moveTo>
                  <a:lnTo>
                    <a:pt x="0" y="102"/>
                  </a:lnTo>
                  <a:lnTo>
                    <a:pt x="77" y="102"/>
                  </a:lnTo>
                  <a:lnTo>
                    <a:pt x="77" y="32"/>
                  </a:lnTo>
                  <a:lnTo>
                    <a:pt x="0" y="0"/>
                  </a:lnTo>
                  <a:close/>
                </a:path>
              </a:pathLst>
            </a:custGeom>
            <a:solidFill>
              <a:srgbClr val="009999"/>
            </a:solidFill>
            <a:ln w="9525">
              <a:solidFill>
                <a:schemeClr val="tx1"/>
              </a:solidFill>
              <a:round/>
              <a:headEnd/>
              <a:tailEnd/>
            </a:ln>
          </p:spPr>
          <p:txBody>
            <a:bodyPr/>
            <a:lstStyle/>
            <a:p>
              <a:endParaRPr lang="en-US"/>
            </a:p>
          </p:txBody>
        </p:sp>
        <p:sp>
          <p:nvSpPr>
            <p:cNvPr id="75835" name="Freeform 50"/>
            <p:cNvSpPr>
              <a:spLocks noChangeAspect="1"/>
            </p:cNvSpPr>
            <p:nvPr/>
          </p:nvSpPr>
          <p:spPr bwMode="auto">
            <a:xfrm>
              <a:off x="2917" y="940"/>
              <a:ext cx="84" cy="192"/>
            </a:xfrm>
            <a:custGeom>
              <a:avLst/>
              <a:gdLst>
                <a:gd name="T0" fmla="*/ 0 w 84"/>
                <a:gd name="T1" fmla="*/ 0 h 192"/>
                <a:gd name="T2" fmla="*/ 0 w 84"/>
                <a:gd name="T3" fmla="*/ 192 h 192"/>
                <a:gd name="T4" fmla="*/ 84 w 84"/>
                <a:gd name="T5" fmla="*/ 192 h 192"/>
                <a:gd name="T6" fmla="*/ 81 w 84"/>
                <a:gd name="T7" fmla="*/ 90 h 192"/>
                <a:gd name="T8" fmla="*/ 0 w 84"/>
                <a:gd name="T9" fmla="*/ 0 h 192"/>
                <a:gd name="T10" fmla="*/ 0 60000 65536"/>
                <a:gd name="T11" fmla="*/ 0 60000 65536"/>
                <a:gd name="T12" fmla="*/ 0 60000 65536"/>
                <a:gd name="T13" fmla="*/ 0 60000 65536"/>
                <a:gd name="T14" fmla="*/ 0 60000 65536"/>
                <a:gd name="T15" fmla="*/ 0 w 84"/>
                <a:gd name="T16" fmla="*/ 0 h 192"/>
                <a:gd name="T17" fmla="*/ 84 w 84"/>
                <a:gd name="T18" fmla="*/ 192 h 192"/>
              </a:gdLst>
              <a:ahLst/>
              <a:cxnLst>
                <a:cxn ang="T10">
                  <a:pos x="T0" y="T1"/>
                </a:cxn>
                <a:cxn ang="T11">
                  <a:pos x="T2" y="T3"/>
                </a:cxn>
                <a:cxn ang="T12">
                  <a:pos x="T4" y="T5"/>
                </a:cxn>
                <a:cxn ang="T13">
                  <a:pos x="T6" y="T7"/>
                </a:cxn>
                <a:cxn ang="T14">
                  <a:pos x="T8" y="T9"/>
                </a:cxn>
              </a:cxnLst>
              <a:rect l="T15" t="T16" r="T17" b="T18"/>
              <a:pathLst>
                <a:path w="84" h="192">
                  <a:moveTo>
                    <a:pt x="0" y="0"/>
                  </a:moveTo>
                  <a:lnTo>
                    <a:pt x="0" y="192"/>
                  </a:lnTo>
                  <a:lnTo>
                    <a:pt x="84" y="192"/>
                  </a:lnTo>
                  <a:lnTo>
                    <a:pt x="81" y="90"/>
                  </a:lnTo>
                  <a:lnTo>
                    <a:pt x="0" y="0"/>
                  </a:lnTo>
                  <a:close/>
                </a:path>
              </a:pathLst>
            </a:custGeom>
            <a:solidFill>
              <a:srgbClr val="0033CC"/>
            </a:solidFill>
            <a:ln w="9525">
              <a:solidFill>
                <a:schemeClr val="tx1"/>
              </a:solidFill>
              <a:round/>
              <a:headEnd/>
              <a:tailEnd/>
            </a:ln>
          </p:spPr>
          <p:txBody>
            <a:bodyPr/>
            <a:lstStyle/>
            <a:p>
              <a:endParaRPr lang="en-US"/>
            </a:p>
          </p:txBody>
        </p:sp>
        <p:sp>
          <p:nvSpPr>
            <p:cNvPr id="75836" name="AutoShape 51"/>
            <p:cNvSpPr>
              <a:spLocks noChangeAspect="1" noChangeArrowheads="1"/>
            </p:cNvSpPr>
            <p:nvPr/>
          </p:nvSpPr>
          <p:spPr bwMode="auto">
            <a:xfrm>
              <a:off x="2326" y="3457"/>
              <a:ext cx="434" cy="289"/>
            </a:xfrm>
            <a:prstGeom prst="flowChartProcess">
              <a:avLst/>
            </a:prstGeom>
            <a:solidFill>
              <a:srgbClr val="CC6600"/>
            </a:solidFill>
            <a:ln w="9525">
              <a:solidFill>
                <a:schemeClr val="tx1"/>
              </a:solidFill>
              <a:miter lim="800000"/>
              <a:headEnd/>
              <a:tailEnd/>
            </a:ln>
          </p:spPr>
          <p:txBody>
            <a:bodyPr wrap="none" anchor="ctr"/>
            <a:lstStyle/>
            <a:p>
              <a:endParaRPr lang="en-US"/>
            </a:p>
          </p:txBody>
        </p:sp>
        <p:sp>
          <p:nvSpPr>
            <p:cNvPr id="75837" name="AutoShape 52"/>
            <p:cNvSpPr>
              <a:spLocks noChangeAspect="1" noChangeArrowheads="1"/>
            </p:cNvSpPr>
            <p:nvPr/>
          </p:nvSpPr>
          <p:spPr bwMode="auto">
            <a:xfrm>
              <a:off x="2835" y="3454"/>
              <a:ext cx="548" cy="365"/>
            </a:xfrm>
            <a:prstGeom prst="flowChartProcess">
              <a:avLst/>
            </a:prstGeom>
            <a:solidFill>
              <a:srgbClr val="CC6600"/>
            </a:solidFill>
            <a:ln w="9525">
              <a:solidFill>
                <a:schemeClr val="tx1"/>
              </a:solidFill>
              <a:miter lim="800000"/>
              <a:headEnd/>
              <a:tailEnd/>
            </a:ln>
          </p:spPr>
          <p:txBody>
            <a:bodyPr wrap="none" anchor="ctr"/>
            <a:lstStyle/>
            <a:p>
              <a:endParaRPr lang="en-US"/>
            </a:p>
          </p:txBody>
        </p:sp>
        <p:cxnSp>
          <p:nvCxnSpPr>
            <p:cNvPr id="75838" name="AutoShape 53"/>
            <p:cNvCxnSpPr>
              <a:cxnSpLocks noChangeAspect="1" noChangeShapeType="1"/>
              <a:stCxn id="75806" idx="0"/>
              <a:endCxn id="75807" idx="2"/>
            </p:cNvCxnSpPr>
            <p:nvPr/>
          </p:nvCxnSpPr>
          <p:spPr bwMode="auto">
            <a:xfrm rot="-5400000">
              <a:off x="460" y="3404"/>
              <a:ext cx="453" cy="1"/>
            </a:xfrm>
            <a:prstGeom prst="bentConnector3">
              <a:avLst>
                <a:gd name="adj1" fmla="val 4988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39" name="AutoShape 54"/>
            <p:cNvCxnSpPr>
              <a:cxnSpLocks noChangeAspect="1" noChangeShapeType="1"/>
              <a:stCxn id="75805" idx="0"/>
              <a:endCxn id="75807" idx="2"/>
            </p:cNvCxnSpPr>
            <p:nvPr/>
          </p:nvCxnSpPr>
          <p:spPr bwMode="auto">
            <a:xfrm rot="5400000" flipH="1">
              <a:off x="661" y="3204"/>
              <a:ext cx="504" cy="451"/>
            </a:xfrm>
            <a:prstGeom prst="bentConnector3">
              <a:avLst>
                <a:gd name="adj1" fmla="val 5000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0" name="AutoShape 55"/>
            <p:cNvCxnSpPr>
              <a:cxnSpLocks noChangeAspect="1" noChangeShapeType="1"/>
              <a:stCxn id="75805" idx="0"/>
              <a:endCxn id="75808" idx="2"/>
            </p:cNvCxnSpPr>
            <p:nvPr/>
          </p:nvCxnSpPr>
          <p:spPr bwMode="auto">
            <a:xfrm rot="-5400000">
              <a:off x="872" y="3236"/>
              <a:ext cx="712" cy="180"/>
            </a:xfrm>
            <a:prstGeom prst="bentConnector3">
              <a:avLst>
                <a:gd name="adj1" fmla="val 79491"/>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1" name="AutoShape 56"/>
            <p:cNvCxnSpPr>
              <a:cxnSpLocks noChangeAspect="1" noChangeShapeType="1"/>
              <a:stCxn id="75807" idx="3"/>
              <a:endCxn id="75808" idx="1"/>
            </p:cNvCxnSpPr>
            <p:nvPr/>
          </p:nvCxnSpPr>
          <p:spPr bwMode="auto">
            <a:xfrm flipV="1">
              <a:off x="935" y="2856"/>
              <a:ext cx="211" cy="157"/>
            </a:xfrm>
            <a:prstGeom prst="bentConnector3">
              <a:avLst>
                <a:gd name="adj1" fmla="val 49764"/>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2" name="AutoShape 57"/>
            <p:cNvCxnSpPr>
              <a:cxnSpLocks noChangeAspect="1" noChangeShapeType="1"/>
              <a:stCxn id="75812" idx="0"/>
              <a:endCxn id="75808" idx="2"/>
            </p:cNvCxnSpPr>
            <p:nvPr/>
          </p:nvCxnSpPr>
          <p:spPr bwMode="auto">
            <a:xfrm rot="5400000" flipH="1">
              <a:off x="1174" y="3114"/>
              <a:ext cx="587" cy="299"/>
            </a:xfrm>
            <a:prstGeom prst="bentConnector3">
              <a:avLst>
                <a:gd name="adj1" fmla="val 75296"/>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3" name="AutoShape 58"/>
            <p:cNvCxnSpPr>
              <a:cxnSpLocks noChangeAspect="1" noChangeShapeType="1"/>
              <a:stCxn id="75836" idx="0"/>
              <a:endCxn id="75808" idx="2"/>
            </p:cNvCxnSpPr>
            <p:nvPr/>
          </p:nvCxnSpPr>
          <p:spPr bwMode="auto">
            <a:xfrm rot="5400000" flipH="1">
              <a:off x="1687" y="2601"/>
              <a:ext cx="487" cy="1225"/>
            </a:xfrm>
            <a:prstGeom prst="bentConnector3">
              <a:avLst>
                <a:gd name="adj1" fmla="val 68787"/>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4" name="AutoShape 59"/>
            <p:cNvCxnSpPr>
              <a:cxnSpLocks noChangeAspect="1" noChangeShapeType="1"/>
              <a:stCxn id="75836" idx="0"/>
              <a:endCxn id="75812" idx="3"/>
            </p:cNvCxnSpPr>
            <p:nvPr/>
          </p:nvCxnSpPr>
          <p:spPr bwMode="auto">
            <a:xfrm rot="-5400000" flipH="1" flipV="1">
              <a:off x="2055" y="3170"/>
              <a:ext cx="201" cy="775"/>
            </a:xfrm>
            <a:prstGeom prst="bentConnector4">
              <a:avLst>
                <a:gd name="adj1" fmla="val -71644"/>
                <a:gd name="adj2" fmla="val 64000"/>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5" name="AutoShape 60"/>
            <p:cNvCxnSpPr>
              <a:cxnSpLocks noChangeAspect="1" noChangeShapeType="1"/>
              <a:stCxn id="75836" idx="0"/>
              <a:endCxn id="75813" idx="1"/>
            </p:cNvCxnSpPr>
            <p:nvPr/>
          </p:nvCxnSpPr>
          <p:spPr bwMode="auto">
            <a:xfrm rot="5400000" flipV="1">
              <a:off x="3238" y="2762"/>
              <a:ext cx="145" cy="1536"/>
            </a:xfrm>
            <a:prstGeom prst="bentConnector4">
              <a:avLst>
                <a:gd name="adj1" fmla="val -99310"/>
                <a:gd name="adj2" fmla="val 5703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6" name="AutoShape 61"/>
            <p:cNvCxnSpPr>
              <a:cxnSpLocks noChangeAspect="1" noChangeShapeType="1"/>
              <a:stCxn id="75837" idx="0"/>
              <a:endCxn id="75813" idx="1"/>
            </p:cNvCxnSpPr>
            <p:nvPr/>
          </p:nvCxnSpPr>
          <p:spPr bwMode="auto">
            <a:xfrm rot="5400000" flipV="1">
              <a:off x="3520" y="3043"/>
              <a:ext cx="148" cy="970"/>
            </a:xfrm>
            <a:prstGeom prst="bentConnector4">
              <a:avLst>
                <a:gd name="adj1" fmla="val -92569"/>
                <a:gd name="adj2" fmla="val 3247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7" name="AutoShape 62"/>
            <p:cNvCxnSpPr>
              <a:cxnSpLocks noChangeAspect="1" noChangeShapeType="1"/>
              <a:stCxn id="75805" idx="0"/>
              <a:endCxn id="75809" idx="2"/>
            </p:cNvCxnSpPr>
            <p:nvPr/>
          </p:nvCxnSpPr>
          <p:spPr bwMode="auto">
            <a:xfrm rot="-5400000">
              <a:off x="1127" y="2997"/>
              <a:ext cx="696" cy="673"/>
            </a:xfrm>
            <a:prstGeom prst="bentConnector3">
              <a:avLst>
                <a:gd name="adj1" fmla="val 80745"/>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8" name="AutoShape 63"/>
            <p:cNvCxnSpPr>
              <a:cxnSpLocks noChangeAspect="1" noChangeShapeType="1"/>
              <a:stCxn id="75808" idx="3"/>
              <a:endCxn id="75809" idx="1"/>
            </p:cNvCxnSpPr>
            <p:nvPr/>
          </p:nvCxnSpPr>
          <p:spPr bwMode="auto">
            <a:xfrm flipV="1">
              <a:off x="1490" y="2855"/>
              <a:ext cx="124" cy="1"/>
            </a:xfrm>
            <a:prstGeom prst="bentConnector3">
              <a:avLst>
                <a:gd name="adj1" fmla="val 50000"/>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49" name="AutoShape 64"/>
            <p:cNvCxnSpPr>
              <a:cxnSpLocks noChangeAspect="1" noChangeShapeType="1"/>
              <a:stCxn id="75808" idx="0"/>
              <a:endCxn id="75810" idx="1"/>
            </p:cNvCxnSpPr>
            <p:nvPr/>
          </p:nvCxnSpPr>
          <p:spPr bwMode="auto">
            <a:xfrm rot="5400000" flipV="1">
              <a:off x="1676" y="2383"/>
              <a:ext cx="108" cy="824"/>
            </a:xfrm>
            <a:prstGeom prst="bentConnector4">
              <a:avLst>
                <a:gd name="adj1" fmla="val -156486"/>
                <a:gd name="adj2" fmla="val 87134"/>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50" name="AutoShape 65"/>
            <p:cNvCxnSpPr>
              <a:cxnSpLocks noChangeAspect="1" noChangeShapeType="1"/>
              <a:stCxn id="75809" idx="3"/>
              <a:endCxn id="75810" idx="1"/>
            </p:cNvCxnSpPr>
            <p:nvPr/>
          </p:nvCxnSpPr>
          <p:spPr bwMode="auto">
            <a:xfrm flipV="1">
              <a:off x="2008" y="2849"/>
              <a:ext cx="134" cy="6"/>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51" name="AutoShape 66"/>
            <p:cNvCxnSpPr>
              <a:cxnSpLocks noChangeAspect="1" noChangeShapeType="1"/>
              <a:stCxn id="75809" idx="0"/>
              <a:endCxn id="75811" idx="2"/>
            </p:cNvCxnSpPr>
            <p:nvPr/>
          </p:nvCxnSpPr>
          <p:spPr bwMode="auto">
            <a:xfrm rot="-5400000">
              <a:off x="2008" y="1752"/>
              <a:ext cx="775" cy="1170"/>
            </a:xfrm>
            <a:prstGeom prst="bentConnector3">
              <a:avLst>
                <a:gd name="adj1" fmla="val 49935"/>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52" name="AutoShape 67"/>
            <p:cNvCxnSpPr>
              <a:cxnSpLocks noChangeAspect="1" noChangeShapeType="1"/>
              <a:stCxn id="75826" idx="4"/>
              <a:endCxn id="75811" idx="3"/>
            </p:cNvCxnSpPr>
            <p:nvPr/>
          </p:nvCxnSpPr>
          <p:spPr bwMode="auto">
            <a:xfrm rot="10800000" flipV="1">
              <a:off x="3138" y="1428"/>
              <a:ext cx="1492" cy="417"/>
            </a:xfrm>
            <a:prstGeom prst="bentConnector3">
              <a:avLst>
                <a:gd name="adj1" fmla="val 5000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53" name="AutoShape 68"/>
            <p:cNvCxnSpPr>
              <a:cxnSpLocks noChangeAspect="1" noChangeShapeType="1"/>
              <a:endCxn id="75814" idx="1"/>
            </p:cNvCxnSpPr>
            <p:nvPr/>
          </p:nvCxnSpPr>
          <p:spPr bwMode="auto">
            <a:xfrm flipV="1">
              <a:off x="3412" y="3239"/>
              <a:ext cx="202" cy="9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54" name="AutoShape 69"/>
            <p:cNvCxnSpPr>
              <a:cxnSpLocks noChangeAspect="1" noChangeShapeType="1"/>
              <a:stCxn id="75813" idx="0"/>
              <a:endCxn id="75814" idx="2"/>
            </p:cNvCxnSpPr>
            <p:nvPr/>
          </p:nvCxnSpPr>
          <p:spPr bwMode="auto">
            <a:xfrm rot="5400000" flipH="1">
              <a:off x="3897" y="3284"/>
              <a:ext cx="177" cy="350"/>
            </a:xfrm>
            <a:prstGeom prst="bentConnector3">
              <a:avLst>
                <a:gd name="adj1" fmla="val 22597"/>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55" name="AutoShape 70"/>
            <p:cNvCxnSpPr>
              <a:cxnSpLocks noChangeAspect="1" noChangeShapeType="1"/>
              <a:stCxn id="75813" idx="0"/>
              <a:endCxn id="75815" idx="2"/>
            </p:cNvCxnSpPr>
            <p:nvPr/>
          </p:nvCxnSpPr>
          <p:spPr bwMode="auto">
            <a:xfrm rot="-5400000">
              <a:off x="4232" y="3338"/>
              <a:ext cx="138" cy="279"/>
            </a:xfrm>
            <a:prstGeom prst="bentConnector3">
              <a:avLst>
                <a:gd name="adj1" fmla="val 2391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56" name="AutoShape 71"/>
            <p:cNvCxnSpPr>
              <a:cxnSpLocks noChangeAspect="1" noChangeShapeType="1"/>
              <a:stCxn id="75814" idx="3"/>
              <a:endCxn id="75815" idx="1"/>
            </p:cNvCxnSpPr>
            <p:nvPr/>
          </p:nvCxnSpPr>
          <p:spPr bwMode="auto">
            <a:xfrm flipV="1">
              <a:off x="4008" y="3233"/>
              <a:ext cx="168" cy="6"/>
            </a:xfrm>
            <a:prstGeom prst="bentConnector3">
              <a:avLst>
                <a:gd name="adj1" fmla="val 50000"/>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57" name="AutoShape 72"/>
            <p:cNvCxnSpPr>
              <a:cxnSpLocks noChangeAspect="1" noChangeShapeType="1"/>
            </p:cNvCxnSpPr>
            <p:nvPr/>
          </p:nvCxnSpPr>
          <p:spPr bwMode="auto">
            <a:xfrm>
              <a:off x="3802" y="3606"/>
              <a:ext cx="636" cy="240"/>
            </a:xfrm>
            <a:prstGeom prst="bentConnector3">
              <a:avLst>
                <a:gd name="adj1" fmla="val -944"/>
              </a:avLst>
            </a:prstGeom>
            <a:noFill/>
            <a:ln w="57150">
              <a:solidFill>
                <a:schemeClr val="tx1"/>
              </a:solidFill>
              <a:miter lim="800000"/>
              <a:headEnd/>
              <a:tailEnd/>
            </a:ln>
            <a:extLst>
              <a:ext uri="{909E8E84-426E-40dd-AFC4-6F175D3DCCD1}">
                <a14:hiddenFill xmlns:a14="http://schemas.microsoft.com/office/drawing/2010/main">
                  <a:noFill/>
                </a14:hiddenFill>
              </a:ext>
            </a:extLst>
          </p:spPr>
        </p:cxnSp>
        <p:cxnSp>
          <p:nvCxnSpPr>
            <p:cNvPr id="75858" name="AutoShape 73"/>
            <p:cNvCxnSpPr>
              <a:cxnSpLocks noChangeAspect="1" noChangeShapeType="1"/>
              <a:endCxn id="75815" idx="2"/>
            </p:cNvCxnSpPr>
            <p:nvPr/>
          </p:nvCxnSpPr>
          <p:spPr bwMode="auto">
            <a:xfrm rot="5400000" flipH="1">
              <a:off x="4218" y="3631"/>
              <a:ext cx="449" cy="6"/>
            </a:xfrm>
            <a:prstGeom prst="bentConnector3">
              <a:avLst>
                <a:gd name="adj1" fmla="val 49889"/>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59" name="AutoShape 74"/>
            <p:cNvCxnSpPr>
              <a:cxnSpLocks noChangeAspect="1" noChangeShapeType="1"/>
              <a:stCxn id="75814" idx="0"/>
              <a:endCxn id="75816" idx="2"/>
            </p:cNvCxnSpPr>
            <p:nvPr/>
          </p:nvCxnSpPr>
          <p:spPr bwMode="auto">
            <a:xfrm rot="-5400000">
              <a:off x="3892" y="2798"/>
              <a:ext cx="229" cy="392"/>
            </a:xfrm>
            <a:prstGeom prst="bentConnector3">
              <a:avLst>
                <a:gd name="adj1" fmla="val 4978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0" name="AutoShape 75"/>
            <p:cNvCxnSpPr>
              <a:cxnSpLocks noChangeAspect="1" noChangeShapeType="1"/>
              <a:stCxn id="75815" idx="0"/>
              <a:endCxn id="75816" idx="2"/>
            </p:cNvCxnSpPr>
            <p:nvPr/>
          </p:nvCxnSpPr>
          <p:spPr bwMode="auto">
            <a:xfrm rot="5400000" flipH="1">
              <a:off x="4233" y="2849"/>
              <a:ext cx="178" cy="237"/>
            </a:xfrm>
            <a:prstGeom prst="bentConnector3">
              <a:avLst>
                <a:gd name="adj1" fmla="val 36514"/>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1" name="AutoShape 76"/>
            <p:cNvCxnSpPr>
              <a:cxnSpLocks noChangeAspect="1" noChangeShapeType="1"/>
              <a:endCxn id="75817" idx="2"/>
            </p:cNvCxnSpPr>
            <p:nvPr/>
          </p:nvCxnSpPr>
          <p:spPr bwMode="auto">
            <a:xfrm flipV="1">
              <a:off x="1138" y="2786"/>
              <a:ext cx="2369" cy="338"/>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2" name="AutoShape 77"/>
            <p:cNvCxnSpPr>
              <a:cxnSpLocks noChangeAspect="1" noChangeShapeType="1"/>
              <a:stCxn id="75807" idx="0"/>
              <a:endCxn id="75817" idx="1"/>
            </p:cNvCxnSpPr>
            <p:nvPr/>
          </p:nvCxnSpPr>
          <p:spPr bwMode="auto">
            <a:xfrm rot="-5400000">
              <a:off x="1786" y="1464"/>
              <a:ext cx="285" cy="2484"/>
            </a:xfrm>
            <a:prstGeom prst="bentConnector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3" name="AutoShape 78"/>
            <p:cNvCxnSpPr>
              <a:cxnSpLocks noChangeAspect="1" noChangeShapeType="1"/>
              <a:endCxn id="75817" idx="2"/>
            </p:cNvCxnSpPr>
            <p:nvPr/>
          </p:nvCxnSpPr>
          <p:spPr bwMode="auto">
            <a:xfrm flipV="1">
              <a:off x="1600" y="2786"/>
              <a:ext cx="1907" cy="332"/>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4" name="AutoShape 79"/>
            <p:cNvCxnSpPr>
              <a:cxnSpLocks noChangeAspect="1" noChangeShapeType="1"/>
              <a:stCxn id="75820" idx="0"/>
              <a:endCxn id="75818" idx="2"/>
            </p:cNvCxnSpPr>
            <p:nvPr/>
          </p:nvCxnSpPr>
          <p:spPr bwMode="auto">
            <a:xfrm rot="5400000" flipH="1">
              <a:off x="4891" y="3008"/>
              <a:ext cx="790" cy="169"/>
            </a:xfrm>
            <a:prstGeom prst="bentConnector3">
              <a:avLst>
                <a:gd name="adj1" fmla="val 50000"/>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5" name="AutoShape 80"/>
            <p:cNvCxnSpPr>
              <a:cxnSpLocks noChangeAspect="1" noChangeShapeType="1"/>
              <a:stCxn id="75821" idx="0"/>
              <a:endCxn id="75818" idx="2"/>
            </p:cNvCxnSpPr>
            <p:nvPr/>
          </p:nvCxnSpPr>
          <p:spPr bwMode="auto">
            <a:xfrm rot="-5400000">
              <a:off x="4621" y="2943"/>
              <a:ext cx="826" cy="335"/>
            </a:xfrm>
            <a:prstGeom prst="bentConnector3">
              <a:avLst>
                <a:gd name="adj1" fmla="val 50000"/>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6" name="AutoShape 81"/>
            <p:cNvCxnSpPr>
              <a:cxnSpLocks noChangeAspect="1" noChangeShapeType="1"/>
              <a:stCxn id="75818" idx="0"/>
              <a:endCxn id="75819" idx="2"/>
            </p:cNvCxnSpPr>
            <p:nvPr/>
          </p:nvCxnSpPr>
          <p:spPr bwMode="auto">
            <a:xfrm rot="5400000" flipH="1">
              <a:off x="4683" y="1958"/>
              <a:ext cx="306" cy="730"/>
            </a:xfrm>
            <a:prstGeom prst="bentConnector3">
              <a:avLst>
                <a:gd name="adj1" fmla="val 5000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7" name="AutoShape 82"/>
            <p:cNvCxnSpPr>
              <a:cxnSpLocks noChangeAspect="1" noChangeShapeType="1"/>
              <a:stCxn id="75817" idx="0"/>
              <a:endCxn id="75819" idx="1"/>
            </p:cNvCxnSpPr>
            <p:nvPr/>
          </p:nvCxnSpPr>
          <p:spPr bwMode="auto">
            <a:xfrm rot="-5400000">
              <a:off x="3740" y="1806"/>
              <a:ext cx="301" cy="767"/>
            </a:xfrm>
            <a:prstGeom prst="bentConnector2">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8" name="AutoShape 83"/>
            <p:cNvCxnSpPr>
              <a:cxnSpLocks noChangeAspect="1" noChangeShapeType="1"/>
              <a:stCxn id="75815" idx="0"/>
              <a:endCxn id="75819" idx="2"/>
            </p:cNvCxnSpPr>
            <p:nvPr/>
          </p:nvCxnSpPr>
          <p:spPr bwMode="auto">
            <a:xfrm rot="-5400000">
              <a:off x="4012" y="2598"/>
              <a:ext cx="887" cy="31"/>
            </a:xfrm>
            <a:prstGeom prst="bentConnector3">
              <a:avLst>
                <a:gd name="adj1" fmla="val 49944"/>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69" name="AutoShape 84"/>
            <p:cNvCxnSpPr>
              <a:cxnSpLocks noChangeAspect="1" noChangeShapeType="1"/>
              <a:endCxn id="75823" idx="2"/>
            </p:cNvCxnSpPr>
            <p:nvPr/>
          </p:nvCxnSpPr>
          <p:spPr bwMode="auto">
            <a:xfrm rot="10800000">
              <a:off x="1132" y="2436"/>
              <a:ext cx="420" cy="126"/>
            </a:xfrm>
            <a:prstGeom prst="bentConnector3">
              <a:avLst>
                <a:gd name="adj1" fmla="val 17139"/>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70" name="AutoShape 85"/>
            <p:cNvCxnSpPr>
              <a:cxnSpLocks noChangeAspect="1" noChangeShapeType="1"/>
              <a:endCxn id="75822" idx="1"/>
            </p:cNvCxnSpPr>
            <p:nvPr/>
          </p:nvCxnSpPr>
          <p:spPr bwMode="auto">
            <a:xfrm rot="-5400000">
              <a:off x="1408" y="2268"/>
              <a:ext cx="240" cy="96"/>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71" name="AutoShape 86"/>
            <p:cNvCxnSpPr>
              <a:cxnSpLocks noChangeAspect="1" noChangeShapeType="1"/>
              <a:stCxn id="75805" idx="1"/>
            </p:cNvCxnSpPr>
            <p:nvPr/>
          </p:nvCxnSpPr>
          <p:spPr bwMode="auto">
            <a:xfrm rot="10800000" flipV="1">
              <a:off x="360" y="3736"/>
              <a:ext cx="697" cy="244"/>
            </a:xfrm>
            <a:prstGeom prst="bentConnector3">
              <a:avLst>
                <a:gd name="adj1" fmla="val 18648"/>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75872" name="AutoShape 87"/>
            <p:cNvCxnSpPr>
              <a:cxnSpLocks noChangeAspect="1" noChangeShapeType="1"/>
              <a:endCxn id="75823" idx="1"/>
            </p:cNvCxnSpPr>
            <p:nvPr/>
          </p:nvCxnSpPr>
          <p:spPr bwMode="auto">
            <a:xfrm rot="-5400000">
              <a:off x="-183" y="2977"/>
              <a:ext cx="1548" cy="466"/>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73" name="AutoShape 88"/>
            <p:cNvCxnSpPr>
              <a:cxnSpLocks noChangeAspect="1" noChangeShapeType="1"/>
              <a:stCxn id="75823" idx="4"/>
              <a:endCxn id="75811" idx="1"/>
            </p:cNvCxnSpPr>
            <p:nvPr/>
          </p:nvCxnSpPr>
          <p:spPr bwMode="auto">
            <a:xfrm rot="10800000" flipH="1">
              <a:off x="824" y="1845"/>
              <a:ext cx="2000" cy="351"/>
            </a:xfrm>
            <a:prstGeom prst="bentConnector3">
              <a:avLst>
                <a:gd name="adj1" fmla="val 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74" name="AutoShape 89"/>
            <p:cNvCxnSpPr>
              <a:cxnSpLocks noChangeAspect="1" noChangeShapeType="1"/>
              <a:endCxn id="75824" idx="2"/>
            </p:cNvCxnSpPr>
            <p:nvPr/>
          </p:nvCxnSpPr>
          <p:spPr bwMode="auto">
            <a:xfrm rot="-5400000">
              <a:off x="1752" y="1975"/>
              <a:ext cx="729" cy="1"/>
            </a:xfrm>
            <a:prstGeom prst="bentConnector3">
              <a:avLst>
                <a:gd name="adj1" fmla="val 50477"/>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75" name="AutoShape 90"/>
            <p:cNvCxnSpPr>
              <a:cxnSpLocks noChangeAspect="1" noChangeShapeType="1"/>
              <a:stCxn id="75822" idx="4"/>
              <a:endCxn id="75824" idx="1"/>
            </p:cNvCxnSpPr>
            <p:nvPr/>
          </p:nvCxnSpPr>
          <p:spPr bwMode="auto">
            <a:xfrm rot="10800000" flipH="1">
              <a:off x="1576" y="1611"/>
              <a:ext cx="300" cy="345"/>
            </a:xfrm>
            <a:prstGeom prst="bentConnector4">
              <a:avLst>
                <a:gd name="adj1" fmla="val 1662"/>
                <a:gd name="adj2" fmla="val 65505"/>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76" name="AutoShape 91"/>
            <p:cNvCxnSpPr>
              <a:cxnSpLocks noChangeAspect="1" noChangeShapeType="1"/>
              <a:stCxn id="75826" idx="4"/>
              <a:endCxn id="75824" idx="2"/>
            </p:cNvCxnSpPr>
            <p:nvPr/>
          </p:nvCxnSpPr>
          <p:spPr bwMode="auto">
            <a:xfrm rot="10800000" flipV="1">
              <a:off x="2117" y="1428"/>
              <a:ext cx="2513" cy="183"/>
            </a:xfrm>
            <a:prstGeom prst="bentConnector4">
              <a:avLst>
                <a:gd name="adj1" fmla="val 29884"/>
                <a:gd name="adj2" fmla="val 99449"/>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77" name="AutoShape 92"/>
            <p:cNvCxnSpPr>
              <a:cxnSpLocks noChangeAspect="1" noChangeShapeType="1"/>
              <a:stCxn id="75811" idx="0"/>
              <a:endCxn id="75824" idx="2"/>
            </p:cNvCxnSpPr>
            <p:nvPr/>
          </p:nvCxnSpPr>
          <p:spPr bwMode="auto">
            <a:xfrm rot="5400000" flipH="1">
              <a:off x="2484" y="1244"/>
              <a:ext cx="129" cy="864"/>
            </a:xfrm>
            <a:prstGeom prst="bentConnector3">
              <a:avLst>
                <a:gd name="adj1" fmla="val 10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78" name="AutoShape 93"/>
            <p:cNvCxnSpPr>
              <a:cxnSpLocks noChangeAspect="1" noChangeShapeType="1"/>
              <a:endCxn id="75825" idx="1"/>
            </p:cNvCxnSpPr>
            <p:nvPr/>
          </p:nvCxnSpPr>
          <p:spPr bwMode="auto">
            <a:xfrm rot="5400000" flipH="1">
              <a:off x="2374" y="1507"/>
              <a:ext cx="211" cy="4"/>
            </a:xfrm>
            <a:prstGeom prst="bentConnector3">
              <a:avLst>
                <a:gd name="adj1" fmla="val 4976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79" name="AutoShape 94"/>
            <p:cNvCxnSpPr>
              <a:cxnSpLocks noChangeAspect="1" noChangeShapeType="1"/>
            </p:cNvCxnSpPr>
            <p:nvPr/>
          </p:nvCxnSpPr>
          <p:spPr bwMode="auto">
            <a:xfrm flipV="1">
              <a:off x="2680" y="1695"/>
              <a:ext cx="1056" cy="147"/>
            </a:xfrm>
            <a:prstGeom prst="bentConnector3">
              <a:avLst>
                <a:gd name="adj1" fmla="val 185"/>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75880" name="AutoShape 95"/>
            <p:cNvCxnSpPr>
              <a:cxnSpLocks noChangeAspect="1" noChangeShapeType="1"/>
              <a:endCxn id="75826" idx="1"/>
            </p:cNvCxnSpPr>
            <p:nvPr/>
          </p:nvCxnSpPr>
          <p:spPr bwMode="auto">
            <a:xfrm>
              <a:off x="3721" y="1695"/>
              <a:ext cx="909" cy="69"/>
            </a:xfrm>
            <a:prstGeom prst="bentConnector3">
              <a:avLst>
                <a:gd name="adj1" fmla="val 4994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81" name="AutoShape 96"/>
            <p:cNvCxnSpPr>
              <a:cxnSpLocks noChangeAspect="1" noChangeShapeType="1"/>
              <a:stCxn id="75811" idx="0"/>
              <a:endCxn id="75826" idx="1"/>
            </p:cNvCxnSpPr>
            <p:nvPr/>
          </p:nvCxnSpPr>
          <p:spPr bwMode="auto">
            <a:xfrm rot="5400000" flipV="1">
              <a:off x="3794" y="927"/>
              <a:ext cx="24" cy="1649"/>
            </a:xfrm>
            <a:prstGeom prst="bentConnector4">
              <a:avLst>
                <a:gd name="adj1" fmla="val -150005"/>
                <a:gd name="adj2" fmla="val 7216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82" name="AutoShape 97"/>
            <p:cNvCxnSpPr>
              <a:cxnSpLocks noChangeAspect="1" noChangeShapeType="1"/>
              <a:endCxn id="75826" idx="1"/>
            </p:cNvCxnSpPr>
            <p:nvPr/>
          </p:nvCxnSpPr>
          <p:spPr bwMode="auto">
            <a:xfrm flipV="1">
              <a:off x="3934" y="1764"/>
              <a:ext cx="696" cy="282"/>
            </a:xfrm>
            <a:prstGeom prst="bentConnector3">
              <a:avLst>
                <a:gd name="adj1" fmla="val 172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83" name="AutoShape 98"/>
            <p:cNvCxnSpPr>
              <a:cxnSpLocks noChangeAspect="1" noChangeShapeType="1"/>
              <a:stCxn id="75819" idx="0"/>
              <a:endCxn id="75826" idx="1"/>
            </p:cNvCxnSpPr>
            <p:nvPr/>
          </p:nvCxnSpPr>
          <p:spPr bwMode="auto">
            <a:xfrm rot="-5400000">
              <a:off x="4479" y="1756"/>
              <a:ext cx="144" cy="159"/>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84" name="AutoShape 99"/>
            <p:cNvCxnSpPr>
              <a:cxnSpLocks noChangeAspect="1" noChangeShapeType="1"/>
              <a:stCxn id="75818" idx="0"/>
              <a:endCxn id="75826" idx="2"/>
            </p:cNvCxnSpPr>
            <p:nvPr/>
          </p:nvCxnSpPr>
          <p:spPr bwMode="auto">
            <a:xfrm rot="5400000" flipH="1">
              <a:off x="4777" y="2052"/>
              <a:ext cx="712" cy="136"/>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85" name="AutoShape 100"/>
            <p:cNvCxnSpPr>
              <a:cxnSpLocks noChangeAspect="1" noChangeShapeType="1"/>
              <a:endCxn id="75828" idx="1"/>
            </p:cNvCxnSpPr>
            <p:nvPr/>
          </p:nvCxnSpPr>
          <p:spPr bwMode="auto">
            <a:xfrm flipV="1">
              <a:off x="4438" y="1342"/>
              <a:ext cx="610" cy="410"/>
            </a:xfrm>
            <a:prstGeom prst="bentConnector3">
              <a:avLst>
                <a:gd name="adj1" fmla="val 1801"/>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86" name="AutoShape 101"/>
            <p:cNvCxnSpPr>
              <a:cxnSpLocks noChangeAspect="1" noChangeShapeType="1"/>
              <a:stCxn id="75826" idx="4"/>
              <a:endCxn id="75828" idx="1"/>
            </p:cNvCxnSpPr>
            <p:nvPr/>
          </p:nvCxnSpPr>
          <p:spPr bwMode="auto">
            <a:xfrm rot="10800000" flipH="1">
              <a:off x="4630" y="1342"/>
              <a:ext cx="418" cy="86"/>
            </a:xfrm>
            <a:prstGeom prst="bentConnector3">
              <a:avLst>
                <a:gd name="adj1" fmla="val -445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87" name="AutoShape 102"/>
            <p:cNvCxnSpPr>
              <a:cxnSpLocks noChangeAspect="1" noChangeShapeType="1"/>
              <a:endCxn id="75830" idx="2"/>
            </p:cNvCxnSpPr>
            <p:nvPr/>
          </p:nvCxnSpPr>
          <p:spPr bwMode="auto">
            <a:xfrm rot="10800000">
              <a:off x="3490" y="1430"/>
              <a:ext cx="764" cy="5"/>
            </a:xfrm>
            <a:prstGeom prst="bentConnector3">
              <a:avLst>
                <a:gd name="adj1" fmla="val 5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88" name="AutoShape 103"/>
            <p:cNvCxnSpPr>
              <a:cxnSpLocks noChangeAspect="1" noChangeShapeType="1"/>
              <a:endCxn id="75835" idx="1"/>
            </p:cNvCxnSpPr>
            <p:nvPr/>
          </p:nvCxnSpPr>
          <p:spPr bwMode="auto">
            <a:xfrm flipV="1">
              <a:off x="2482" y="1132"/>
              <a:ext cx="435" cy="3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89" name="AutoShape 104"/>
            <p:cNvCxnSpPr>
              <a:cxnSpLocks noChangeAspect="1" noChangeShapeType="1"/>
              <a:stCxn id="75825" idx="4"/>
              <a:endCxn id="75835" idx="1"/>
            </p:cNvCxnSpPr>
            <p:nvPr/>
          </p:nvCxnSpPr>
          <p:spPr bwMode="auto">
            <a:xfrm rot="5400000" flipV="1">
              <a:off x="2602" y="816"/>
              <a:ext cx="192" cy="439"/>
            </a:xfrm>
            <a:prstGeom prst="bentConnector5">
              <a:avLst>
                <a:gd name="adj1" fmla="val -75000"/>
                <a:gd name="adj2" fmla="val 63324"/>
                <a:gd name="adj3" fmla="val 175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90" name="AutoShape 105"/>
            <p:cNvCxnSpPr>
              <a:cxnSpLocks noChangeAspect="1" noChangeShapeType="1"/>
              <a:stCxn id="75824" idx="4"/>
              <a:endCxn id="75835" idx="1"/>
            </p:cNvCxnSpPr>
            <p:nvPr/>
          </p:nvCxnSpPr>
          <p:spPr bwMode="auto">
            <a:xfrm rot="5400000" flipV="1">
              <a:off x="2354" y="569"/>
              <a:ext cx="85" cy="1041"/>
            </a:xfrm>
            <a:prstGeom prst="bentConnector5">
              <a:avLst>
                <a:gd name="adj1" fmla="val -303532"/>
                <a:gd name="adj2" fmla="val 84051"/>
                <a:gd name="adj3" fmla="val 26941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91" name="AutoShape 106"/>
            <p:cNvCxnSpPr>
              <a:cxnSpLocks noChangeAspect="1" noChangeShapeType="1"/>
              <a:stCxn id="75824" idx="4"/>
              <a:endCxn id="75825" idx="1"/>
            </p:cNvCxnSpPr>
            <p:nvPr/>
          </p:nvCxnSpPr>
          <p:spPr bwMode="auto">
            <a:xfrm rot="5400000" flipV="1">
              <a:off x="1999" y="924"/>
              <a:ext cx="356" cy="602"/>
            </a:xfrm>
            <a:prstGeom prst="bentConnector5">
              <a:avLst>
                <a:gd name="adj1" fmla="val -40449"/>
                <a:gd name="adj2" fmla="val 69935"/>
                <a:gd name="adj3" fmla="val 140449"/>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92" name="AutoShape 107"/>
            <p:cNvCxnSpPr>
              <a:cxnSpLocks noChangeAspect="1" noChangeShapeType="1"/>
              <a:endCxn id="75827" idx="2"/>
            </p:cNvCxnSpPr>
            <p:nvPr/>
          </p:nvCxnSpPr>
          <p:spPr bwMode="auto">
            <a:xfrm flipH="1" flipV="1">
              <a:off x="4254" y="1038"/>
              <a:ext cx="10" cy="72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893" name="AutoShape 108"/>
            <p:cNvCxnSpPr>
              <a:cxnSpLocks noChangeAspect="1" noChangeShapeType="1"/>
              <a:stCxn id="75818" idx="0"/>
              <a:endCxn id="75827" idx="2"/>
            </p:cNvCxnSpPr>
            <p:nvPr/>
          </p:nvCxnSpPr>
          <p:spPr bwMode="auto">
            <a:xfrm rot="5400000" flipH="1">
              <a:off x="4009" y="1283"/>
              <a:ext cx="1438" cy="947"/>
            </a:xfrm>
            <a:prstGeom prst="bentConnector3">
              <a:avLst>
                <a:gd name="adj1" fmla="val 99648"/>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94" name="AutoShape 109"/>
            <p:cNvCxnSpPr>
              <a:cxnSpLocks noChangeAspect="1" noChangeShapeType="1"/>
              <a:stCxn id="75826" idx="4"/>
              <a:endCxn id="75827" idx="2"/>
            </p:cNvCxnSpPr>
            <p:nvPr/>
          </p:nvCxnSpPr>
          <p:spPr bwMode="auto">
            <a:xfrm rot="10800000">
              <a:off x="4254" y="1038"/>
              <a:ext cx="376" cy="39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95" name="AutoShape 110"/>
            <p:cNvCxnSpPr>
              <a:cxnSpLocks noChangeAspect="1" noChangeShapeType="1"/>
            </p:cNvCxnSpPr>
            <p:nvPr/>
          </p:nvCxnSpPr>
          <p:spPr bwMode="auto">
            <a:xfrm rot="5400000" flipH="1">
              <a:off x="3100" y="816"/>
              <a:ext cx="673" cy="549"/>
            </a:xfrm>
            <a:prstGeom prst="bentConnector3">
              <a:avLst>
                <a:gd name="adj1" fmla="val 49926"/>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5896" name="AutoShape 111"/>
            <p:cNvCxnSpPr>
              <a:cxnSpLocks noChangeAspect="1" noChangeShapeType="1"/>
              <a:endCxn id="75832" idx="1"/>
            </p:cNvCxnSpPr>
            <p:nvPr/>
          </p:nvCxnSpPr>
          <p:spPr bwMode="auto">
            <a:xfrm rot="10800000">
              <a:off x="1174" y="1482"/>
              <a:ext cx="408" cy="258"/>
            </a:xfrm>
            <a:prstGeom prst="bentConnector3">
              <a:avLst>
                <a:gd name="adj1" fmla="val 98773"/>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97" name="AutoShape 112"/>
            <p:cNvCxnSpPr>
              <a:cxnSpLocks noChangeAspect="1" noChangeShapeType="1"/>
              <a:stCxn id="75833" idx="4"/>
              <a:endCxn id="75829" idx="2"/>
            </p:cNvCxnSpPr>
            <p:nvPr/>
          </p:nvCxnSpPr>
          <p:spPr bwMode="auto">
            <a:xfrm rot="5400000" flipH="1">
              <a:off x="999" y="483"/>
              <a:ext cx="294" cy="963"/>
            </a:xfrm>
            <a:prstGeom prst="bentConnector3">
              <a:avLst>
                <a:gd name="adj1" fmla="val 4013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98" name="AutoShape 113"/>
            <p:cNvCxnSpPr>
              <a:cxnSpLocks noChangeAspect="1" noChangeShapeType="1"/>
              <a:stCxn id="75824" idx="4"/>
              <a:endCxn id="75833" idx="2"/>
            </p:cNvCxnSpPr>
            <p:nvPr/>
          </p:nvCxnSpPr>
          <p:spPr bwMode="auto">
            <a:xfrm rot="-5400000" flipH="1" flipV="1">
              <a:off x="1723" y="1013"/>
              <a:ext cx="119" cy="187"/>
            </a:xfrm>
            <a:prstGeom prst="bentConnector5">
              <a:avLst>
                <a:gd name="adj1" fmla="val -121009"/>
                <a:gd name="adj2" fmla="val 50269"/>
                <a:gd name="adj3" fmla="val 22100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899" name="AutoShape 114"/>
            <p:cNvCxnSpPr>
              <a:cxnSpLocks noChangeAspect="1" noChangeShapeType="1"/>
              <a:stCxn id="75824" idx="4"/>
              <a:endCxn id="75832" idx="2"/>
            </p:cNvCxnSpPr>
            <p:nvPr/>
          </p:nvCxnSpPr>
          <p:spPr bwMode="auto">
            <a:xfrm rot="-5400000" flipH="1" flipV="1">
              <a:off x="1346" y="952"/>
              <a:ext cx="435" cy="625"/>
            </a:xfrm>
            <a:prstGeom prst="bentConnector4">
              <a:avLst>
                <a:gd name="adj1" fmla="val -33102"/>
                <a:gd name="adj2" fmla="val 14556"/>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00" name="AutoShape 115"/>
            <p:cNvCxnSpPr>
              <a:cxnSpLocks noChangeAspect="1" noChangeShapeType="1"/>
              <a:endCxn id="75829" idx="2"/>
            </p:cNvCxnSpPr>
            <p:nvPr/>
          </p:nvCxnSpPr>
          <p:spPr bwMode="auto">
            <a:xfrm rot="10800000" flipV="1">
              <a:off x="664" y="747"/>
              <a:ext cx="1209" cy="71"/>
            </a:xfrm>
            <a:prstGeom prst="bentConnector4">
              <a:avLst>
                <a:gd name="adj1" fmla="val 36394"/>
                <a:gd name="adj2" fmla="val 34225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01" name="AutoShape 116"/>
            <p:cNvCxnSpPr>
              <a:cxnSpLocks noChangeAspect="1" noChangeShapeType="1"/>
            </p:cNvCxnSpPr>
            <p:nvPr/>
          </p:nvCxnSpPr>
          <p:spPr bwMode="auto">
            <a:xfrm rot="5400000">
              <a:off x="1837" y="786"/>
              <a:ext cx="72"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902" name="AutoShape 117"/>
            <p:cNvCxnSpPr>
              <a:cxnSpLocks noChangeAspect="1" noChangeShapeType="1"/>
            </p:cNvCxnSpPr>
            <p:nvPr/>
          </p:nvCxnSpPr>
          <p:spPr bwMode="auto">
            <a:xfrm>
              <a:off x="1873" y="747"/>
              <a:ext cx="1290" cy="1"/>
            </a:xfrm>
            <a:prstGeom prst="bentConnector3">
              <a:avLst>
                <a:gd name="adj1" fmla="val 9961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5903" name="AutoShape 118"/>
            <p:cNvCxnSpPr>
              <a:cxnSpLocks noChangeAspect="1" noChangeShapeType="1"/>
              <a:stCxn id="75823" idx="4"/>
              <a:endCxn id="75834" idx="2"/>
            </p:cNvCxnSpPr>
            <p:nvPr/>
          </p:nvCxnSpPr>
          <p:spPr bwMode="auto">
            <a:xfrm rot="10800000">
              <a:off x="522" y="2194"/>
              <a:ext cx="302" cy="2"/>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04" name="AutoShape 119"/>
            <p:cNvCxnSpPr>
              <a:cxnSpLocks noChangeAspect="1" noChangeShapeType="1"/>
            </p:cNvCxnSpPr>
            <p:nvPr/>
          </p:nvCxnSpPr>
          <p:spPr bwMode="auto">
            <a:xfrm rot="10800000">
              <a:off x="819" y="2132"/>
              <a:ext cx="655" cy="70"/>
            </a:xfrm>
            <a:prstGeom prst="bentConnector3">
              <a:avLst>
                <a:gd name="adj1" fmla="val 4992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75905" name="AutoShape 120"/>
            <p:cNvCxnSpPr>
              <a:cxnSpLocks noChangeAspect="1" noChangeShapeType="1"/>
              <a:stCxn id="75823" idx="4"/>
              <a:endCxn id="75834" idx="2"/>
            </p:cNvCxnSpPr>
            <p:nvPr/>
          </p:nvCxnSpPr>
          <p:spPr bwMode="auto">
            <a:xfrm rot="10800000">
              <a:off x="522" y="2194"/>
              <a:ext cx="302" cy="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06" name="AutoShape 121"/>
            <p:cNvCxnSpPr>
              <a:cxnSpLocks noChangeAspect="1" noChangeShapeType="1"/>
              <a:endCxn id="75831" idx="1"/>
            </p:cNvCxnSpPr>
            <p:nvPr/>
          </p:nvCxnSpPr>
          <p:spPr bwMode="auto">
            <a:xfrm flipV="1">
              <a:off x="1433" y="605"/>
              <a:ext cx="867" cy="387"/>
            </a:xfrm>
            <a:prstGeom prst="bentConnector3">
              <a:avLst>
                <a:gd name="adj1" fmla="val 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07" name="AutoShape 122"/>
            <p:cNvCxnSpPr>
              <a:cxnSpLocks noChangeAspect="1" noChangeShapeType="1"/>
              <a:stCxn id="75832" idx="4"/>
            </p:cNvCxnSpPr>
            <p:nvPr/>
          </p:nvCxnSpPr>
          <p:spPr bwMode="auto">
            <a:xfrm flipV="1">
              <a:off x="1174" y="993"/>
              <a:ext cx="0" cy="3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908" name="AutoShape 123"/>
            <p:cNvCxnSpPr>
              <a:cxnSpLocks noChangeAspect="1" noChangeShapeType="1"/>
              <a:stCxn id="75829" idx="3"/>
              <a:endCxn id="75831" idx="1"/>
            </p:cNvCxnSpPr>
            <p:nvPr/>
          </p:nvCxnSpPr>
          <p:spPr bwMode="auto">
            <a:xfrm flipV="1">
              <a:off x="664" y="605"/>
              <a:ext cx="1636"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909" name="AutoShape 124"/>
            <p:cNvCxnSpPr>
              <a:cxnSpLocks noChangeAspect="1" noChangeShapeType="1"/>
              <a:stCxn id="75810" idx="0"/>
            </p:cNvCxnSpPr>
            <p:nvPr/>
          </p:nvCxnSpPr>
          <p:spPr bwMode="auto">
            <a:xfrm rot="5400000" flipH="1">
              <a:off x="2054" y="2432"/>
              <a:ext cx="384" cy="187"/>
            </a:xfrm>
            <a:prstGeom prst="bentConnector3">
              <a:avLst>
                <a:gd name="adj1" fmla="val 41662"/>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75910" name="AutoShape 125"/>
            <p:cNvCxnSpPr>
              <a:cxnSpLocks noChangeAspect="1" noChangeShapeType="1"/>
            </p:cNvCxnSpPr>
            <p:nvPr/>
          </p:nvCxnSpPr>
          <p:spPr bwMode="auto">
            <a:xfrm rot="16200000" flipH="1">
              <a:off x="2632" y="1878"/>
              <a:ext cx="306" cy="210"/>
            </a:xfrm>
            <a:prstGeom prst="bentConnector3">
              <a:avLst>
                <a:gd name="adj1" fmla="val 50000"/>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75911" name="AutoShape 126"/>
            <p:cNvCxnSpPr>
              <a:cxnSpLocks noChangeAspect="1" noChangeShapeType="1"/>
              <a:endCxn id="75810" idx="3"/>
            </p:cNvCxnSpPr>
            <p:nvPr/>
          </p:nvCxnSpPr>
          <p:spPr bwMode="auto">
            <a:xfrm rot="5400000">
              <a:off x="2353" y="2313"/>
              <a:ext cx="719" cy="354"/>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12" name="AutoShape 127"/>
            <p:cNvCxnSpPr>
              <a:cxnSpLocks noChangeAspect="1" noChangeShapeType="1"/>
              <a:endCxn id="75830" idx="2"/>
            </p:cNvCxnSpPr>
            <p:nvPr/>
          </p:nvCxnSpPr>
          <p:spPr bwMode="auto">
            <a:xfrm rot="10800000" flipV="1">
              <a:off x="3490" y="1102"/>
              <a:ext cx="1558" cy="32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75913" name="Freeform 128"/>
            <p:cNvSpPr>
              <a:spLocks noChangeAspect="1"/>
            </p:cNvSpPr>
            <p:nvPr/>
          </p:nvSpPr>
          <p:spPr bwMode="auto">
            <a:xfrm>
              <a:off x="3519" y="818"/>
              <a:ext cx="190" cy="164"/>
            </a:xfrm>
            <a:custGeom>
              <a:avLst/>
              <a:gdLst>
                <a:gd name="T0" fmla="*/ 0 w 384"/>
                <a:gd name="T1" fmla="*/ 0 h 240"/>
                <a:gd name="T2" fmla="*/ 0 w 384"/>
                <a:gd name="T3" fmla="*/ 12 h 240"/>
                <a:gd name="T4" fmla="*/ 1 w 384"/>
                <a:gd name="T5" fmla="*/ 12 h 240"/>
                <a:gd name="T6" fmla="*/ 1 w 384"/>
                <a:gd name="T7" fmla="*/ 3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tx1"/>
              </a:solidFill>
              <a:round/>
              <a:headEnd/>
              <a:tailEnd/>
            </a:ln>
          </p:spPr>
          <p:txBody>
            <a:bodyPr/>
            <a:lstStyle/>
            <a:p>
              <a:endParaRPr lang="en-US"/>
            </a:p>
          </p:txBody>
        </p:sp>
        <p:cxnSp>
          <p:nvCxnSpPr>
            <p:cNvPr id="75914" name="AutoShape 129"/>
            <p:cNvCxnSpPr>
              <a:cxnSpLocks noChangeAspect="1" noChangeShapeType="1"/>
              <a:stCxn id="75913" idx="1"/>
            </p:cNvCxnSpPr>
            <p:nvPr/>
          </p:nvCxnSpPr>
          <p:spPr bwMode="auto">
            <a:xfrm rot="10800000">
              <a:off x="3162" y="746"/>
              <a:ext cx="357" cy="236"/>
            </a:xfrm>
            <a:prstGeom prst="bentConnector3">
              <a:avLst>
                <a:gd name="adj1" fmla="val 49861"/>
              </a:avLst>
            </a:prstGeom>
            <a:noFill/>
            <a:ln w="6350">
              <a:solidFill>
                <a:schemeClr val="tx1"/>
              </a:solidFill>
              <a:miter lim="800000"/>
              <a:headEnd type="triangle" w="med" len="med"/>
              <a:tailEnd/>
            </a:ln>
            <a:extLst>
              <a:ext uri="{909E8E84-426E-40dd-AFC4-6F175D3DCCD1}">
                <a14:hiddenFill xmlns:a14="http://schemas.microsoft.com/office/drawing/2010/main">
                  <a:noFill/>
                </a14:hiddenFill>
              </a:ext>
            </a:extLst>
          </p:spPr>
        </p:cxnSp>
        <p:sp>
          <p:nvSpPr>
            <p:cNvPr id="75915" name="Freeform 130"/>
            <p:cNvSpPr>
              <a:spLocks noChangeAspect="1"/>
            </p:cNvSpPr>
            <p:nvPr/>
          </p:nvSpPr>
          <p:spPr bwMode="auto">
            <a:xfrm>
              <a:off x="4479" y="583"/>
              <a:ext cx="234" cy="260"/>
            </a:xfrm>
            <a:custGeom>
              <a:avLst/>
              <a:gdLst>
                <a:gd name="T0" fmla="*/ 0 w 318"/>
                <a:gd name="T1" fmla="*/ 0 h 336"/>
                <a:gd name="T2" fmla="*/ 0 w 318"/>
                <a:gd name="T3" fmla="*/ 43 h 336"/>
                <a:gd name="T4" fmla="*/ 27 w 318"/>
                <a:gd name="T5" fmla="*/ 43 h 336"/>
                <a:gd name="T6" fmla="*/ 27 w 318"/>
                <a:gd name="T7" fmla="*/ 18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tx1"/>
              </a:solidFill>
              <a:round/>
              <a:headEnd/>
              <a:tailEnd/>
            </a:ln>
          </p:spPr>
          <p:txBody>
            <a:bodyPr/>
            <a:lstStyle/>
            <a:p>
              <a:endParaRPr lang="en-US"/>
            </a:p>
          </p:txBody>
        </p:sp>
        <p:sp>
          <p:nvSpPr>
            <p:cNvPr id="75916" name="Freeform 131"/>
            <p:cNvSpPr>
              <a:spLocks noChangeAspect="1"/>
            </p:cNvSpPr>
            <p:nvPr/>
          </p:nvSpPr>
          <p:spPr bwMode="auto">
            <a:xfrm>
              <a:off x="3163" y="1225"/>
              <a:ext cx="107" cy="113"/>
            </a:xfrm>
            <a:custGeom>
              <a:avLst/>
              <a:gdLst>
                <a:gd name="T0" fmla="*/ 0 w 384"/>
                <a:gd name="T1" fmla="*/ 0 h 240"/>
                <a:gd name="T2" fmla="*/ 0 w 384"/>
                <a:gd name="T3" fmla="*/ 0 h 240"/>
                <a:gd name="T4" fmla="*/ 0 w 384"/>
                <a:gd name="T5" fmla="*/ 0 h 240"/>
                <a:gd name="T6" fmla="*/ 0 w 384"/>
                <a:gd name="T7" fmla="*/ 0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99"/>
            </a:solidFill>
            <a:ln w="9525">
              <a:solidFill>
                <a:schemeClr val="tx1"/>
              </a:solidFill>
              <a:round/>
              <a:headEnd/>
              <a:tailEnd/>
            </a:ln>
          </p:spPr>
          <p:txBody>
            <a:bodyPr/>
            <a:lstStyle/>
            <a:p>
              <a:endParaRPr lang="en-US"/>
            </a:p>
          </p:txBody>
        </p:sp>
        <p:sp>
          <p:nvSpPr>
            <p:cNvPr id="75917" name="Freeform 132"/>
            <p:cNvSpPr>
              <a:spLocks noChangeAspect="1"/>
            </p:cNvSpPr>
            <p:nvPr/>
          </p:nvSpPr>
          <p:spPr bwMode="auto">
            <a:xfrm>
              <a:off x="5320" y="831"/>
              <a:ext cx="91" cy="240"/>
            </a:xfrm>
            <a:custGeom>
              <a:avLst/>
              <a:gdLst>
                <a:gd name="T0" fmla="*/ 0 w 387"/>
                <a:gd name="T1" fmla="*/ 0 h 240"/>
                <a:gd name="T2" fmla="*/ 0 w 387"/>
                <a:gd name="T3" fmla="*/ 240 h 240"/>
                <a:gd name="T4" fmla="*/ 0 w 387"/>
                <a:gd name="T5" fmla="*/ 240 h 240"/>
                <a:gd name="T6" fmla="*/ 0 w 387"/>
                <a:gd name="T7" fmla="*/ 79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tx1"/>
              </a:solidFill>
              <a:round/>
              <a:headEnd/>
              <a:tailEnd/>
            </a:ln>
          </p:spPr>
          <p:txBody>
            <a:bodyPr/>
            <a:lstStyle/>
            <a:p>
              <a:endParaRPr lang="en-US"/>
            </a:p>
          </p:txBody>
        </p:sp>
        <p:sp>
          <p:nvSpPr>
            <p:cNvPr id="75918" name="Freeform 133"/>
            <p:cNvSpPr>
              <a:spLocks noChangeAspect="1"/>
            </p:cNvSpPr>
            <p:nvPr/>
          </p:nvSpPr>
          <p:spPr bwMode="auto">
            <a:xfrm>
              <a:off x="4939" y="670"/>
              <a:ext cx="147" cy="155"/>
            </a:xfrm>
            <a:custGeom>
              <a:avLst/>
              <a:gdLst>
                <a:gd name="T0" fmla="*/ 0 w 336"/>
                <a:gd name="T1" fmla="*/ 0 h 240"/>
                <a:gd name="T2" fmla="*/ 0 w 336"/>
                <a:gd name="T3" fmla="*/ 7 h 240"/>
                <a:gd name="T4" fmla="*/ 0 w 336"/>
                <a:gd name="T5" fmla="*/ 7 h 240"/>
                <a:gd name="T6" fmla="*/ 0 w 336"/>
                <a:gd name="T7" fmla="*/ 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tx1"/>
              </a:solidFill>
              <a:round/>
              <a:headEnd/>
              <a:tailEnd/>
            </a:ln>
          </p:spPr>
          <p:txBody>
            <a:bodyPr/>
            <a:lstStyle/>
            <a:p>
              <a:endParaRPr lang="en-US"/>
            </a:p>
          </p:txBody>
        </p:sp>
        <p:sp>
          <p:nvSpPr>
            <p:cNvPr id="75919" name="Freeform 134"/>
            <p:cNvSpPr>
              <a:spLocks noChangeAspect="1"/>
            </p:cNvSpPr>
            <p:nvPr/>
          </p:nvSpPr>
          <p:spPr bwMode="auto">
            <a:xfrm>
              <a:off x="1431" y="1256"/>
              <a:ext cx="45" cy="46"/>
            </a:xfrm>
            <a:custGeom>
              <a:avLst/>
              <a:gdLst>
                <a:gd name="T0" fmla="*/ 0 w 73"/>
                <a:gd name="T1" fmla="*/ 0 h 98"/>
                <a:gd name="T2" fmla="*/ 0 w 73"/>
                <a:gd name="T3" fmla="*/ 0 h 98"/>
                <a:gd name="T4" fmla="*/ 1 w 73"/>
                <a:gd name="T5" fmla="*/ 0 h 98"/>
                <a:gd name="T6" fmla="*/ 1 w 73"/>
                <a:gd name="T7" fmla="*/ 0 h 98"/>
                <a:gd name="T8" fmla="*/ 0 w 73"/>
                <a:gd name="T9" fmla="*/ 0 h 98"/>
                <a:gd name="T10" fmla="*/ 0 60000 65536"/>
                <a:gd name="T11" fmla="*/ 0 60000 65536"/>
                <a:gd name="T12" fmla="*/ 0 60000 65536"/>
                <a:gd name="T13" fmla="*/ 0 60000 65536"/>
                <a:gd name="T14" fmla="*/ 0 60000 65536"/>
                <a:gd name="T15" fmla="*/ 0 w 73"/>
                <a:gd name="T16" fmla="*/ 0 h 98"/>
                <a:gd name="T17" fmla="*/ 73 w 73"/>
                <a:gd name="T18" fmla="*/ 98 h 98"/>
              </a:gdLst>
              <a:ahLst/>
              <a:cxnLst>
                <a:cxn ang="T10">
                  <a:pos x="T0" y="T1"/>
                </a:cxn>
                <a:cxn ang="T11">
                  <a:pos x="T2" y="T3"/>
                </a:cxn>
                <a:cxn ang="T12">
                  <a:pos x="T4" y="T5"/>
                </a:cxn>
                <a:cxn ang="T13">
                  <a:pos x="T6" y="T7"/>
                </a:cxn>
                <a:cxn ang="T14">
                  <a:pos x="T8" y="T9"/>
                </a:cxn>
              </a:cxnLst>
              <a:rect l="T15" t="T16" r="T17" b="T18"/>
              <a:pathLst>
                <a:path w="73" h="98">
                  <a:moveTo>
                    <a:pt x="0" y="0"/>
                  </a:moveTo>
                  <a:lnTo>
                    <a:pt x="0" y="98"/>
                  </a:lnTo>
                  <a:lnTo>
                    <a:pt x="72" y="98"/>
                  </a:lnTo>
                  <a:lnTo>
                    <a:pt x="73" y="88"/>
                  </a:lnTo>
                  <a:lnTo>
                    <a:pt x="0" y="0"/>
                  </a:lnTo>
                  <a:close/>
                </a:path>
              </a:pathLst>
            </a:custGeom>
            <a:solidFill>
              <a:srgbClr val="0066FF"/>
            </a:solidFill>
            <a:ln w="9525">
              <a:solidFill>
                <a:schemeClr val="tx1"/>
              </a:solidFill>
              <a:round/>
              <a:headEnd/>
              <a:tailEnd/>
            </a:ln>
          </p:spPr>
          <p:txBody>
            <a:bodyPr/>
            <a:lstStyle/>
            <a:p>
              <a:endParaRPr lang="en-US"/>
            </a:p>
          </p:txBody>
        </p:sp>
        <p:cxnSp>
          <p:nvCxnSpPr>
            <p:cNvPr id="75920" name="AutoShape 135"/>
            <p:cNvCxnSpPr>
              <a:cxnSpLocks noChangeAspect="1" noChangeShapeType="1"/>
              <a:endCxn id="75919" idx="2"/>
            </p:cNvCxnSpPr>
            <p:nvPr/>
          </p:nvCxnSpPr>
          <p:spPr bwMode="auto">
            <a:xfrm flipV="1">
              <a:off x="1472" y="1302"/>
              <a:ext cx="3" cy="1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921" name="AutoShape 136"/>
            <p:cNvCxnSpPr>
              <a:cxnSpLocks noChangeAspect="1" noChangeShapeType="1"/>
              <a:stCxn id="75919" idx="4"/>
            </p:cNvCxnSpPr>
            <p:nvPr/>
          </p:nvCxnSpPr>
          <p:spPr bwMode="auto">
            <a:xfrm flipH="1" flipV="1">
              <a:off x="1428" y="988"/>
              <a:ext cx="3" cy="268"/>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sp>
          <p:nvSpPr>
            <p:cNvPr id="75922" name="AutoShape 137"/>
            <p:cNvSpPr>
              <a:spLocks noChangeAspect="1" noChangeArrowheads="1"/>
            </p:cNvSpPr>
            <p:nvPr/>
          </p:nvSpPr>
          <p:spPr bwMode="auto">
            <a:xfrm>
              <a:off x="4843" y="1961"/>
              <a:ext cx="215" cy="143"/>
            </a:xfrm>
            <a:prstGeom prst="flowChartProcess">
              <a:avLst/>
            </a:prstGeom>
            <a:solidFill>
              <a:srgbClr val="FF9900"/>
            </a:solidFill>
            <a:ln w="9525">
              <a:solidFill>
                <a:schemeClr val="tx1"/>
              </a:solidFill>
              <a:miter lim="800000"/>
              <a:headEnd/>
              <a:tailEnd/>
            </a:ln>
          </p:spPr>
          <p:txBody>
            <a:bodyPr wrap="none" anchor="ctr"/>
            <a:lstStyle/>
            <a:p>
              <a:endParaRPr lang="en-US"/>
            </a:p>
          </p:txBody>
        </p:sp>
        <p:sp>
          <p:nvSpPr>
            <p:cNvPr id="75923" name="AutoShape 138"/>
            <p:cNvSpPr>
              <a:spLocks noChangeAspect="1" noChangeArrowheads="1"/>
            </p:cNvSpPr>
            <p:nvPr/>
          </p:nvSpPr>
          <p:spPr bwMode="auto">
            <a:xfrm>
              <a:off x="3125" y="2104"/>
              <a:ext cx="215" cy="143"/>
            </a:xfrm>
            <a:prstGeom prst="flowChartProcess">
              <a:avLst/>
            </a:prstGeom>
            <a:solidFill>
              <a:srgbClr val="FF9900"/>
            </a:solidFill>
            <a:ln w="9525">
              <a:solidFill>
                <a:schemeClr val="tx1"/>
              </a:solidFill>
              <a:miter lim="800000"/>
              <a:headEnd/>
              <a:tailEnd/>
            </a:ln>
          </p:spPr>
          <p:txBody>
            <a:bodyPr wrap="none" anchor="ctr"/>
            <a:lstStyle/>
            <a:p>
              <a:endParaRPr lang="en-US"/>
            </a:p>
          </p:txBody>
        </p:sp>
        <p:cxnSp>
          <p:nvCxnSpPr>
            <p:cNvPr id="75924" name="AutoShape 139"/>
            <p:cNvCxnSpPr>
              <a:cxnSpLocks noChangeAspect="1" noChangeShapeType="1"/>
              <a:endCxn id="75916" idx="1"/>
            </p:cNvCxnSpPr>
            <p:nvPr/>
          </p:nvCxnSpPr>
          <p:spPr bwMode="auto">
            <a:xfrm rot="10800000">
              <a:off x="3163" y="1338"/>
              <a:ext cx="705" cy="269"/>
            </a:xfrm>
            <a:prstGeom prst="bentConnector3">
              <a:avLst>
                <a:gd name="adj1" fmla="val 120426"/>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25" name="AutoShape 140"/>
            <p:cNvCxnSpPr>
              <a:cxnSpLocks noChangeAspect="1" noChangeShapeType="1"/>
              <a:endCxn id="75917" idx="1"/>
            </p:cNvCxnSpPr>
            <p:nvPr/>
          </p:nvCxnSpPr>
          <p:spPr bwMode="auto">
            <a:xfrm rot="-5400000">
              <a:off x="4927" y="1349"/>
              <a:ext cx="671" cy="115"/>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26" name="AutoShape 141"/>
            <p:cNvCxnSpPr>
              <a:cxnSpLocks noChangeAspect="1" noChangeShapeType="1"/>
              <a:endCxn id="75918" idx="2"/>
            </p:cNvCxnSpPr>
            <p:nvPr/>
          </p:nvCxnSpPr>
          <p:spPr bwMode="auto">
            <a:xfrm rot="5400000" flipH="1">
              <a:off x="5000" y="911"/>
              <a:ext cx="283" cy="111"/>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27" name="AutoShape 142"/>
            <p:cNvCxnSpPr>
              <a:cxnSpLocks noChangeAspect="1" noChangeShapeType="1"/>
              <a:endCxn id="75915" idx="2"/>
            </p:cNvCxnSpPr>
            <p:nvPr/>
          </p:nvCxnSpPr>
          <p:spPr bwMode="auto">
            <a:xfrm rot="-5400000">
              <a:off x="4614" y="942"/>
              <a:ext cx="197"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928" name="AutoShape 143"/>
            <p:cNvCxnSpPr>
              <a:cxnSpLocks noChangeAspect="1" noChangeShapeType="1"/>
              <a:stCxn id="75915" idx="4"/>
              <a:endCxn id="75827" idx="2"/>
            </p:cNvCxnSpPr>
            <p:nvPr/>
          </p:nvCxnSpPr>
          <p:spPr bwMode="auto">
            <a:xfrm rot="-5400000" flipH="1" flipV="1">
              <a:off x="4139" y="698"/>
              <a:ext cx="455" cy="225"/>
            </a:xfrm>
            <a:prstGeom prst="bentConnector5">
              <a:avLst>
                <a:gd name="adj1" fmla="val -31648"/>
                <a:gd name="adj2" fmla="val 50222"/>
                <a:gd name="adj3" fmla="val 10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29" name="AutoShape 144"/>
            <p:cNvCxnSpPr>
              <a:cxnSpLocks noChangeAspect="1" noChangeShapeType="1"/>
              <a:stCxn id="75918" idx="4"/>
              <a:endCxn id="75826" idx="2"/>
            </p:cNvCxnSpPr>
            <p:nvPr/>
          </p:nvCxnSpPr>
          <p:spPr bwMode="auto">
            <a:xfrm rot="10800000" flipH="1" flipV="1">
              <a:off x="4939" y="670"/>
              <a:ext cx="126" cy="1094"/>
            </a:xfrm>
            <a:prstGeom prst="bentConnector5">
              <a:avLst>
                <a:gd name="adj1" fmla="val 523014"/>
                <a:gd name="adj2" fmla="val 41681"/>
                <a:gd name="adj3" fmla="val 52301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30" name="AutoShape 145"/>
            <p:cNvCxnSpPr>
              <a:cxnSpLocks noChangeAspect="1" noChangeShapeType="1"/>
              <a:stCxn id="75917" idx="4"/>
            </p:cNvCxnSpPr>
            <p:nvPr/>
          </p:nvCxnSpPr>
          <p:spPr bwMode="auto">
            <a:xfrm flipH="1" flipV="1">
              <a:off x="5319" y="667"/>
              <a:ext cx="1" cy="16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931" name="AutoShape 146"/>
            <p:cNvCxnSpPr>
              <a:cxnSpLocks noChangeAspect="1" noChangeShapeType="1"/>
              <a:stCxn id="75916" idx="4"/>
              <a:endCxn id="75830" idx="2"/>
            </p:cNvCxnSpPr>
            <p:nvPr/>
          </p:nvCxnSpPr>
          <p:spPr bwMode="auto">
            <a:xfrm rot="10800000" flipH="1" flipV="1">
              <a:off x="3163" y="1225"/>
              <a:ext cx="327" cy="205"/>
            </a:xfrm>
            <a:prstGeom prst="bentConnector5">
              <a:avLst>
                <a:gd name="adj1" fmla="val 51069"/>
                <a:gd name="adj2" fmla="val 184875"/>
                <a:gd name="adj3" fmla="val 22201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32" name="AutoShape 147"/>
            <p:cNvCxnSpPr>
              <a:cxnSpLocks noChangeAspect="1" noChangeShapeType="1"/>
              <a:endCxn id="75923" idx="1"/>
            </p:cNvCxnSpPr>
            <p:nvPr/>
          </p:nvCxnSpPr>
          <p:spPr bwMode="auto">
            <a:xfrm flipV="1">
              <a:off x="2247" y="2176"/>
              <a:ext cx="878" cy="390"/>
            </a:xfrm>
            <a:prstGeom prst="bentConnector3">
              <a:avLst>
                <a:gd name="adj1" fmla="val 90546"/>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33" name="AutoShape 148"/>
            <p:cNvCxnSpPr>
              <a:cxnSpLocks noChangeAspect="1" noChangeShapeType="1"/>
              <a:stCxn id="75923" idx="0"/>
              <a:endCxn id="75819" idx="1"/>
            </p:cNvCxnSpPr>
            <p:nvPr/>
          </p:nvCxnSpPr>
          <p:spPr bwMode="auto">
            <a:xfrm rot="-5400000">
              <a:off x="3721" y="1551"/>
              <a:ext cx="65" cy="1041"/>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34" name="AutoShape 149"/>
            <p:cNvCxnSpPr>
              <a:cxnSpLocks noChangeAspect="1" noChangeShapeType="1"/>
              <a:endCxn id="75922" idx="3"/>
            </p:cNvCxnSpPr>
            <p:nvPr/>
          </p:nvCxnSpPr>
          <p:spPr bwMode="auto">
            <a:xfrm rot="5400000">
              <a:off x="5004" y="1838"/>
              <a:ext cx="249" cy="14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35" name="AutoShape 150"/>
            <p:cNvCxnSpPr>
              <a:cxnSpLocks noChangeAspect="1" noChangeShapeType="1"/>
              <a:stCxn id="75922" idx="0"/>
              <a:endCxn id="75826" idx="1"/>
            </p:cNvCxnSpPr>
            <p:nvPr/>
          </p:nvCxnSpPr>
          <p:spPr bwMode="auto">
            <a:xfrm rot="5400000" flipH="1">
              <a:off x="4692" y="1702"/>
              <a:ext cx="197" cy="321"/>
            </a:xfrm>
            <a:prstGeom prst="bentConnector4">
              <a:avLst>
                <a:gd name="adj1" fmla="val 49745"/>
                <a:gd name="adj2" fmla="val 14766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75936" name="Freeform 151"/>
            <p:cNvSpPr>
              <a:spLocks noChangeAspect="1"/>
            </p:cNvSpPr>
            <p:nvPr/>
          </p:nvSpPr>
          <p:spPr bwMode="auto">
            <a:xfrm>
              <a:off x="4372" y="1162"/>
              <a:ext cx="91" cy="126"/>
            </a:xfrm>
            <a:custGeom>
              <a:avLst/>
              <a:gdLst>
                <a:gd name="T0" fmla="*/ 0 w 387"/>
                <a:gd name="T1" fmla="*/ 0 h 240"/>
                <a:gd name="T2" fmla="*/ 0 w 387"/>
                <a:gd name="T3" fmla="*/ 2 h 240"/>
                <a:gd name="T4" fmla="*/ 0 w 387"/>
                <a:gd name="T5" fmla="*/ 2 h 240"/>
                <a:gd name="T6" fmla="*/ 0 w 387"/>
                <a:gd name="T7" fmla="*/ 1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tx1"/>
              </a:solidFill>
              <a:round/>
              <a:headEnd/>
              <a:tailEnd/>
            </a:ln>
          </p:spPr>
          <p:txBody>
            <a:bodyPr/>
            <a:lstStyle/>
            <a:p>
              <a:endParaRPr lang="en-US"/>
            </a:p>
          </p:txBody>
        </p:sp>
        <p:cxnSp>
          <p:nvCxnSpPr>
            <p:cNvPr id="75937" name="AutoShape 152"/>
            <p:cNvCxnSpPr>
              <a:cxnSpLocks noChangeAspect="1" noChangeShapeType="1"/>
              <a:stCxn id="75828" idx="1"/>
              <a:endCxn id="75936" idx="2"/>
            </p:cNvCxnSpPr>
            <p:nvPr/>
          </p:nvCxnSpPr>
          <p:spPr bwMode="auto">
            <a:xfrm rot="10800000">
              <a:off x="4462" y="1288"/>
              <a:ext cx="586" cy="54"/>
            </a:xfrm>
            <a:prstGeom prst="bentConnector3">
              <a:avLst>
                <a:gd name="adj1" fmla="val 49829"/>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38" name="AutoShape 153"/>
            <p:cNvCxnSpPr>
              <a:cxnSpLocks noChangeAspect="1" noChangeShapeType="1"/>
              <a:stCxn id="75936" idx="4"/>
              <a:endCxn id="75827" idx="2"/>
            </p:cNvCxnSpPr>
            <p:nvPr/>
          </p:nvCxnSpPr>
          <p:spPr bwMode="auto">
            <a:xfrm rot="10800000">
              <a:off x="4254" y="1038"/>
              <a:ext cx="118" cy="124"/>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5939" name="AutoShape 154"/>
            <p:cNvCxnSpPr>
              <a:cxnSpLocks noChangeAspect="1" noChangeShapeType="1"/>
            </p:cNvCxnSpPr>
            <p:nvPr/>
          </p:nvCxnSpPr>
          <p:spPr bwMode="auto">
            <a:xfrm flipH="1" flipV="1">
              <a:off x="2914" y="749"/>
              <a:ext cx="3" cy="187"/>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grpSp>
      <p:pic>
        <p:nvPicPr>
          <p:cNvPr id="227505" name="Picture 177" descr="flathe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1300" y="1924050"/>
            <a:ext cx="18970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06" name="Picture 178" descr="rough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4700" y="1235075"/>
            <a:ext cx="1477963"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07" name="Picture 179" descr="shar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63" y="966788"/>
            <a:ext cx="234791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08" name="Picture 180" descr="abatrosslarg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1500" y="1787525"/>
            <a:ext cx="13112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09" name="Picture 181" descr="seal_seali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4163" y="1054100"/>
            <a:ext cx="1614487"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0" name="Picture 182" descr="mackere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4800" y="2703513"/>
            <a:ext cx="1633538"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1" name="Picture 183" descr="pilch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1488" y="3257550"/>
            <a:ext cx="15684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2" name="Picture 184" descr="tuna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0463" y="2116138"/>
            <a:ext cx="15017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3" name="Picture 185" descr="tuna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0338" y="1927225"/>
            <a:ext cx="166846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4" name="Picture 186" descr="tuna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13213" y="2239963"/>
            <a:ext cx="1512887"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5" name="Picture 187" descr="gurn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95975" y="2698750"/>
            <a:ext cx="1055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6" name="Picture 188" descr="latchet"/>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30888" y="2371725"/>
            <a:ext cx="154781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7" name="Picture 189" descr="flounde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6988" y="2593975"/>
            <a:ext cx="133985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8" name="Picture 190" descr="KGW"/>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30925" y="2527300"/>
            <a:ext cx="16891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19" name="Picture 191" descr="mullet"/>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125" y="3003550"/>
            <a:ext cx="1501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20" name="Picture 192" descr="copepod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65375" y="3668713"/>
            <a:ext cx="9223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21" name="Picture 193" descr="diatoms"/>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60563" y="4430713"/>
            <a:ext cx="96678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22" name="Picture 194" descr="jellyfish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46488" y="3633788"/>
            <a:ext cx="76835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23" name="Picture 195" descr="kel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50050" y="4046538"/>
            <a:ext cx="10795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24" name="Picture 196" descr="oyster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52975" y="3351213"/>
            <a:ext cx="955675"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25" name="Picture 197" descr="scallop"/>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30825" y="3357563"/>
            <a:ext cx="7080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526" name="Picture 198" descr="squid"/>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94213" y="2801938"/>
            <a:ext cx="12303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7524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nodeType="clickEffect">
                                  <p:stCondLst>
                                    <p:cond delay="0"/>
                                  </p:stCondLst>
                                  <p:childTnLst>
                                    <p:set>
                                      <p:cBhvr rctx="PPT">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22750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2750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75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2751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750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750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27507"/>
                                        </p:tgtEl>
                                        <p:attrNameLst>
                                          <p:attrName>style.visibility</p:attrName>
                                        </p:attrNameLst>
                                      </p:cBhvr>
                                      <p:to>
                                        <p:strVal val="visible"/>
                                      </p:to>
                                    </p:set>
                                  </p:childTnLst>
                                </p:cTn>
                              </p:par>
                              <p:par>
                                <p:cTn id="24" presetID="9" presetClass="emph" presetSubtype="0" nodeType="withEffect">
                                  <p:stCondLst>
                                    <p:cond delay="0"/>
                                  </p:stCondLst>
                                  <p:childTnLst>
                                    <p:set>
                                      <p:cBhvr rctx="PPT">
                                        <p:cTn id="25" dur="indefinite"/>
                                        <p:tgtEl>
                                          <p:spTgt spid="227511"/>
                                        </p:tgtEl>
                                        <p:attrNameLst>
                                          <p:attrName>style.opacity</p:attrName>
                                        </p:attrNameLst>
                                      </p:cBhvr>
                                      <p:to>
                                        <p:strVal val="0.65"/>
                                      </p:to>
                                    </p:set>
                                    <p:animEffect filter="image" prLst="opacity: 0.65">
                                      <p:cBhvr rctx="IE">
                                        <p:cTn id="26" dur="indefinite"/>
                                        <p:tgtEl>
                                          <p:spTgt spid="227511"/>
                                        </p:tgtEl>
                                      </p:cBhvr>
                                    </p:animEffect>
                                  </p:childTnLst>
                                </p:cTn>
                              </p:par>
                              <p:par>
                                <p:cTn id="27" presetID="9" presetClass="emph" presetSubtype="0" nodeType="withEffect">
                                  <p:stCondLst>
                                    <p:cond delay="0"/>
                                  </p:stCondLst>
                                  <p:childTnLst>
                                    <p:set>
                                      <p:cBhvr rctx="PPT">
                                        <p:cTn id="28" dur="indefinite"/>
                                        <p:tgtEl>
                                          <p:spTgt spid="227510"/>
                                        </p:tgtEl>
                                        <p:attrNameLst>
                                          <p:attrName>style.opacity</p:attrName>
                                        </p:attrNameLst>
                                      </p:cBhvr>
                                      <p:to>
                                        <p:strVal val="0.65"/>
                                      </p:to>
                                    </p:set>
                                    <p:animEffect filter="image" prLst="opacity: 0.65">
                                      <p:cBhvr rctx="IE">
                                        <p:cTn id="29" dur="indefinite"/>
                                        <p:tgtEl>
                                          <p:spTgt spid="227510"/>
                                        </p:tgtEl>
                                      </p:cBhvr>
                                    </p:animEffect>
                                  </p:childTnLst>
                                </p:cTn>
                              </p:par>
                              <p:par>
                                <p:cTn id="30" presetID="9" presetClass="emph" presetSubtype="0" nodeType="withEffect">
                                  <p:stCondLst>
                                    <p:cond delay="0"/>
                                  </p:stCondLst>
                                  <p:childTnLst>
                                    <p:set>
                                      <p:cBhvr rctx="PPT">
                                        <p:cTn id="31" dur="indefinite"/>
                                        <p:tgtEl>
                                          <p:spTgt spid="227506"/>
                                        </p:tgtEl>
                                        <p:attrNameLst>
                                          <p:attrName>style.opacity</p:attrName>
                                        </p:attrNameLst>
                                      </p:cBhvr>
                                      <p:to>
                                        <p:strVal val="0.65"/>
                                      </p:to>
                                    </p:set>
                                    <p:animEffect filter="image" prLst="opacity: 0.65">
                                      <p:cBhvr rctx="IE">
                                        <p:cTn id="32" dur="indefinite"/>
                                        <p:tgtEl>
                                          <p:spTgt spid="227506"/>
                                        </p:tgtEl>
                                      </p:cBhvr>
                                    </p:animEffect>
                                  </p:childTnLst>
                                </p:cTn>
                              </p:par>
                              <p:par>
                                <p:cTn id="33" presetID="9" presetClass="emph" presetSubtype="0" nodeType="withEffect">
                                  <p:stCondLst>
                                    <p:cond delay="0"/>
                                  </p:stCondLst>
                                  <p:childTnLst>
                                    <p:set>
                                      <p:cBhvr rctx="PPT">
                                        <p:cTn id="34" dur="indefinite"/>
                                        <p:tgtEl>
                                          <p:spTgt spid="227505"/>
                                        </p:tgtEl>
                                        <p:attrNameLst>
                                          <p:attrName>style.opacity</p:attrName>
                                        </p:attrNameLst>
                                      </p:cBhvr>
                                      <p:to>
                                        <p:strVal val="0.65"/>
                                      </p:to>
                                    </p:set>
                                    <p:animEffect filter="image" prLst="opacity: 0.65">
                                      <p:cBhvr rctx="IE">
                                        <p:cTn id="35" dur="indefinite"/>
                                        <p:tgtEl>
                                          <p:spTgt spid="22750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22751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2751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7513"/>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2751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2751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2751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2751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27519"/>
                                        </p:tgtEl>
                                        <p:attrNameLst>
                                          <p:attrName>style.visibility</p:attrName>
                                        </p:attrNameLst>
                                      </p:cBhvr>
                                      <p:to>
                                        <p:strVal val="visible"/>
                                      </p:to>
                                    </p:set>
                                  </p:childTnLst>
                                </p:cTn>
                              </p:par>
                              <p:par>
                                <p:cTn id="54" presetID="9" presetClass="emph" presetSubtype="0" nodeType="withEffect">
                                  <p:stCondLst>
                                    <p:cond delay="0"/>
                                  </p:stCondLst>
                                  <p:childTnLst>
                                    <p:set>
                                      <p:cBhvr rctx="PPT">
                                        <p:cTn id="55" dur="indefinite"/>
                                        <p:tgtEl>
                                          <p:spTgt spid="227507"/>
                                        </p:tgtEl>
                                        <p:attrNameLst>
                                          <p:attrName>style.opacity</p:attrName>
                                        </p:attrNameLst>
                                      </p:cBhvr>
                                      <p:to>
                                        <p:strVal val="0.65"/>
                                      </p:to>
                                    </p:set>
                                    <p:animEffect filter="image" prLst="opacity: 0.65">
                                      <p:cBhvr rctx="IE">
                                        <p:cTn id="56" dur="indefinite"/>
                                        <p:tgtEl>
                                          <p:spTgt spid="227507"/>
                                        </p:tgtEl>
                                      </p:cBhvr>
                                    </p:animEffect>
                                  </p:childTnLst>
                                </p:cTn>
                              </p:par>
                              <p:par>
                                <p:cTn id="57" presetID="9" presetClass="emph" presetSubtype="0" nodeType="withEffect">
                                  <p:stCondLst>
                                    <p:cond delay="0"/>
                                  </p:stCondLst>
                                  <p:childTnLst>
                                    <p:set>
                                      <p:cBhvr rctx="PPT">
                                        <p:cTn id="58" dur="indefinite"/>
                                        <p:tgtEl>
                                          <p:spTgt spid="227509"/>
                                        </p:tgtEl>
                                        <p:attrNameLst>
                                          <p:attrName>style.opacity</p:attrName>
                                        </p:attrNameLst>
                                      </p:cBhvr>
                                      <p:to>
                                        <p:strVal val="0.65"/>
                                      </p:to>
                                    </p:set>
                                    <p:animEffect filter="image" prLst="opacity: 0.65">
                                      <p:cBhvr rctx="IE">
                                        <p:cTn id="59" dur="indefinite"/>
                                        <p:tgtEl>
                                          <p:spTgt spid="227509"/>
                                        </p:tgtEl>
                                      </p:cBhvr>
                                    </p:animEffect>
                                  </p:childTnLst>
                                </p:cTn>
                              </p:par>
                              <p:par>
                                <p:cTn id="60" presetID="9" presetClass="emph" presetSubtype="0" nodeType="withEffect">
                                  <p:stCondLst>
                                    <p:cond delay="0"/>
                                  </p:stCondLst>
                                  <p:childTnLst>
                                    <p:set>
                                      <p:cBhvr rctx="PPT">
                                        <p:cTn id="61" dur="indefinite"/>
                                        <p:tgtEl>
                                          <p:spTgt spid="227508"/>
                                        </p:tgtEl>
                                        <p:attrNameLst>
                                          <p:attrName>style.opacity</p:attrName>
                                        </p:attrNameLst>
                                      </p:cBhvr>
                                      <p:to>
                                        <p:strVal val="0.65"/>
                                      </p:to>
                                    </p:set>
                                    <p:animEffect filter="image" prLst="opacity: 0.65">
                                      <p:cBhvr rctx="IE">
                                        <p:cTn id="62" dur="indefinite"/>
                                        <p:tgtEl>
                                          <p:spTgt spid="22750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275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752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75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75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275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275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27526"/>
                                        </p:tgtEl>
                                        <p:attrNameLst>
                                          <p:attrName>style.visibility</p:attrName>
                                        </p:attrNameLst>
                                      </p:cBhvr>
                                      <p:to>
                                        <p:strVal val="visible"/>
                                      </p:to>
                                    </p:set>
                                  </p:childTnLst>
                                </p:cTn>
                              </p:par>
                              <p:par>
                                <p:cTn id="79" presetID="9" presetClass="emph" presetSubtype="0" nodeType="withEffect">
                                  <p:stCondLst>
                                    <p:cond delay="0"/>
                                  </p:stCondLst>
                                  <p:childTnLst>
                                    <p:set>
                                      <p:cBhvr rctx="PPT">
                                        <p:cTn id="80" dur="indefinite"/>
                                        <p:tgtEl>
                                          <p:spTgt spid="227515"/>
                                        </p:tgtEl>
                                        <p:attrNameLst>
                                          <p:attrName>style.opacity</p:attrName>
                                        </p:attrNameLst>
                                      </p:cBhvr>
                                      <p:to>
                                        <p:strVal val="0.65"/>
                                      </p:to>
                                    </p:set>
                                    <p:animEffect filter="image" prLst="opacity: 0.65">
                                      <p:cBhvr rctx="IE">
                                        <p:cTn id="81" dur="indefinite"/>
                                        <p:tgtEl>
                                          <p:spTgt spid="227515"/>
                                        </p:tgtEl>
                                      </p:cBhvr>
                                    </p:animEffect>
                                  </p:childTnLst>
                                </p:cTn>
                              </p:par>
                              <p:par>
                                <p:cTn id="82" presetID="9" presetClass="emph" presetSubtype="0" nodeType="withEffect">
                                  <p:stCondLst>
                                    <p:cond delay="0"/>
                                  </p:stCondLst>
                                  <p:childTnLst>
                                    <p:set>
                                      <p:cBhvr rctx="PPT">
                                        <p:cTn id="83" dur="indefinite"/>
                                        <p:tgtEl>
                                          <p:spTgt spid="227516"/>
                                        </p:tgtEl>
                                        <p:attrNameLst>
                                          <p:attrName>style.opacity</p:attrName>
                                        </p:attrNameLst>
                                      </p:cBhvr>
                                      <p:to>
                                        <p:strVal val="0.65"/>
                                      </p:to>
                                    </p:set>
                                    <p:animEffect filter="image" prLst="opacity: 0.65">
                                      <p:cBhvr rctx="IE">
                                        <p:cTn id="84" dur="indefinite"/>
                                        <p:tgtEl>
                                          <p:spTgt spid="227516"/>
                                        </p:tgtEl>
                                      </p:cBhvr>
                                    </p:animEffect>
                                  </p:childTnLst>
                                </p:cTn>
                              </p:par>
                              <p:par>
                                <p:cTn id="85" presetID="9" presetClass="emph" presetSubtype="0" nodeType="withEffect">
                                  <p:stCondLst>
                                    <p:cond delay="0"/>
                                  </p:stCondLst>
                                  <p:childTnLst>
                                    <p:set>
                                      <p:cBhvr rctx="PPT">
                                        <p:cTn id="86" dur="indefinite"/>
                                        <p:tgtEl>
                                          <p:spTgt spid="227517"/>
                                        </p:tgtEl>
                                        <p:attrNameLst>
                                          <p:attrName>style.opacity</p:attrName>
                                        </p:attrNameLst>
                                      </p:cBhvr>
                                      <p:to>
                                        <p:strVal val="0.65"/>
                                      </p:to>
                                    </p:set>
                                    <p:animEffect filter="image" prLst="opacity: 0.65">
                                      <p:cBhvr rctx="IE">
                                        <p:cTn id="87" dur="indefinite"/>
                                        <p:tgtEl>
                                          <p:spTgt spid="227517"/>
                                        </p:tgtEl>
                                      </p:cBhvr>
                                    </p:animEffect>
                                  </p:childTnLst>
                                </p:cTn>
                              </p:par>
                              <p:par>
                                <p:cTn id="88" presetID="9" presetClass="emph" presetSubtype="0" nodeType="withEffect">
                                  <p:stCondLst>
                                    <p:cond delay="0"/>
                                  </p:stCondLst>
                                  <p:childTnLst>
                                    <p:set>
                                      <p:cBhvr rctx="PPT">
                                        <p:cTn id="89" dur="indefinite"/>
                                        <p:tgtEl>
                                          <p:spTgt spid="227518"/>
                                        </p:tgtEl>
                                        <p:attrNameLst>
                                          <p:attrName>style.opacity</p:attrName>
                                        </p:attrNameLst>
                                      </p:cBhvr>
                                      <p:to>
                                        <p:strVal val="0.65"/>
                                      </p:to>
                                    </p:set>
                                    <p:animEffect filter="image" prLst="opacity: 0.65">
                                      <p:cBhvr rctx="IE">
                                        <p:cTn id="90" dur="indefinite"/>
                                        <p:tgtEl>
                                          <p:spTgt spid="227518"/>
                                        </p:tgtEl>
                                      </p:cBhvr>
                                    </p:animEffect>
                                  </p:childTnLst>
                                </p:cTn>
                              </p:par>
                              <p:par>
                                <p:cTn id="91" presetID="9" presetClass="emph" presetSubtype="0" nodeType="withEffect">
                                  <p:stCondLst>
                                    <p:cond delay="0"/>
                                  </p:stCondLst>
                                  <p:childTnLst>
                                    <p:set>
                                      <p:cBhvr rctx="PPT">
                                        <p:cTn id="92" dur="indefinite"/>
                                        <p:tgtEl>
                                          <p:spTgt spid="227519"/>
                                        </p:tgtEl>
                                        <p:attrNameLst>
                                          <p:attrName>style.opacity</p:attrName>
                                        </p:attrNameLst>
                                      </p:cBhvr>
                                      <p:to>
                                        <p:strVal val="0.65"/>
                                      </p:to>
                                    </p:set>
                                    <p:animEffect filter="image" prLst="opacity: 0.65">
                                      <p:cBhvr rctx="IE">
                                        <p:cTn id="93" dur="indefinite"/>
                                        <p:tgtEl>
                                          <p:spTgt spid="227519"/>
                                        </p:tgtEl>
                                      </p:cBhvr>
                                    </p:animEffect>
                                  </p:childTnLst>
                                </p:cTn>
                              </p:par>
                              <p:par>
                                <p:cTn id="94" presetID="9" presetClass="emph" presetSubtype="0" nodeType="withEffect">
                                  <p:stCondLst>
                                    <p:cond delay="0"/>
                                  </p:stCondLst>
                                  <p:childTnLst>
                                    <p:set>
                                      <p:cBhvr rctx="PPT">
                                        <p:cTn id="95" dur="indefinite"/>
                                        <p:tgtEl>
                                          <p:spTgt spid="227513"/>
                                        </p:tgtEl>
                                        <p:attrNameLst>
                                          <p:attrName>style.opacity</p:attrName>
                                        </p:attrNameLst>
                                      </p:cBhvr>
                                      <p:to>
                                        <p:strVal val="0.65"/>
                                      </p:to>
                                    </p:set>
                                    <p:animEffect filter="image" prLst="opacity: 0.65">
                                      <p:cBhvr rctx="IE">
                                        <p:cTn id="96" dur="indefinite"/>
                                        <p:tgtEl>
                                          <p:spTgt spid="227513"/>
                                        </p:tgtEl>
                                      </p:cBhvr>
                                    </p:animEffect>
                                  </p:childTnLst>
                                </p:cTn>
                              </p:par>
                              <p:par>
                                <p:cTn id="97" presetID="9" presetClass="emph" presetSubtype="0" nodeType="withEffect">
                                  <p:stCondLst>
                                    <p:cond delay="0"/>
                                  </p:stCondLst>
                                  <p:childTnLst>
                                    <p:set>
                                      <p:cBhvr rctx="PPT">
                                        <p:cTn id="98" dur="indefinite"/>
                                        <p:tgtEl>
                                          <p:spTgt spid="227514"/>
                                        </p:tgtEl>
                                        <p:attrNameLst>
                                          <p:attrName>style.opacity</p:attrName>
                                        </p:attrNameLst>
                                      </p:cBhvr>
                                      <p:to>
                                        <p:strVal val="0.65"/>
                                      </p:to>
                                    </p:set>
                                    <p:animEffect filter="image" prLst="opacity: 0.65">
                                      <p:cBhvr rctx="IE">
                                        <p:cTn id="99" dur="indefinite"/>
                                        <p:tgtEl>
                                          <p:spTgt spid="227514"/>
                                        </p:tgtEl>
                                      </p:cBhvr>
                                    </p:animEffect>
                                  </p:childTnLst>
                                </p:cTn>
                              </p:par>
                              <p:par>
                                <p:cTn id="100" presetID="9" presetClass="emph" presetSubtype="0" nodeType="withEffect">
                                  <p:stCondLst>
                                    <p:cond delay="0"/>
                                  </p:stCondLst>
                                  <p:childTnLst>
                                    <p:set>
                                      <p:cBhvr rctx="PPT">
                                        <p:cTn id="101" dur="indefinite"/>
                                        <p:tgtEl>
                                          <p:spTgt spid="227512"/>
                                        </p:tgtEl>
                                        <p:attrNameLst>
                                          <p:attrName>style.opacity</p:attrName>
                                        </p:attrNameLst>
                                      </p:cBhvr>
                                      <p:to>
                                        <p:strVal val="0.65"/>
                                      </p:to>
                                    </p:set>
                                    <p:animEffect filter="image" prLst="opacity: 0.65">
                                      <p:cBhvr rctx="IE">
                                        <p:cTn id="102" dur="indefinite"/>
                                        <p:tgtEl>
                                          <p:spTgt spid="227512"/>
                                        </p:tgtEl>
                                      </p:cBhvr>
                                    </p:animEffect>
                                  </p:childTnLst>
                                </p:cTn>
                              </p:par>
                            </p:childTnLst>
                          </p:cTn>
                        </p:par>
                        <p:par>
                          <p:cTn id="103" fill="hold" nodeType="afterGroup">
                            <p:stCondLst>
                              <p:cond delay="0"/>
                            </p:stCondLst>
                            <p:childTnLst>
                              <p:par>
                                <p:cTn id="104" presetID="9" presetClass="emph" presetSubtype="0" nodeType="afterEffect">
                                  <p:stCondLst>
                                    <p:cond delay="2000"/>
                                  </p:stCondLst>
                                  <p:childTnLst>
                                    <p:set>
                                      <p:cBhvr rctx="PPT">
                                        <p:cTn id="105" dur="indefinite"/>
                                        <p:tgtEl>
                                          <p:spTgt spid="227505"/>
                                        </p:tgtEl>
                                        <p:attrNameLst>
                                          <p:attrName>style.opacity</p:attrName>
                                        </p:attrNameLst>
                                      </p:cBhvr>
                                      <p:to>
                                        <p:strVal val="0.99"/>
                                      </p:to>
                                    </p:set>
                                    <p:animEffect filter="image" prLst="opacity: 0.99">
                                      <p:cBhvr rctx="IE">
                                        <p:cTn id="106" dur="indefinite"/>
                                        <p:tgtEl>
                                          <p:spTgt spid="227505"/>
                                        </p:tgtEl>
                                      </p:cBhvr>
                                    </p:animEffect>
                                  </p:childTnLst>
                                </p:cTn>
                              </p:par>
                              <p:par>
                                <p:cTn id="107" presetID="9" presetClass="emph" presetSubtype="0" nodeType="withEffect">
                                  <p:stCondLst>
                                    <p:cond delay="2000"/>
                                  </p:stCondLst>
                                  <p:childTnLst>
                                    <p:set>
                                      <p:cBhvr rctx="PPT">
                                        <p:cTn id="108" dur="indefinite"/>
                                        <p:tgtEl>
                                          <p:spTgt spid="227506"/>
                                        </p:tgtEl>
                                        <p:attrNameLst>
                                          <p:attrName>style.opacity</p:attrName>
                                        </p:attrNameLst>
                                      </p:cBhvr>
                                      <p:to>
                                        <p:strVal val="0.99"/>
                                      </p:to>
                                    </p:set>
                                    <p:animEffect filter="image" prLst="opacity: 0.99">
                                      <p:cBhvr rctx="IE">
                                        <p:cTn id="109" dur="indefinite"/>
                                        <p:tgtEl>
                                          <p:spTgt spid="227506"/>
                                        </p:tgtEl>
                                      </p:cBhvr>
                                    </p:animEffect>
                                  </p:childTnLst>
                                </p:cTn>
                              </p:par>
                              <p:par>
                                <p:cTn id="110" presetID="9" presetClass="emph" presetSubtype="0" nodeType="withEffect">
                                  <p:stCondLst>
                                    <p:cond delay="2000"/>
                                  </p:stCondLst>
                                  <p:childTnLst>
                                    <p:set>
                                      <p:cBhvr rctx="PPT">
                                        <p:cTn id="111" dur="indefinite"/>
                                        <p:tgtEl>
                                          <p:spTgt spid="227507"/>
                                        </p:tgtEl>
                                        <p:attrNameLst>
                                          <p:attrName>style.opacity</p:attrName>
                                        </p:attrNameLst>
                                      </p:cBhvr>
                                      <p:to>
                                        <p:strVal val="0.99"/>
                                      </p:to>
                                    </p:set>
                                    <p:animEffect filter="image" prLst="opacity: 0.99">
                                      <p:cBhvr rctx="IE">
                                        <p:cTn id="112" dur="indefinite"/>
                                        <p:tgtEl>
                                          <p:spTgt spid="227507"/>
                                        </p:tgtEl>
                                      </p:cBhvr>
                                    </p:animEffect>
                                  </p:childTnLst>
                                </p:cTn>
                              </p:par>
                              <p:par>
                                <p:cTn id="113" presetID="9" presetClass="emph" presetSubtype="0" nodeType="withEffect">
                                  <p:stCondLst>
                                    <p:cond delay="2000"/>
                                  </p:stCondLst>
                                  <p:childTnLst>
                                    <p:set>
                                      <p:cBhvr rctx="PPT">
                                        <p:cTn id="114" dur="indefinite"/>
                                        <p:tgtEl>
                                          <p:spTgt spid="227508"/>
                                        </p:tgtEl>
                                        <p:attrNameLst>
                                          <p:attrName>style.opacity</p:attrName>
                                        </p:attrNameLst>
                                      </p:cBhvr>
                                      <p:to>
                                        <p:strVal val="0.99"/>
                                      </p:to>
                                    </p:set>
                                    <p:animEffect filter="image" prLst="opacity: 0.99">
                                      <p:cBhvr rctx="IE">
                                        <p:cTn id="115" dur="indefinite"/>
                                        <p:tgtEl>
                                          <p:spTgt spid="227508"/>
                                        </p:tgtEl>
                                      </p:cBhvr>
                                    </p:animEffect>
                                  </p:childTnLst>
                                </p:cTn>
                              </p:par>
                              <p:par>
                                <p:cTn id="116" presetID="9" presetClass="emph" presetSubtype="0" nodeType="withEffect">
                                  <p:stCondLst>
                                    <p:cond delay="2000"/>
                                  </p:stCondLst>
                                  <p:childTnLst>
                                    <p:set>
                                      <p:cBhvr rctx="PPT">
                                        <p:cTn id="117" dur="indefinite"/>
                                        <p:tgtEl>
                                          <p:spTgt spid="227509"/>
                                        </p:tgtEl>
                                        <p:attrNameLst>
                                          <p:attrName>style.opacity</p:attrName>
                                        </p:attrNameLst>
                                      </p:cBhvr>
                                      <p:to>
                                        <p:strVal val="0.99"/>
                                      </p:to>
                                    </p:set>
                                    <p:animEffect filter="image" prLst="opacity: 0.99">
                                      <p:cBhvr rctx="IE">
                                        <p:cTn id="118" dur="indefinite"/>
                                        <p:tgtEl>
                                          <p:spTgt spid="227509"/>
                                        </p:tgtEl>
                                      </p:cBhvr>
                                    </p:animEffect>
                                  </p:childTnLst>
                                </p:cTn>
                              </p:par>
                              <p:par>
                                <p:cTn id="119" presetID="9" presetClass="emph" presetSubtype="0" nodeType="withEffect">
                                  <p:stCondLst>
                                    <p:cond delay="2000"/>
                                  </p:stCondLst>
                                  <p:childTnLst>
                                    <p:set>
                                      <p:cBhvr rctx="PPT">
                                        <p:cTn id="120" dur="indefinite"/>
                                        <p:tgtEl>
                                          <p:spTgt spid="227510"/>
                                        </p:tgtEl>
                                        <p:attrNameLst>
                                          <p:attrName>style.opacity</p:attrName>
                                        </p:attrNameLst>
                                      </p:cBhvr>
                                      <p:to>
                                        <p:strVal val="0.99"/>
                                      </p:to>
                                    </p:set>
                                    <p:animEffect filter="image" prLst="opacity: 0.99">
                                      <p:cBhvr rctx="IE">
                                        <p:cTn id="121" dur="indefinite"/>
                                        <p:tgtEl>
                                          <p:spTgt spid="227510"/>
                                        </p:tgtEl>
                                      </p:cBhvr>
                                    </p:animEffect>
                                  </p:childTnLst>
                                </p:cTn>
                              </p:par>
                              <p:par>
                                <p:cTn id="122" presetID="9" presetClass="emph" presetSubtype="0" nodeType="withEffect">
                                  <p:stCondLst>
                                    <p:cond delay="2000"/>
                                  </p:stCondLst>
                                  <p:childTnLst>
                                    <p:set>
                                      <p:cBhvr rctx="PPT">
                                        <p:cTn id="123" dur="indefinite"/>
                                        <p:tgtEl>
                                          <p:spTgt spid="227511"/>
                                        </p:tgtEl>
                                        <p:attrNameLst>
                                          <p:attrName>style.opacity</p:attrName>
                                        </p:attrNameLst>
                                      </p:cBhvr>
                                      <p:to>
                                        <p:strVal val="0.99"/>
                                      </p:to>
                                    </p:set>
                                    <p:animEffect filter="image" prLst="opacity: 0.99">
                                      <p:cBhvr rctx="IE">
                                        <p:cTn id="124" dur="indefinite"/>
                                        <p:tgtEl>
                                          <p:spTgt spid="227511"/>
                                        </p:tgtEl>
                                      </p:cBhvr>
                                    </p:animEffect>
                                  </p:childTnLst>
                                </p:cTn>
                              </p:par>
                              <p:par>
                                <p:cTn id="125" presetID="9" presetClass="emph" presetSubtype="0" nodeType="withEffect">
                                  <p:stCondLst>
                                    <p:cond delay="2000"/>
                                  </p:stCondLst>
                                  <p:childTnLst>
                                    <p:set>
                                      <p:cBhvr rctx="PPT">
                                        <p:cTn id="126" dur="indefinite"/>
                                        <p:tgtEl>
                                          <p:spTgt spid="227512"/>
                                        </p:tgtEl>
                                        <p:attrNameLst>
                                          <p:attrName>style.opacity</p:attrName>
                                        </p:attrNameLst>
                                      </p:cBhvr>
                                      <p:to>
                                        <p:strVal val="0.99"/>
                                      </p:to>
                                    </p:set>
                                    <p:animEffect filter="image" prLst="opacity: 0.99">
                                      <p:cBhvr rctx="IE">
                                        <p:cTn id="127" dur="indefinite"/>
                                        <p:tgtEl>
                                          <p:spTgt spid="227512"/>
                                        </p:tgtEl>
                                      </p:cBhvr>
                                    </p:animEffect>
                                  </p:childTnLst>
                                </p:cTn>
                              </p:par>
                              <p:par>
                                <p:cTn id="128" presetID="9" presetClass="emph" presetSubtype="0" nodeType="withEffect">
                                  <p:stCondLst>
                                    <p:cond delay="2000"/>
                                  </p:stCondLst>
                                  <p:childTnLst>
                                    <p:set>
                                      <p:cBhvr rctx="PPT">
                                        <p:cTn id="129" dur="indefinite"/>
                                        <p:tgtEl>
                                          <p:spTgt spid="227513"/>
                                        </p:tgtEl>
                                        <p:attrNameLst>
                                          <p:attrName>style.opacity</p:attrName>
                                        </p:attrNameLst>
                                      </p:cBhvr>
                                      <p:to>
                                        <p:strVal val="0.99"/>
                                      </p:to>
                                    </p:set>
                                    <p:animEffect filter="image" prLst="opacity: 0.99">
                                      <p:cBhvr rctx="IE">
                                        <p:cTn id="130" dur="indefinite"/>
                                        <p:tgtEl>
                                          <p:spTgt spid="227513"/>
                                        </p:tgtEl>
                                      </p:cBhvr>
                                    </p:animEffect>
                                  </p:childTnLst>
                                </p:cTn>
                              </p:par>
                              <p:par>
                                <p:cTn id="131" presetID="9" presetClass="emph" presetSubtype="0" nodeType="withEffect">
                                  <p:stCondLst>
                                    <p:cond delay="2000"/>
                                  </p:stCondLst>
                                  <p:childTnLst>
                                    <p:set>
                                      <p:cBhvr rctx="PPT">
                                        <p:cTn id="132" dur="indefinite"/>
                                        <p:tgtEl>
                                          <p:spTgt spid="227514"/>
                                        </p:tgtEl>
                                        <p:attrNameLst>
                                          <p:attrName>style.opacity</p:attrName>
                                        </p:attrNameLst>
                                      </p:cBhvr>
                                      <p:to>
                                        <p:strVal val="0.99"/>
                                      </p:to>
                                    </p:set>
                                    <p:animEffect filter="image" prLst="opacity: 0.99">
                                      <p:cBhvr rctx="IE">
                                        <p:cTn id="133" dur="indefinite"/>
                                        <p:tgtEl>
                                          <p:spTgt spid="227514"/>
                                        </p:tgtEl>
                                      </p:cBhvr>
                                    </p:animEffect>
                                  </p:childTnLst>
                                </p:cTn>
                              </p:par>
                              <p:par>
                                <p:cTn id="134" presetID="9" presetClass="emph" presetSubtype="0" nodeType="withEffect">
                                  <p:stCondLst>
                                    <p:cond delay="2000"/>
                                  </p:stCondLst>
                                  <p:childTnLst>
                                    <p:set>
                                      <p:cBhvr rctx="PPT">
                                        <p:cTn id="135" dur="indefinite"/>
                                        <p:tgtEl>
                                          <p:spTgt spid="227515"/>
                                        </p:tgtEl>
                                        <p:attrNameLst>
                                          <p:attrName>style.opacity</p:attrName>
                                        </p:attrNameLst>
                                      </p:cBhvr>
                                      <p:to>
                                        <p:strVal val="0.99"/>
                                      </p:to>
                                    </p:set>
                                    <p:animEffect filter="image" prLst="opacity: 0.99">
                                      <p:cBhvr rctx="IE">
                                        <p:cTn id="136" dur="indefinite"/>
                                        <p:tgtEl>
                                          <p:spTgt spid="227515"/>
                                        </p:tgtEl>
                                      </p:cBhvr>
                                    </p:animEffect>
                                  </p:childTnLst>
                                </p:cTn>
                              </p:par>
                              <p:par>
                                <p:cTn id="137" presetID="9" presetClass="emph" presetSubtype="0" nodeType="withEffect">
                                  <p:stCondLst>
                                    <p:cond delay="2000"/>
                                  </p:stCondLst>
                                  <p:childTnLst>
                                    <p:set>
                                      <p:cBhvr rctx="PPT">
                                        <p:cTn id="138" dur="indefinite"/>
                                        <p:tgtEl>
                                          <p:spTgt spid="227516"/>
                                        </p:tgtEl>
                                        <p:attrNameLst>
                                          <p:attrName>style.opacity</p:attrName>
                                        </p:attrNameLst>
                                      </p:cBhvr>
                                      <p:to>
                                        <p:strVal val="0.99"/>
                                      </p:to>
                                    </p:set>
                                    <p:animEffect filter="image" prLst="opacity: 0.99">
                                      <p:cBhvr rctx="IE">
                                        <p:cTn id="139" dur="indefinite"/>
                                        <p:tgtEl>
                                          <p:spTgt spid="227516"/>
                                        </p:tgtEl>
                                      </p:cBhvr>
                                    </p:animEffect>
                                  </p:childTnLst>
                                </p:cTn>
                              </p:par>
                              <p:par>
                                <p:cTn id="140" presetID="9" presetClass="emph" presetSubtype="0" nodeType="withEffect">
                                  <p:stCondLst>
                                    <p:cond delay="2000"/>
                                  </p:stCondLst>
                                  <p:childTnLst>
                                    <p:set>
                                      <p:cBhvr rctx="PPT">
                                        <p:cTn id="141" dur="indefinite"/>
                                        <p:tgtEl>
                                          <p:spTgt spid="227517"/>
                                        </p:tgtEl>
                                        <p:attrNameLst>
                                          <p:attrName>style.opacity</p:attrName>
                                        </p:attrNameLst>
                                      </p:cBhvr>
                                      <p:to>
                                        <p:strVal val="0.99"/>
                                      </p:to>
                                    </p:set>
                                    <p:animEffect filter="image" prLst="opacity: 0.99">
                                      <p:cBhvr rctx="IE">
                                        <p:cTn id="142" dur="indefinite"/>
                                        <p:tgtEl>
                                          <p:spTgt spid="227517"/>
                                        </p:tgtEl>
                                      </p:cBhvr>
                                    </p:animEffect>
                                  </p:childTnLst>
                                </p:cTn>
                              </p:par>
                              <p:par>
                                <p:cTn id="143" presetID="9" presetClass="emph" presetSubtype="0" nodeType="withEffect">
                                  <p:stCondLst>
                                    <p:cond delay="2000"/>
                                  </p:stCondLst>
                                  <p:childTnLst>
                                    <p:set>
                                      <p:cBhvr rctx="PPT">
                                        <p:cTn id="144" dur="indefinite"/>
                                        <p:tgtEl>
                                          <p:spTgt spid="227518"/>
                                        </p:tgtEl>
                                        <p:attrNameLst>
                                          <p:attrName>style.opacity</p:attrName>
                                        </p:attrNameLst>
                                      </p:cBhvr>
                                      <p:to>
                                        <p:strVal val="0.99"/>
                                      </p:to>
                                    </p:set>
                                    <p:animEffect filter="image" prLst="opacity: 0.99">
                                      <p:cBhvr rctx="IE">
                                        <p:cTn id="145" dur="indefinite"/>
                                        <p:tgtEl>
                                          <p:spTgt spid="227518"/>
                                        </p:tgtEl>
                                      </p:cBhvr>
                                    </p:animEffect>
                                  </p:childTnLst>
                                </p:cTn>
                              </p:par>
                              <p:par>
                                <p:cTn id="146" presetID="9" presetClass="emph" presetSubtype="0" nodeType="withEffect">
                                  <p:stCondLst>
                                    <p:cond delay="2000"/>
                                  </p:stCondLst>
                                  <p:childTnLst>
                                    <p:set>
                                      <p:cBhvr rctx="PPT">
                                        <p:cTn id="147" dur="indefinite"/>
                                        <p:tgtEl>
                                          <p:spTgt spid="227519"/>
                                        </p:tgtEl>
                                        <p:attrNameLst>
                                          <p:attrName>style.opacity</p:attrName>
                                        </p:attrNameLst>
                                      </p:cBhvr>
                                      <p:to>
                                        <p:strVal val="0.99"/>
                                      </p:to>
                                    </p:set>
                                    <p:animEffect filter="image" prLst="opacity: 0.99">
                                      <p:cBhvr rctx="IE">
                                        <p:cTn id="148" dur="indefinite"/>
                                        <p:tgtEl>
                                          <p:spTgt spid="227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Footer Placeholder 3"/>
          <p:cNvSpPr>
            <a:spLocks noGrp="1"/>
          </p:cNvSpPr>
          <p:nvPr>
            <p:ph type="ftr" sz="quarter" idx="4294967295"/>
          </p:nvPr>
        </p:nvSpPr>
        <p:spPr>
          <a:xfrm>
            <a:off x="1103313" y="6588125"/>
            <a:ext cx="7343775" cy="2571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800">
                <a:solidFill>
                  <a:schemeClr val="accent1"/>
                </a:solidFill>
              </a:rPr>
              <a:t>Atlantis – What, How, Why</a:t>
            </a:r>
            <a:endParaRPr lang="en-AU" sz="800" b="0"/>
          </a:p>
        </p:txBody>
      </p:sp>
      <p:sp>
        <p:nvSpPr>
          <p:cNvPr id="77826" name="Rectangle 2"/>
          <p:cNvSpPr>
            <a:spLocks noGrp="1" noChangeArrowheads="1"/>
          </p:cNvSpPr>
          <p:nvPr>
            <p:ph type="title"/>
          </p:nvPr>
        </p:nvSpPr>
        <p:spPr/>
        <p:txBody>
          <a:bodyPr>
            <a:normAutofit fontScale="90000"/>
          </a:bodyPr>
          <a:lstStyle/>
          <a:p>
            <a:pPr eaLnBrk="1" hangingPunct="1"/>
            <a:r>
              <a:rPr lang="en-AU" sz="4400" dirty="0" smtClean="0">
                <a:latin typeface="Arial" charset="0"/>
              </a:rPr>
              <a:t>Diets</a:t>
            </a:r>
            <a:endParaRPr lang="en-AU" sz="4400" dirty="0">
              <a:latin typeface="Arial" charset="0"/>
            </a:endParaRPr>
          </a:p>
        </p:txBody>
      </p:sp>
      <p:sp>
        <p:nvSpPr>
          <p:cNvPr id="77827" name="Rectangle 6"/>
          <p:cNvSpPr>
            <a:spLocks noChangeArrowheads="1"/>
          </p:cNvSpPr>
          <p:nvPr/>
        </p:nvSpPr>
        <p:spPr bwMode="auto">
          <a:xfrm>
            <a:off x="457200" y="872282"/>
            <a:ext cx="8138352" cy="1650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rgbClr val="0099CC"/>
              </a:buClr>
              <a:buFont typeface="Wingdings" charset="0"/>
              <a:buChar char="§"/>
            </a:pPr>
            <a:r>
              <a:rPr lang="en-AU" sz="2400" dirty="0" smtClean="0">
                <a:solidFill>
                  <a:srgbClr val="2F658D"/>
                </a:solidFill>
              </a:rPr>
              <a:t> A function of availability, spatial overlap, and preference</a:t>
            </a:r>
          </a:p>
          <a:p>
            <a:pPr>
              <a:spcBef>
                <a:spcPct val="20000"/>
              </a:spcBef>
              <a:buClr>
                <a:srgbClr val="0099CC"/>
              </a:buClr>
              <a:buFont typeface="Wingdings" charset="0"/>
              <a:buChar char="§"/>
            </a:pPr>
            <a:r>
              <a:rPr lang="en-AU" sz="2400" dirty="0" smtClean="0">
                <a:solidFill>
                  <a:srgbClr val="2F658D"/>
                </a:solidFill>
              </a:rPr>
              <a:t> Ontogenetic </a:t>
            </a:r>
            <a:r>
              <a:rPr lang="en-AU" sz="2400" dirty="0">
                <a:solidFill>
                  <a:srgbClr val="2F658D"/>
                </a:solidFill>
              </a:rPr>
              <a:t>shifts </a:t>
            </a:r>
          </a:p>
          <a:p>
            <a:pPr>
              <a:spcBef>
                <a:spcPct val="20000"/>
              </a:spcBef>
              <a:buClr>
                <a:srgbClr val="0099CC"/>
              </a:buClr>
              <a:buFont typeface="Wingdings" charset="0"/>
              <a:buChar char="§"/>
            </a:pPr>
            <a:r>
              <a:rPr lang="en-AU" sz="2400" dirty="0">
                <a:solidFill>
                  <a:srgbClr val="2F658D"/>
                </a:solidFill>
              </a:rPr>
              <a:t> Flexible in space and time</a:t>
            </a:r>
          </a:p>
        </p:txBody>
      </p:sp>
      <p:pic>
        <p:nvPicPr>
          <p:cNvPr id="77828" name="Picture 7" descr="gummy_box17_diet"/>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2605088"/>
            <a:ext cx="508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8" descr="diet_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788" y="2898775"/>
            <a:ext cx="179387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9017" name="Picture 9" descr="diet_co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 y="2332038"/>
            <a:ext cx="7720013"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132614"/>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9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800">
                <a:solidFill>
                  <a:schemeClr val="accent1"/>
                </a:solidFill>
              </a:rPr>
              <a:t>Atlantis – What, How, Why</a:t>
            </a:r>
            <a:endParaRPr lang="en-AU" sz="800" b="0"/>
          </a:p>
        </p:txBody>
      </p:sp>
      <p:sp>
        <p:nvSpPr>
          <p:cNvPr id="81922" name="Rectangle 318"/>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p:spPr>
        <p:txBody>
          <a:bodyPr wrap="none" anchor="ctr"/>
          <a:lstStyle/>
          <a:p>
            <a:endParaRPr lang="en-US"/>
          </a:p>
        </p:txBody>
      </p:sp>
      <p:grpSp>
        <p:nvGrpSpPr>
          <p:cNvPr id="81923" name="Group 181"/>
          <p:cNvGrpSpPr>
            <a:grpSpLocks/>
          </p:cNvGrpSpPr>
          <p:nvPr/>
        </p:nvGrpSpPr>
        <p:grpSpPr bwMode="auto">
          <a:xfrm>
            <a:off x="450850" y="808038"/>
            <a:ext cx="8507413" cy="5564187"/>
            <a:chOff x="281" y="506"/>
            <a:chExt cx="5359" cy="3505"/>
          </a:xfrm>
        </p:grpSpPr>
        <p:sp>
          <p:nvSpPr>
            <p:cNvPr id="81965" name="Freeform 182"/>
            <p:cNvSpPr>
              <a:spLocks/>
            </p:cNvSpPr>
            <p:nvPr/>
          </p:nvSpPr>
          <p:spPr bwMode="auto">
            <a:xfrm>
              <a:off x="3016" y="1918"/>
              <a:ext cx="2624" cy="2093"/>
            </a:xfrm>
            <a:custGeom>
              <a:avLst/>
              <a:gdLst>
                <a:gd name="T0" fmla="*/ 0 w 2841"/>
                <a:gd name="T1" fmla="*/ 2026 h 2093"/>
                <a:gd name="T2" fmla="*/ 6 w 2841"/>
                <a:gd name="T3" fmla="*/ 1968 h 2093"/>
                <a:gd name="T4" fmla="*/ 16 w 2841"/>
                <a:gd name="T5" fmla="*/ 1911 h 2093"/>
                <a:gd name="T6" fmla="*/ 56 w 2841"/>
                <a:gd name="T7" fmla="*/ 1671 h 2093"/>
                <a:gd name="T8" fmla="*/ 77 w 2841"/>
                <a:gd name="T9" fmla="*/ 1575 h 2093"/>
                <a:gd name="T10" fmla="*/ 92 w 2841"/>
                <a:gd name="T11" fmla="*/ 1546 h 2093"/>
                <a:gd name="T12" fmla="*/ 121 w 2841"/>
                <a:gd name="T13" fmla="*/ 1450 h 2093"/>
                <a:gd name="T14" fmla="*/ 158 w 2841"/>
                <a:gd name="T15" fmla="*/ 1364 h 2093"/>
                <a:gd name="T16" fmla="*/ 198 w 2841"/>
                <a:gd name="T17" fmla="*/ 1248 h 2093"/>
                <a:gd name="T18" fmla="*/ 218 w 2841"/>
                <a:gd name="T19" fmla="*/ 1143 h 2093"/>
                <a:gd name="T20" fmla="*/ 243 w 2841"/>
                <a:gd name="T21" fmla="*/ 1095 h 2093"/>
                <a:gd name="T22" fmla="*/ 263 w 2841"/>
                <a:gd name="T23" fmla="*/ 1008 h 2093"/>
                <a:gd name="T24" fmla="*/ 295 w 2841"/>
                <a:gd name="T25" fmla="*/ 836 h 2093"/>
                <a:gd name="T26" fmla="*/ 315 w 2841"/>
                <a:gd name="T27" fmla="*/ 749 h 2093"/>
                <a:gd name="T28" fmla="*/ 320 w 2841"/>
                <a:gd name="T29" fmla="*/ 720 h 2093"/>
                <a:gd name="T30" fmla="*/ 335 w 2841"/>
                <a:gd name="T31" fmla="*/ 711 h 2093"/>
                <a:gd name="T32" fmla="*/ 411 w 2841"/>
                <a:gd name="T33" fmla="*/ 624 h 2093"/>
                <a:gd name="T34" fmla="*/ 508 w 2841"/>
                <a:gd name="T35" fmla="*/ 500 h 2093"/>
                <a:gd name="T36" fmla="*/ 538 w 2841"/>
                <a:gd name="T37" fmla="*/ 490 h 2093"/>
                <a:gd name="T38" fmla="*/ 569 w 2841"/>
                <a:gd name="T39" fmla="*/ 442 h 2093"/>
                <a:gd name="T40" fmla="*/ 620 w 2841"/>
                <a:gd name="T41" fmla="*/ 413 h 2093"/>
                <a:gd name="T42" fmla="*/ 630 w 2841"/>
                <a:gd name="T43" fmla="*/ 384 h 2093"/>
                <a:gd name="T44" fmla="*/ 646 w 2841"/>
                <a:gd name="T45" fmla="*/ 394 h 2093"/>
                <a:gd name="T46" fmla="*/ 702 w 2841"/>
                <a:gd name="T47" fmla="*/ 365 h 2093"/>
                <a:gd name="T48" fmla="*/ 718 w 2841"/>
                <a:gd name="T49" fmla="*/ 346 h 2093"/>
                <a:gd name="T50" fmla="*/ 757 w 2841"/>
                <a:gd name="T51" fmla="*/ 327 h 2093"/>
                <a:gd name="T52" fmla="*/ 787 w 2841"/>
                <a:gd name="T53" fmla="*/ 298 h 2093"/>
                <a:gd name="T54" fmla="*/ 815 w 2841"/>
                <a:gd name="T55" fmla="*/ 260 h 2093"/>
                <a:gd name="T56" fmla="*/ 865 w 2841"/>
                <a:gd name="T57" fmla="*/ 164 h 2093"/>
                <a:gd name="T58" fmla="*/ 875 w 2841"/>
                <a:gd name="T59" fmla="*/ 144 h 2093"/>
                <a:gd name="T60" fmla="*/ 900 w 2841"/>
                <a:gd name="T61" fmla="*/ 135 h 2093"/>
                <a:gd name="T62" fmla="*/ 972 w 2841"/>
                <a:gd name="T63" fmla="*/ 77 h 2093"/>
                <a:gd name="T64" fmla="*/ 1026 w 2841"/>
                <a:gd name="T65" fmla="*/ 29 h 2093"/>
                <a:gd name="T66" fmla="*/ 1099 w 2841"/>
                <a:gd name="T67" fmla="*/ 10 h 2093"/>
                <a:gd name="T68" fmla="*/ 1397 w 2841"/>
                <a:gd name="T69" fmla="*/ 0 h 2093"/>
                <a:gd name="T70" fmla="*/ 1505 w 2841"/>
                <a:gd name="T71" fmla="*/ 10 h 2093"/>
                <a:gd name="T72" fmla="*/ 1505 w 2841"/>
                <a:gd name="T73" fmla="*/ 2074 h 2093"/>
                <a:gd name="T74" fmla="*/ 6 w 2841"/>
                <a:gd name="T75" fmla="*/ 2093 h 2093"/>
                <a:gd name="T76" fmla="*/ 0 w 2841"/>
                <a:gd name="T77" fmla="*/ 2026 h 209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41"/>
                <a:gd name="T118" fmla="*/ 0 h 2093"/>
                <a:gd name="T119" fmla="*/ 2841 w 2841"/>
                <a:gd name="T120" fmla="*/ 2093 h 209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41" h="2093">
                  <a:moveTo>
                    <a:pt x="0" y="2026"/>
                  </a:moveTo>
                  <a:cubicBezTo>
                    <a:pt x="3" y="2007"/>
                    <a:pt x="4" y="1987"/>
                    <a:pt x="9" y="1968"/>
                  </a:cubicBezTo>
                  <a:cubicBezTo>
                    <a:pt x="14" y="1948"/>
                    <a:pt x="29" y="1911"/>
                    <a:pt x="29" y="1911"/>
                  </a:cubicBezTo>
                  <a:cubicBezTo>
                    <a:pt x="42" y="1827"/>
                    <a:pt x="68" y="1746"/>
                    <a:pt x="105" y="1671"/>
                  </a:cubicBezTo>
                  <a:cubicBezTo>
                    <a:pt x="120" y="1642"/>
                    <a:pt x="126" y="1602"/>
                    <a:pt x="144" y="1575"/>
                  </a:cubicBezTo>
                  <a:cubicBezTo>
                    <a:pt x="152" y="1564"/>
                    <a:pt x="164" y="1557"/>
                    <a:pt x="173" y="1546"/>
                  </a:cubicBezTo>
                  <a:cubicBezTo>
                    <a:pt x="197" y="1517"/>
                    <a:pt x="210" y="1481"/>
                    <a:pt x="230" y="1450"/>
                  </a:cubicBezTo>
                  <a:cubicBezTo>
                    <a:pt x="244" y="1397"/>
                    <a:pt x="259" y="1402"/>
                    <a:pt x="297" y="1364"/>
                  </a:cubicBezTo>
                  <a:cubicBezTo>
                    <a:pt x="312" y="1321"/>
                    <a:pt x="349" y="1287"/>
                    <a:pt x="374" y="1248"/>
                  </a:cubicBezTo>
                  <a:cubicBezTo>
                    <a:pt x="396" y="1214"/>
                    <a:pt x="399" y="1180"/>
                    <a:pt x="413" y="1143"/>
                  </a:cubicBezTo>
                  <a:cubicBezTo>
                    <a:pt x="430" y="1097"/>
                    <a:pt x="422" y="1107"/>
                    <a:pt x="461" y="1095"/>
                  </a:cubicBezTo>
                  <a:cubicBezTo>
                    <a:pt x="505" y="961"/>
                    <a:pt x="457" y="1091"/>
                    <a:pt x="499" y="1008"/>
                  </a:cubicBezTo>
                  <a:cubicBezTo>
                    <a:pt x="525" y="957"/>
                    <a:pt x="539" y="891"/>
                    <a:pt x="557" y="836"/>
                  </a:cubicBezTo>
                  <a:cubicBezTo>
                    <a:pt x="603" y="694"/>
                    <a:pt x="551" y="836"/>
                    <a:pt x="595" y="749"/>
                  </a:cubicBezTo>
                  <a:cubicBezTo>
                    <a:pt x="600" y="740"/>
                    <a:pt x="598" y="727"/>
                    <a:pt x="605" y="720"/>
                  </a:cubicBezTo>
                  <a:cubicBezTo>
                    <a:pt x="612" y="713"/>
                    <a:pt x="624" y="714"/>
                    <a:pt x="633" y="711"/>
                  </a:cubicBezTo>
                  <a:cubicBezTo>
                    <a:pt x="678" y="669"/>
                    <a:pt x="716" y="637"/>
                    <a:pt x="777" y="624"/>
                  </a:cubicBezTo>
                  <a:cubicBezTo>
                    <a:pt x="833" y="571"/>
                    <a:pt x="884" y="524"/>
                    <a:pt x="960" y="500"/>
                  </a:cubicBezTo>
                  <a:cubicBezTo>
                    <a:pt x="1002" y="456"/>
                    <a:pt x="950" y="499"/>
                    <a:pt x="1017" y="490"/>
                  </a:cubicBezTo>
                  <a:cubicBezTo>
                    <a:pt x="1040" y="487"/>
                    <a:pt x="1059" y="451"/>
                    <a:pt x="1075" y="442"/>
                  </a:cubicBezTo>
                  <a:cubicBezTo>
                    <a:pt x="1099" y="428"/>
                    <a:pt x="1144" y="422"/>
                    <a:pt x="1171" y="413"/>
                  </a:cubicBezTo>
                  <a:cubicBezTo>
                    <a:pt x="1177" y="403"/>
                    <a:pt x="1179" y="388"/>
                    <a:pt x="1190" y="384"/>
                  </a:cubicBezTo>
                  <a:cubicBezTo>
                    <a:pt x="1200" y="380"/>
                    <a:pt x="1209" y="394"/>
                    <a:pt x="1219" y="394"/>
                  </a:cubicBezTo>
                  <a:cubicBezTo>
                    <a:pt x="1247" y="394"/>
                    <a:pt x="1299" y="378"/>
                    <a:pt x="1325" y="365"/>
                  </a:cubicBezTo>
                  <a:cubicBezTo>
                    <a:pt x="1335" y="360"/>
                    <a:pt x="1342" y="350"/>
                    <a:pt x="1353" y="346"/>
                  </a:cubicBezTo>
                  <a:cubicBezTo>
                    <a:pt x="1378" y="337"/>
                    <a:pt x="1430" y="327"/>
                    <a:pt x="1430" y="327"/>
                  </a:cubicBezTo>
                  <a:cubicBezTo>
                    <a:pt x="1448" y="315"/>
                    <a:pt x="1471" y="312"/>
                    <a:pt x="1488" y="298"/>
                  </a:cubicBezTo>
                  <a:cubicBezTo>
                    <a:pt x="1547" y="250"/>
                    <a:pt x="1465" y="282"/>
                    <a:pt x="1536" y="260"/>
                  </a:cubicBezTo>
                  <a:cubicBezTo>
                    <a:pt x="1574" y="234"/>
                    <a:pt x="1599" y="197"/>
                    <a:pt x="1632" y="164"/>
                  </a:cubicBezTo>
                  <a:cubicBezTo>
                    <a:pt x="1638" y="157"/>
                    <a:pt x="1642" y="146"/>
                    <a:pt x="1651" y="144"/>
                  </a:cubicBezTo>
                  <a:cubicBezTo>
                    <a:pt x="1667" y="141"/>
                    <a:pt x="1683" y="138"/>
                    <a:pt x="1699" y="135"/>
                  </a:cubicBezTo>
                  <a:cubicBezTo>
                    <a:pt x="1745" y="117"/>
                    <a:pt x="1787" y="93"/>
                    <a:pt x="1833" y="77"/>
                  </a:cubicBezTo>
                  <a:cubicBezTo>
                    <a:pt x="1866" y="46"/>
                    <a:pt x="1895" y="38"/>
                    <a:pt x="1939" y="29"/>
                  </a:cubicBezTo>
                  <a:cubicBezTo>
                    <a:pt x="1991" y="47"/>
                    <a:pt x="2023" y="12"/>
                    <a:pt x="2073" y="10"/>
                  </a:cubicBezTo>
                  <a:cubicBezTo>
                    <a:pt x="2262" y="4"/>
                    <a:pt x="2451" y="3"/>
                    <a:pt x="2640" y="0"/>
                  </a:cubicBezTo>
                  <a:cubicBezTo>
                    <a:pt x="2731" y="24"/>
                    <a:pt x="2665" y="10"/>
                    <a:pt x="2841" y="10"/>
                  </a:cubicBezTo>
                  <a:lnTo>
                    <a:pt x="2841" y="2074"/>
                  </a:lnTo>
                  <a:lnTo>
                    <a:pt x="9" y="2093"/>
                  </a:lnTo>
                  <a:lnTo>
                    <a:pt x="0" y="2026"/>
                  </a:lnTo>
                  <a:close/>
                </a:path>
              </a:pathLst>
            </a:custGeom>
            <a:solidFill>
              <a:srgbClr val="996633"/>
            </a:solidFill>
            <a:ln w="12700">
              <a:solidFill>
                <a:schemeClr val="tx1"/>
              </a:solidFill>
              <a:round/>
              <a:headEnd/>
              <a:tailEnd/>
            </a:ln>
          </p:spPr>
          <p:txBody>
            <a:bodyPr/>
            <a:lstStyle/>
            <a:p>
              <a:endParaRPr lang="en-US"/>
            </a:p>
          </p:txBody>
        </p:sp>
        <p:sp>
          <p:nvSpPr>
            <p:cNvPr id="81966" name="AutoShape 183"/>
            <p:cNvSpPr>
              <a:spLocks noChangeAspect="1" noChangeArrowheads="1"/>
            </p:cNvSpPr>
            <p:nvPr/>
          </p:nvSpPr>
          <p:spPr bwMode="auto">
            <a:xfrm>
              <a:off x="1057" y="3682"/>
              <a:ext cx="161" cy="107"/>
            </a:xfrm>
            <a:prstGeom prst="flowChartProcess">
              <a:avLst/>
            </a:prstGeom>
            <a:solidFill>
              <a:srgbClr val="00CC00"/>
            </a:solidFill>
            <a:ln w="9525">
              <a:solidFill>
                <a:schemeClr val="tx1"/>
              </a:solidFill>
              <a:miter lim="800000"/>
              <a:headEnd/>
              <a:tailEnd/>
            </a:ln>
          </p:spPr>
          <p:txBody>
            <a:bodyPr wrap="none" anchor="ctr"/>
            <a:lstStyle/>
            <a:p>
              <a:endParaRPr lang="en-US"/>
            </a:p>
          </p:txBody>
        </p:sp>
        <p:sp>
          <p:nvSpPr>
            <p:cNvPr id="81967" name="AutoShape 184"/>
            <p:cNvSpPr>
              <a:spLocks noChangeAspect="1" noChangeArrowheads="1"/>
            </p:cNvSpPr>
            <p:nvPr/>
          </p:nvSpPr>
          <p:spPr bwMode="auto">
            <a:xfrm>
              <a:off x="568" y="3631"/>
              <a:ext cx="236" cy="157"/>
            </a:xfrm>
            <a:prstGeom prst="flowChartProcess">
              <a:avLst/>
            </a:prstGeom>
            <a:solidFill>
              <a:srgbClr val="00CC00"/>
            </a:solidFill>
            <a:ln w="9525">
              <a:solidFill>
                <a:schemeClr val="tx1"/>
              </a:solidFill>
              <a:miter lim="800000"/>
              <a:headEnd/>
              <a:tailEnd/>
            </a:ln>
          </p:spPr>
          <p:txBody>
            <a:bodyPr wrap="none" anchor="ctr"/>
            <a:lstStyle/>
            <a:p>
              <a:endParaRPr lang="en-US"/>
            </a:p>
          </p:txBody>
        </p:sp>
        <p:sp>
          <p:nvSpPr>
            <p:cNvPr id="81968" name="AutoShape 185"/>
            <p:cNvSpPr>
              <a:spLocks noChangeAspect="1" noChangeArrowheads="1"/>
            </p:cNvSpPr>
            <p:nvPr/>
          </p:nvSpPr>
          <p:spPr bwMode="auto">
            <a:xfrm>
              <a:off x="439" y="2848"/>
              <a:ext cx="496" cy="330"/>
            </a:xfrm>
            <a:prstGeom prst="flowChartProcess">
              <a:avLst/>
            </a:prstGeom>
            <a:solidFill>
              <a:srgbClr val="FF0000"/>
            </a:solidFill>
            <a:ln w="9525">
              <a:solidFill>
                <a:schemeClr val="tx1"/>
              </a:solidFill>
              <a:miter lim="800000"/>
              <a:headEnd/>
              <a:tailEnd/>
            </a:ln>
          </p:spPr>
          <p:txBody>
            <a:bodyPr wrap="none" anchor="ctr"/>
            <a:lstStyle/>
            <a:p>
              <a:endParaRPr lang="en-US"/>
            </a:p>
          </p:txBody>
        </p:sp>
        <p:sp>
          <p:nvSpPr>
            <p:cNvPr id="81969" name="AutoShape 186"/>
            <p:cNvSpPr>
              <a:spLocks noChangeAspect="1" noChangeArrowheads="1"/>
            </p:cNvSpPr>
            <p:nvPr/>
          </p:nvSpPr>
          <p:spPr bwMode="auto">
            <a:xfrm>
              <a:off x="1146" y="2741"/>
              <a:ext cx="344" cy="229"/>
            </a:xfrm>
            <a:prstGeom prst="flowChartProcess">
              <a:avLst/>
            </a:prstGeom>
            <a:solidFill>
              <a:srgbClr val="FF0000"/>
            </a:solidFill>
            <a:ln w="9525">
              <a:solidFill>
                <a:schemeClr val="tx1"/>
              </a:solidFill>
              <a:miter lim="800000"/>
              <a:headEnd/>
              <a:tailEnd/>
            </a:ln>
          </p:spPr>
          <p:txBody>
            <a:bodyPr wrap="none" anchor="ctr"/>
            <a:lstStyle/>
            <a:p>
              <a:endParaRPr lang="en-US"/>
            </a:p>
          </p:txBody>
        </p:sp>
        <p:sp>
          <p:nvSpPr>
            <p:cNvPr id="81970" name="AutoShape 187"/>
            <p:cNvSpPr>
              <a:spLocks noChangeAspect="1" noChangeArrowheads="1"/>
            </p:cNvSpPr>
            <p:nvPr/>
          </p:nvSpPr>
          <p:spPr bwMode="auto">
            <a:xfrm>
              <a:off x="1614" y="2724"/>
              <a:ext cx="394" cy="262"/>
            </a:xfrm>
            <a:prstGeom prst="flowChartProcess">
              <a:avLst/>
            </a:prstGeom>
            <a:solidFill>
              <a:srgbClr val="FF0000"/>
            </a:solidFill>
            <a:ln w="9525">
              <a:solidFill>
                <a:schemeClr val="tx1"/>
              </a:solidFill>
              <a:miter lim="800000"/>
              <a:headEnd/>
              <a:tailEnd/>
            </a:ln>
          </p:spPr>
          <p:txBody>
            <a:bodyPr wrap="none" anchor="ctr"/>
            <a:lstStyle/>
            <a:p>
              <a:endParaRPr lang="en-US"/>
            </a:p>
          </p:txBody>
        </p:sp>
        <p:sp>
          <p:nvSpPr>
            <p:cNvPr id="81971" name="AutoShape 188"/>
            <p:cNvSpPr>
              <a:spLocks noChangeAspect="1" noChangeArrowheads="1"/>
            </p:cNvSpPr>
            <p:nvPr/>
          </p:nvSpPr>
          <p:spPr bwMode="auto">
            <a:xfrm>
              <a:off x="2142" y="2718"/>
              <a:ext cx="394" cy="262"/>
            </a:xfrm>
            <a:prstGeom prst="flowChartProcess">
              <a:avLst/>
            </a:prstGeom>
            <a:solidFill>
              <a:srgbClr val="FF7C80"/>
            </a:solidFill>
            <a:ln w="9525">
              <a:solidFill>
                <a:schemeClr val="tx1"/>
              </a:solidFill>
              <a:miter lim="800000"/>
              <a:headEnd/>
              <a:tailEnd/>
            </a:ln>
          </p:spPr>
          <p:txBody>
            <a:bodyPr wrap="none" anchor="ctr"/>
            <a:lstStyle/>
            <a:p>
              <a:endParaRPr lang="en-US"/>
            </a:p>
          </p:txBody>
        </p:sp>
        <p:sp>
          <p:nvSpPr>
            <p:cNvPr id="81972" name="AutoShape 189"/>
            <p:cNvSpPr>
              <a:spLocks noChangeAspect="1" noChangeArrowheads="1"/>
            </p:cNvSpPr>
            <p:nvPr/>
          </p:nvSpPr>
          <p:spPr bwMode="auto">
            <a:xfrm>
              <a:off x="2824" y="1740"/>
              <a:ext cx="314" cy="209"/>
            </a:xfrm>
            <a:prstGeom prst="flowChartProcess">
              <a:avLst/>
            </a:prstGeom>
            <a:solidFill>
              <a:schemeClr val="tx1"/>
            </a:solidFill>
            <a:ln w="9525">
              <a:solidFill>
                <a:schemeClr val="tx1"/>
              </a:solidFill>
              <a:miter lim="800000"/>
              <a:headEnd/>
              <a:tailEnd/>
            </a:ln>
          </p:spPr>
          <p:txBody>
            <a:bodyPr wrap="none" anchor="ctr"/>
            <a:lstStyle/>
            <a:p>
              <a:pPr algn="ctr"/>
              <a:endParaRPr lang="en-US" sz="2400">
                <a:latin typeface="Times New Roman" charset="0"/>
              </a:endParaRPr>
            </a:p>
          </p:txBody>
        </p:sp>
        <p:sp>
          <p:nvSpPr>
            <p:cNvPr id="81973" name="AutoShape 190"/>
            <p:cNvSpPr>
              <a:spLocks noChangeAspect="1" noChangeArrowheads="1"/>
            </p:cNvSpPr>
            <p:nvPr/>
          </p:nvSpPr>
          <p:spPr bwMode="auto">
            <a:xfrm>
              <a:off x="1466" y="3557"/>
              <a:ext cx="302" cy="201"/>
            </a:xfrm>
            <a:prstGeom prst="flowChartProcess">
              <a:avLst/>
            </a:prstGeom>
            <a:solidFill>
              <a:srgbClr val="FFFF00"/>
            </a:solidFill>
            <a:ln w="9525">
              <a:solidFill>
                <a:schemeClr val="tx1"/>
              </a:solidFill>
              <a:miter lim="800000"/>
              <a:headEnd/>
              <a:tailEnd/>
            </a:ln>
          </p:spPr>
          <p:txBody>
            <a:bodyPr wrap="none" anchor="ctr"/>
            <a:lstStyle/>
            <a:p>
              <a:endParaRPr lang="en-US"/>
            </a:p>
          </p:txBody>
        </p:sp>
        <p:sp>
          <p:nvSpPr>
            <p:cNvPr id="81974" name="AutoShape 191"/>
            <p:cNvSpPr>
              <a:spLocks noChangeAspect="1" noChangeArrowheads="1"/>
            </p:cNvSpPr>
            <p:nvPr/>
          </p:nvSpPr>
          <p:spPr bwMode="auto">
            <a:xfrm>
              <a:off x="4079" y="3547"/>
              <a:ext cx="164" cy="110"/>
            </a:xfrm>
            <a:prstGeom prst="flowChartProcess">
              <a:avLst/>
            </a:prstGeom>
            <a:solidFill>
              <a:srgbClr val="FFFF00"/>
            </a:solidFill>
            <a:ln w="9525">
              <a:solidFill>
                <a:schemeClr val="tx1"/>
              </a:solidFill>
              <a:miter lim="800000"/>
              <a:headEnd/>
              <a:tailEnd/>
            </a:ln>
          </p:spPr>
          <p:txBody>
            <a:bodyPr wrap="none" anchor="ctr"/>
            <a:lstStyle/>
            <a:p>
              <a:endParaRPr lang="en-US"/>
            </a:p>
          </p:txBody>
        </p:sp>
        <p:sp>
          <p:nvSpPr>
            <p:cNvPr id="81975" name="AutoShape 192"/>
            <p:cNvSpPr>
              <a:spLocks noChangeAspect="1" noChangeArrowheads="1"/>
            </p:cNvSpPr>
            <p:nvPr/>
          </p:nvSpPr>
          <p:spPr bwMode="auto">
            <a:xfrm>
              <a:off x="3614" y="3108"/>
              <a:ext cx="394" cy="262"/>
            </a:xfrm>
            <a:prstGeom prst="flowChartProcess">
              <a:avLst/>
            </a:prstGeom>
            <a:solidFill>
              <a:srgbClr val="FFCC66"/>
            </a:solidFill>
            <a:ln w="9525">
              <a:solidFill>
                <a:schemeClr val="tx1"/>
              </a:solidFill>
              <a:miter lim="800000"/>
              <a:headEnd/>
              <a:tailEnd/>
            </a:ln>
          </p:spPr>
          <p:txBody>
            <a:bodyPr wrap="none" anchor="ctr"/>
            <a:lstStyle/>
            <a:p>
              <a:endParaRPr lang="en-US"/>
            </a:p>
          </p:txBody>
        </p:sp>
        <p:sp>
          <p:nvSpPr>
            <p:cNvPr id="81976" name="AutoShape 193"/>
            <p:cNvSpPr>
              <a:spLocks noChangeAspect="1" noChangeArrowheads="1"/>
            </p:cNvSpPr>
            <p:nvPr/>
          </p:nvSpPr>
          <p:spPr bwMode="auto">
            <a:xfrm>
              <a:off x="4176" y="3057"/>
              <a:ext cx="528" cy="352"/>
            </a:xfrm>
            <a:prstGeom prst="flowChartProcess">
              <a:avLst/>
            </a:prstGeom>
            <a:solidFill>
              <a:srgbClr val="FFCC66"/>
            </a:solidFill>
            <a:ln w="9525">
              <a:solidFill>
                <a:schemeClr val="tx1"/>
              </a:solidFill>
              <a:miter lim="800000"/>
              <a:headEnd/>
              <a:tailEnd/>
            </a:ln>
          </p:spPr>
          <p:txBody>
            <a:bodyPr wrap="none" anchor="ctr"/>
            <a:lstStyle/>
            <a:p>
              <a:endParaRPr lang="en-US"/>
            </a:p>
          </p:txBody>
        </p:sp>
        <p:sp>
          <p:nvSpPr>
            <p:cNvPr id="81977" name="AutoShape 194"/>
            <p:cNvSpPr>
              <a:spLocks noChangeAspect="1" noChangeArrowheads="1"/>
            </p:cNvSpPr>
            <p:nvPr/>
          </p:nvSpPr>
          <p:spPr bwMode="auto">
            <a:xfrm>
              <a:off x="4142" y="2798"/>
              <a:ext cx="122" cy="81"/>
            </a:xfrm>
            <a:prstGeom prst="flowChartProcess">
              <a:avLst/>
            </a:prstGeom>
            <a:solidFill>
              <a:srgbClr val="FFCC66"/>
            </a:solidFill>
            <a:ln w="9525">
              <a:solidFill>
                <a:schemeClr val="tx1"/>
              </a:solidFill>
              <a:miter lim="800000"/>
              <a:headEnd/>
              <a:tailEnd/>
            </a:ln>
          </p:spPr>
          <p:txBody>
            <a:bodyPr wrap="none" anchor="ctr"/>
            <a:lstStyle/>
            <a:p>
              <a:endParaRPr lang="en-US"/>
            </a:p>
          </p:txBody>
        </p:sp>
        <p:sp>
          <p:nvSpPr>
            <p:cNvPr id="81978" name="AutoShape 195"/>
            <p:cNvSpPr>
              <a:spLocks noChangeAspect="1" noChangeArrowheads="1"/>
            </p:cNvSpPr>
            <p:nvPr/>
          </p:nvSpPr>
          <p:spPr bwMode="auto">
            <a:xfrm>
              <a:off x="3171" y="2340"/>
              <a:ext cx="671" cy="446"/>
            </a:xfrm>
            <a:prstGeom prst="flowChartProcess">
              <a:avLst/>
            </a:prstGeom>
            <a:solidFill>
              <a:srgbClr val="FF9900"/>
            </a:solidFill>
            <a:ln w="9525">
              <a:solidFill>
                <a:schemeClr val="tx1"/>
              </a:solidFill>
              <a:miter lim="800000"/>
              <a:headEnd/>
              <a:tailEnd/>
            </a:ln>
          </p:spPr>
          <p:txBody>
            <a:bodyPr wrap="none" anchor="ctr"/>
            <a:lstStyle/>
            <a:p>
              <a:endParaRPr lang="en-US"/>
            </a:p>
          </p:txBody>
        </p:sp>
        <p:sp>
          <p:nvSpPr>
            <p:cNvPr id="81979" name="AutoShape 196"/>
            <p:cNvSpPr>
              <a:spLocks noChangeAspect="1" noChangeArrowheads="1"/>
            </p:cNvSpPr>
            <p:nvPr/>
          </p:nvSpPr>
          <p:spPr bwMode="auto">
            <a:xfrm>
              <a:off x="5034" y="2476"/>
              <a:ext cx="334" cy="222"/>
            </a:xfrm>
            <a:prstGeom prst="flowChartProcess">
              <a:avLst/>
            </a:prstGeom>
            <a:solidFill>
              <a:srgbClr val="FF9900"/>
            </a:solidFill>
            <a:ln w="9525">
              <a:solidFill>
                <a:schemeClr val="tx1"/>
              </a:solidFill>
              <a:miter lim="800000"/>
              <a:headEnd/>
              <a:tailEnd/>
            </a:ln>
          </p:spPr>
          <p:txBody>
            <a:bodyPr wrap="none" anchor="ctr"/>
            <a:lstStyle/>
            <a:p>
              <a:endParaRPr lang="en-US"/>
            </a:p>
          </p:txBody>
        </p:sp>
        <p:sp>
          <p:nvSpPr>
            <p:cNvPr id="81980" name="AutoShape 197"/>
            <p:cNvSpPr>
              <a:spLocks noChangeAspect="1" noChangeArrowheads="1"/>
            </p:cNvSpPr>
            <p:nvPr/>
          </p:nvSpPr>
          <p:spPr bwMode="auto">
            <a:xfrm>
              <a:off x="4274" y="1908"/>
              <a:ext cx="394" cy="262"/>
            </a:xfrm>
            <a:prstGeom prst="flowChartProcess">
              <a:avLst/>
            </a:prstGeom>
            <a:solidFill>
              <a:srgbClr val="FF9900"/>
            </a:solidFill>
            <a:ln w="9525">
              <a:solidFill>
                <a:schemeClr val="tx1"/>
              </a:solidFill>
              <a:miter lim="800000"/>
              <a:headEnd/>
              <a:tailEnd/>
            </a:ln>
          </p:spPr>
          <p:txBody>
            <a:bodyPr wrap="none" anchor="ctr"/>
            <a:lstStyle/>
            <a:p>
              <a:endParaRPr lang="en-US"/>
            </a:p>
          </p:txBody>
        </p:sp>
        <p:sp>
          <p:nvSpPr>
            <p:cNvPr id="81981" name="AutoShape 198"/>
            <p:cNvSpPr>
              <a:spLocks noChangeAspect="1" noChangeArrowheads="1"/>
            </p:cNvSpPr>
            <p:nvPr/>
          </p:nvSpPr>
          <p:spPr bwMode="auto">
            <a:xfrm>
              <a:off x="5120" y="3488"/>
              <a:ext cx="500" cy="333"/>
            </a:xfrm>
            <a:prstGeom prst="flowChartProcess">
              <a:avLst/>
            </a:prstGeom>
            <a:solidFill>
              <a:srgbClr val="00CC00"/>
            </a:solidFill>
            <a:ln w="9525">
              <a:solidFill>
                <a:schemeClr val="tx1"/>
              </a:solidFill>
              <a:miter lim="800000"/>
              <a:headEnd/>
              <a:tailEnd/>
            </a:ln>
          </p:spPr>
          <p:txBody>
            <a:bodyPr wrap="none" anchor="ctr"/>
            <a:lstStyle/>
            <a:p>
              <a:endParaRPr lang="en-US"/>
            </a:p>
          </p:txBody>
        </p:sp>
        <p:sp>
          <p:nvSpPr>
            <p:cNvPr id="81982" name="AutoShape 199"/>
            <p:cNvSpPr>
              <a:spLocks noChangeAspect="1" noChangeArrowheads="1"/>
            </p:cNvSpPr>
            <p:nvPr/>
          </p:nvSpPr>
          <p:spPr bwMode="auto">
            <a:xfrm>
              <a:off x="4655" y="3524"/>
              <a:ext cx="421" cy="280"/>
            </a:xfrm>
            <a:prstGeom prst="flowChartProcess">
              <a:avLst/>
            </a:prstGeom>
            <a:solidFill>
              <a:srgbClr val="00CC00"/>
            </a:solidFill>
            <a:ln w="9525">
              <a:solidFill>
                <a:schemeClr val="tx1"/>
              </a:solidFill>
              <a:miter lim="800000"/>
              <a:headEnd/>
              <a:tailEnd/>
            </a:ln>
          </p:spPr>
          <p:txBody>
            <a:bodyPr wrap="none" anchor="ctr"/>
            <a:lstStyle/>
            <a:p>
              <a:endParaRPr lang="en-US"/>
            </a:p>
          </p:txBody>
        </p:sp>
        <p:sp>
          <p:nvSpPr>
            <p:cNvPr id="81983" name="Freeform 200"/>
            <p:cNvSpPr>
              <a:spLocks/>
            </p:cNvSpPr>
            <p:nvPr/>
          </p:nvSpPr>
          <p:spPr bwMode="auto">
            <a:xfrm>
              <a:off x="1576" y="1956"/>
              <a:ext cx="240" cy="240"/>
            </a:xfrm>
            <a:custGeom>
              <a:avLst/>
              <a:gdLst>
                <a:gd name="T0" fmla="*/ 0 w 336"/>
                <a:gd name="T1" fmla="*/ 0 h 240"/>
                <a:gd name="T2" fmla="*/ 0 w 336"/>
                <a:gd name="T3" fmla="*/ 240 h 240"/>
                <a:gd name="T4" fmla="*/ 22 w 336"/>
                <a:gd name="T5" fmla="*/ 240 h 240"/>
                <a:gd name="T6" fmla="*/ 22 w 336"/>
                <a:gd name="T7" fmla="*/ 14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tx1"/>
              </a:solidFill>
              <a:round/>
              <a:headEnd/>
              <a:tailEnd/>
            </a:ln>
          </p:spPr>
          <p:txBody>
            <a:bodyPr/>
            <a:lstStyle/>
            <a:p>
              <a:endParaRPr lang="en-US"/>
            </a:p>
          </p:txBody>
        </p:sp>
        <p:sp>
          <p:nvSpPr>
            <p:cNvPr id="81984" name="Freeform 201"/>
            <p:cNvSpPr>
              <a:spLocks/>
            </p:cNvSpPr>
            <p:nvPr/>
          </p:nvSpPr>
          <p:spPr bwMode="auto">
            <a:xfrm>
              <a:off x="824" y="2196"/>
              <a:ext cx="308" cy="240"/>
            </a:xfrm>
            <a:custGeom>
              <a:avLst/>
              <a:gdLst>
                <a:gd name="T0" fmla="*/ 0 w 336"/>
                <a:gd name="T1" fmla="*/ 0 h 240"/>
                <a:gd name="T2" fmla="*/ 0 w 336"/>
                <a:gd name="T3" fmla="*/ 240 h 240"/>
                <a:gd name="T4" fmla="*/ 167 w 336"/>
                <a:gd name="T5" fmla="*/ 240 h 240"/>
                <a:gd name="T6" fmla="*/ 167 w 336"/>
                <a:gd name="T7" fmla="*/ 14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tx1"/>
              </a:solidFill>
              <a:round/>
              <a:headEnd/>
              <a:tailEnd/>
            </a:ln>
          </p:spPr>
          <p:txBody>
            <a:bodyPr/>
            <a:lstStyle/>
            <a:p>
              <a:endParaRPr lang="en-US"/>
            </a:p>
          </p:txBody>
        </p:sp>
        <p:sp>
          <p:nvSpPr>
            <p:cNvPr id="81985" name="Freeform 202"/>
            <p:cNvSpPr>
              <a:spLocks noChangeAspect="1"/>
            </p:cNvSpPr>
            <p:nvPr/>
          </p:nvSpPr>
          <p:spPr bwMode="auto">
            <a:xfrm>
              <a:off x="1876" y="1047"/>
              <a:ext cx="241" cy="564"/>
            </a:xfrm>
            <a:custGeom>
              <a:avLst/>
              <a:gdLst>
                <a:gd name="T0" fmla="*/ 0 w 187"/>
                <a:gd name="T1" fmla="*/ 0 h 750"/>
                <a:gd name="T2" fmla="*/ 0 w 187"/>
                <a:gd name="T3" fmla="*/ 77 h 750"/>
                <a:gd name="T4" fmla="*/ 1425 w 187"/>
                <a:gd name="T5" fmla="*/ 77 h 750"/>
                <a:gd name="T6" fmla="*/ 1396 w 187"/>
                <a:gd name="T7" fmla="*/ 45 h 750"/>
                <a:gd name="T8" fmla="*/ 0 w 187"/>
                <a:gd name="T9" fmla="*/ 0 h 750"/>
                <a:gd name="T10" fmla="*/ 0 60000 65536"/>
                <a:gd name="T11" fmla="*/ 0 60000 65536"/>
                <a:gd name="T12" fmla="*/ 0 60000 65536"/>
                <a:gd name="T13" fmla="*/ 0 60000 65536"/>
                <a:gd name="T14" fmla="*/ 0 60000 65536"/>
                <a:gd name="T15" fmla="*/ 0 w 187"/>
                <a:gd name="T16" fmla="*/ 0 h 750"/>
                <a:gd name="T17" fmla="*/ 187 w 187"/>
                <a:gd name="T18" fmla="*/ 750 h 750"/>
              </a:gdLst>
              <a:ahLst/>
              <a:cxnLst>
                <a:cxn ang="T10">
                  <a:pos x="T0" y="T1"/>
                </a:cxn>
                <a:cxn ang="T11">
                  <a:pos x="T2" y="T3"/>
                </a:cxn>
                <a:cxn ang="T12">
                  <a:pos x="T4" y="T5"/>
                </a:cxn>
                <a:cxn ang="T13">
                  <a:pos x="T6" y="T7"/>
                </a:cxn>
                <a:cxn ang="T14">
                  <a:pos x="T8" y="T9"/>
                </a:cxn>
              </a:cxnLst>
              <a:rect l="T15" t="T16" r="T17" b="T18"/>
              <a:pathLst>
                <a:path w="187" h="750">
                  <a:moveTo>
                    <a:pt x="0" y="0"/>
                  </a:moveTo>
                  <a:lnTo>
                    <a:pt x="0" y="750"/>
                  </a:lnTo>
                  <a:lnTo>
                    <a:pt x="187" y="750"/>
                  </a:lnTo>
                  <a:lnTo>
                    <a:pt x="184" y="440"/>
                  </a:lnTo>
                  <a:lnTo>
                    <a:pt x="0" y="0"/>
                  </a:lnTo>
                  <a:close/>
                </a:path>
              </a:pathLst>
            </a:custGeom>
            <a:solidFill>
              <a:srgbClr val="0033CC"/>
            </a:solidFill>
            <a:ln w="9525">
              <a:solidFill>
                <a:schemeClr val="tx1"/>
              </a:solidFill>
              <a:round/>
              <a:headEnd/>
              <a:tailEnd/>
            </a:ln>
          </p:spPr>
          <p:txBody>
            <a:bodyPr/>
            <a:lstStyle/>
            <a:p>
              <a:endParaRPr lang="en-US"/>
            </a:p>
          </p:txBody>
        </p:sp>
        <p:sp>
          <p:nvSpPr>
            <p:cNvPr id="81986" name="Freeform 203"/>
            <p:cNvSpPr>
              <a:spLocks/>
            </p:cNvSpPr>
            <p:nvPr/>
          </p:nvSpPr>
          <p:spPr bwMode="auto">
            <a:xfrm>
              <a:off x="2478" y="940"/>
              <a:ext cx="118" cy="463"/>
            </a:xfrm>
            <a:custGeom>
              <a:avLst/>
              <a:gdLst>
                <a:gd name="T0" fmla="*/ 0 w 88"/>
                <a:gd name="T1" fmla="*/ 0 h 750"/>
                <a:gd name="T2" fmla="*/ 0 w 88"/>
                <a:gd name="T3" fmla="*/ 15 h 750"/>
                <a:gd name="T4" fmla="*/ 919 w 88"/>
                <a:gd name="T5" fmla="*/ 15 h 750"/>
                <a:gd name="T6" fmla="*/ 890 w 88"/>
                <a:gd name="T7" fmla="*/ 7 h 750"/>
                <a:gd name="T8" fmla="*/ 0 w 88"/>
                <a:gd name="T9" fmla="*/ 0 h 750"/>
                <a:gd name="T10" fmla="*/ 0 60000 65536"/>
                <a:gd name="T11" fmla="*/ 0 60000 65536"/>
                <a:gd name="T12" fmla="*/ 0 60000 65536"/>
                <a:gd name="T13" fmla="*/ 0 60000 65536"/>
                <a:gd name="T14" fmla="*/ 0 60000 65536"/>
                <a:gd name="T15" fmla="*/ 0 w 88"/>
                <a:gd name="T16" fmla="*/ 0 h 750"/>
                <a:gd name="T17" fmla="*/ 88 w 88"/>
                <a:gd name="T18" fmla="*/ 750 h 750"/>
              </a:gdLst>
              <a:ahLst/>
              <a:cxnLst>
                <a:cxn ang="T10">
                  <a:pos x="T0" y="T1"/>
                </a:cxn>
                <a:cxn ang="T11">
                  <a:pos x="T2" y="T3"/>
                </a:cxn>
                <a:cxn ang="T12">
                  <a:pos x="T4" y="T5"/>
                </a:cxn>
                <a:cxn ang="T13">
                  <a:pos x="T6" y="T7"/>
                </a:cxn>
                <a:cxn ang="T14">
                  <a:pos x="T8" y="T9"/>
                </a:cxn>
              </a:cxnLst>
              <a:rect l="T15" t="T16" r="T17" b="T18"/>
              <a:pathLst>
                <a:path w="88" h="750">
                  <a:moveTo>
                    <a:pt x="0" y="0"/>
                  </a:moveTo>
                  <a:lnTo>
                    <a:pt x="0" y="750"/>
                  </a:lnTo>
                  <a:lnTo>
                    <a:pt x="88" y="750"/>
                  </a:lnTo>
                  <a:lnTo>
                    <a:pt x="85" y="333"/>
                  </a:lnTo>
                  <a:lnTo>
                    <a:pt x="0" y="0"/>
                  </a:lnTo>
                  <a:close/>
                </a:path>
              </a:pathLst>
            </a:custGeom>
            <a:solidFill>
              <a:srgbClr val="0033CC"/>
            </a:solidFill>
            <a:ln w="9525">
              <a:solidFill>
                <a:schemeClr val="tx1"/>
              </a:solidFill>
              <a:round/>
              <a:headEnd/>
              <a:tailEnd/>
            </a:ln>
          </p:spPr>
          <p:txBody>
            <a:bodyPr/>
            <a:lstStyle/>
            <a:p>
              <a:endParaRPr lang="en-US"/>
            </a:p>
          </p:txBody>
        </p:sp>
        <p:sp>
          <p:nvSpPr>
            <p:cNvPr id="81987" name="Freeform 204"/>
            <p:cNvSpPr>
              <a:spLocks/>
            </p:cNvSpPr>
            <p:nvPr/>
          </p:nvSpPr>
          <p:spPr bwMode="auto">
            <a:xfrm>
              <a:off x="4630" y="1428"/>
              <a:ext cx="435" cy="336"/>
            </a:xfrm>
            <a:custGeom>
              <a:avLst/>
              <a:gdLst>
                <a:gd name="T0" fmla="*/ 0 w 336"/>
                <a:gd name="T1" fmla="*/ 0 h 240"/>
                <a:gd name="T2" fmla="*/ 0 w 336"/>
                <a:gd name="T3" fmla="*/ 3538 h 240"/>
                <a:gd name="T4" fmla="*/ 2651 w 336"/>
                <a:gd name="T5" fmla="*/ 3538 h 240"/>
                <a:gd name="T6" fmla="*/ 2651 w 336"/>
                <a:gd name="T7" fmla="*/ 2128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tx1"/>
              </a:solidFill>
              <a:round/>
              <a:headEnd/>
              <a:tailEnd/>
            </a:ln>
          </p:spPr>
          <p:txBody>
            <a:bodyPr/>
            <a:lstStyle/>
            <a:p>
              <a:endParaRPr lang="en-US"/>
            </a:p>
          </p:txBody>
        </p:sp>
        <p:sp>
          <p:nvSpPr>
            <p:cNvPr id="81988" name="Freeform 205"/>
            <p:cNvSpPr>
              <a:spLocks/>
            </p:cNvSpPr>
            <p:nvPr/>
          </p:nvSpPr>
          <p:spPr bwMode="auto">
            <a:xfrm>
              <a:off x="3936" y="702"/>
              <a:ext cx="318" cy="336"/>
            </a:xfrm>
            <a:custGeom>
              <a:avLst/>
              <a:gdLst>
                <a:gd name="T0" fmla="*/ 0 w 318"/>
                <a:gd name="T1" fmla="*/ 0 h 336"/>
                <a:gd name="T2" fmla="*/ 0 w 318"/>
                <a:gd name="T3" fmla="*/ 336 h 336"/>
                <a:gd name="T4" fmla="*/ 318 w 318"/>
                <a:gd name="T5" fmla="*/ 336 h 336"/>
                <a:gd name="T6" fmla="*/ 316 w 318"/>
                <a:gd name="T7" fmla="*/ 138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tx1"/>
              </a:solidFill>
              <a:round/>
              <a:headEnd/>
              <a:tailEnd/>
            </a:ln>
          </p:spPr>
          <p:txBody>
            <a:bodyPr/>
            <a:lstStyle/>
            <a:p>
              <a:endParaRPr lang="en-US"/>
            </a:p>
          </p:txBody>
        </p:sp>
        <p:sp>
          <p:nvSpPr>
            <p:cNvPr id="81989" name="Freeform 206"/>
            <p:cNvSpPr>
              <a:spLocks/>
            </p:cNvSpPr>
            <p:nvPr/>
          </p:nvSpPr>
          <p:spPr bwMode="auto">
            <a:xfrm>
              <a:off x="5048" y="1102"/>
              <a:ext cx="91" cy="240"/>
            </a:xfrm>
            <a:custGeom>
              <a:avLst/>
              <a:gdLst>
                <a:gd name="T0" fmla="*/ 0 w 387"/>
                <a:gd name="T1" fmla="*/ 0 h 240"/>
                <a:gd name="T2" fmla="*/ 0 w 387"/>
                <a:gd name="T3" fmla="*/ 240 h 240"/>
                <a:gd name="T4" fmla="*/ 0 w 387"/>
                <a:gd name="T5" fmla="*/ 240 h 240"/>
                <a:gd name="T6" fmla="*/ 0 w 387"/>
                <a:gd name="T7" fmla="*/ 79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tx1"/>
              </a:solidFill>
              <a:round/>
              <a:headEnd/>
              <a:tailEnd/>
            </a:ln>
          </p:spPr>
          <p:txBody>
            <a:bodyPr/>
            <a:lstStyle/>
            <a:p>
              <a:endParaRPr lang="en-US"/>
            </a:p>
          </p:txBody>
        </p:sp>
        <p:sp>
          <p:nvSpPr>
            <p:cNvPr id="81990" name="Freeform 207"/>
            <p:cNvSpPr>
              <a:spLocks noChangeAspect="1"/>
            </p:cNvSpPr>
            <p:nvPr/>
          </p:nvSpPr>
          <p:spPr bwMode="auto">
            <a:xfrm>
              <a:off x="550" y="506"/>
              <a:ext cx="114" cy="312"/>
            </a:xfrm>
            <a:custGeom>
              <a:avLst/>
              <a:gdLst>
                <a:gd name="T0" fmla="*/ 0 w 198"/>
                <a:gd name="T1" fmla="*/ 0 h 462"/>
                <a:gd name="T2" fmla="*/ 0 w 198"/>
                <a:gd name="T3" fmla="*/ 20 h 462"/>
                <a:gd name="T4" fmla="*/ 2 w 198"/>
                <a:gd name="T5" fmla="*/ 20 h 462"/>
                <a:gd name="T6" fmla="*/ 2 w 198"/>
                <a:gd name="T7" fmla="*/ 6 h 462"/>
                <a:gd name="T8" fmla="*/ 0 w 198"/>
                <a:gd name="T9" fmla="*/ 0 h 462"/>
                <a:gd name="T10" fmla="*/ 0 60000 65536"/>
                <a:gd name="T11" fmla="*/ 0 60000 65536"/>
                <a:gd name="T12" fmla="*/ 0 60000 65536"/>
                <a:gd name="T13" fmla="*/ 0 60000 65536"/>
                <a:gd name="T14" fmla="*/ 0 60000 65536"/>
                <a:gd name="T15" fmla="*/ 0 w 198"/>
                <a:gd name="T16" fmla="*/ 0 h 462"/>
                <a:gd name="T17" fmla="*/ 198 w 198"/>
                <a:gd name="T18" fmla="*/ 462 h 462"/>
              </a:gdLst>
              <a:ahLst/>
              <a:cxnLst>
                <a:cxn ang="T10">
                  <a:pos x="T0" y="T1"/>
                </a:cxn>
                <a:cxn ang="T11">
                  <a:pos x="T2" y="T3"/>
                </a:cxn>
                <a:cxn ang="T12">
                  <a:pos x="T4" y="T5"/>
                </a:cxn>
                <a:cxn ang="T13">
                  <a:pos x="T6" y="T7"/>
                </a:cxn>
                <a:cxn ang="T14">
                  <a:pos x="T8" y="T9"/>
                </a:cxn>
              </a:cxnLst>
              <a:rect l="T15" t="T16" r="T17" b="T18"/>
              <a:pathLst>
                <a:path w="198" h="462">
                  <a:moveTo>
                    <a:pt x="0" y="0"/>
                  </a:moveTo>
                  <a:lnTo>
                    <a:pt x="0" y="462"/>
                  </a:lnTo>
                  <a:lnTo>
                    <a:pt x="198" y="462"/>
                  </a:lnTo>
                  <a:lnTo>
                    <a:pt x="198" y="148"/>
                  </a:lnTo>
                  <a:lnTo>
                    <a:pt x="0" y="0"/>
                  </a:lnTo>
                  <a:close/>
                </a:path>
              </a:pathLst>
            </a:custGeom>
            <a:solidFill>
              <a:srgbClr val="0066FF"/>
            </a:solidFill>
            <a:ln w="9525">
              <a:solidFill>
                <a:schemeClr val="tx1"/>
              </a:solidFill>
              <a:round/>
              <a:headEnd/>
              <a:tailEnd/>
            </a:ln>
          </p:spPr>
          <p:txBody>
            <a:bodyPr/>
            <a:lstStyle/>
            <a:p>
              <a:endParaRPr lang="en-US"/>
            </a:p>
          </p:txBody>
        </p:sp>
        <p:sp>
          <p:nvSpPr>
            <p:cNvPr id="81991" name="Freeform 208"/>
            <p:cNvSpPr>
              <a:spLocks/>
            </p:cNvSpPr>
            <p:nvPr/>
          </p:nvSpPr>
          <p:spPr bwMode="auto">
            <a:xfrm>
              <a:off x="3383" y="1190"/>
              <a:ext cx="107" cy="240"/>
            </a:xfrm>
            <a:custGeom>
              <a:avLst/>
              <a:gdLst>
                <a:gd name="T0" fmla="*/ 0 w 384"/>
                <a:gd name="T1" fmla="*/ 0 h 240"/>
                <a:gd name="T2" fmla="*/ 0 w 384"/>
                <a:gd name="T3" fmla="*/ 240 h 240"/>
                <a:gd name="T4" fmla="*/ 0 w 384"/>
                <a:gd name="T5" fmla="*/ 240 h 240"/>
                <a:gd name="T6" fmla="*/ 0 w 384"/>
                <a:gd name="T7" fmla="*/ 78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tx1"/>
              </a:solidFill>
              <a:round/>
              <a:headEnd/>
              <a:tailEnd/>
            </a:ln>
          </p:spPr>
          <p:txBody>
            <a:bodyPr/>
            <a:lstStyle/>
            <a:p>
              <a:endParaRPr lang="en-US"/>
            </a:p>
          </p:txBody>
        </p:sp>
        <p:sp>
          <p:nvSpPr>
            <p:cNvPr id="81992" name="Freeform 209"/>
            <p:cNvSpPr>
              <a:spLocks/>
            </p:cNvSpPr>
            <p:nvPr/>
          </p:nvSpPr>
          <p:spPr bwMode="auto">
            <a:xfrm>
              <a:off x="2300" y="508"/>
              <a:ext cx="128" cy="97"/>
            </a:xfrm>
            <a:custGeom>
              <a:avLst/>
              <a:gdLst>
                <a:gd name="T0" fmla="*/ 0 w 128"/>
                <a:gd name="T1" fmla="*/ 0 h 97"/>
                <a:gd name="T2" fmla="*/ 0 w 128"/>
                <a:gd name="T3" fmla="*/ 97 h 97"/>
                <a:gd name="T4" fmla="*/ 127 w 128"/>
                <a:gd name="T5" fmla="*/ 97 h 97"/>
                <a:gd name="T6" fmla="*/ 128 w 128"/>
                <a:gd name="T7" fmla="*/ 44 h 97"/>
                <a:gd name="T8" fmla="*/ 0 w 128"/>
                <a:gd name="T9" fmla="*/ 0 h 97"/>
                <a:gd name="T10" fmla="*/ 0 60000 65536"/>
                <a:gd name="T11" fmla="*/ 0 60000 65536"/>
                <a:gd name="T12" fmla="*/ 0 60000 65536"/>
                <a:gd name="T13" fmla="*/ 0 60000 65536"/>
                <a:gd name="T14" fmla="*/ 0 60000 65536"/>
                <a:gd name="T15" fmla="*/ 0 w 128"/>
                <a:gd name="T16" fmla="*/ 0 h 97"/>
                <a:gd name="T17" fmla="*/ 128 w 128"/>
                <a:gd name="T18" fmla="*/ 97 h 97"/>
              </a:gdLst>
              <a:ahLst/>
              <a:cxnLst>
                <a:cxn ang="T10">
                  <a:pos x="T0" y="T1"/>
                </a:cxn>
                <a:cxn ang="T11">
                  <a:pos x="T2" y="T3"/>
                </a:cxn>
                <a:cxn ang="T12">
                  <a:pos x="T4" y="T5"/>
                </a:cxn>
                <a:cxn ang="T13">
                  <a:pos x="T6" y="T7"/>
                </a:cxn>
                <a:cxn ang="T14">
                  <a:pos x="T8" y="T9"/>
                </a:cxn>
              </a:cxnLst>
              <a:rect l="T15" t="T16" r="T17" b="T18"/>
              <a:pathLst>
                <a:path w="128" h="97">
                  <a:moveTo>
                    <a:pt x="0" y="0"/>
                  </a:moveTo>
                  <a:lnTo>
                    <a:pt x="0" y="97"/>
                  </a:lnTo>
                  <a:lnTo>
                    <a:pt x="127" y="97"/>
                  </a:lnTo>
                  <a:lnTo>
                    <a:pt x="128" y="44"/>
                  </a:lnTo>
                  <a:lnTo>
                    <a:pt x="0" y="0"/>
                  </a:lnTo>
                  <a:close/>
                </a:path>
              </a:pathLst>
            </a:custGeom>
            <a:solidFill>
              <a:srgbClr val="0066FF"/>
            </a:solidFill>
            <a:ln w="9525">
              <a:solidFill>
                <a:schemeClr val="tx1"/>
              </a:solidFill>
              <a:round/>
              <a:headEnd/>
              <a:tailEnd/>
            </a:ln>
          </p:spPr>
          <p:txBody>
            <a:bodyPr/>
            <a:lstStyle/>
            <a:p>
              <a:endParaRPr lang="en-US"/>
            </a:p>
          </p:txBody>
        </p:sp>
        <p:sp>
          <p:nvSpPr>
            <p:cNvPr id="81993" name="Freeform 210"/>
            <p:cNvSpPr>
              <a:spLocks/>
            </p:cNvSpPr>
            <p:nvPr/>
          </p:nvSpPr>
          <p:spPr bwMode="auto">
            <a:xfrm>
              <a:off x="1174" y="1368"/>
              <a:ext cx="78" cy="114"/>
            </a:xfrm>
            <a:custGeom>
              <a:avLst/>
              <a:gdLst>
                <a:gd name="T0" fmla="*/ 0 w 387"/>
                <a:gd name="T1" fmla="*/ 0 h 240"/>
                <a:gd name="T2" fmla="*/ 0 w 387"/>
                <a:gd name="T3" fmla="*/ 0 h 240"/>
                <a:gd name="T4" fmla="*/ 0 w 387"/>
                <a:gd name="T5" fmla="*/ 0 h 240"/>
                <a:gd name="T6" fmla="*/ 0 w 387"/>
                <a:gd name="T7" fmla="*/ 0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666699"/>
            </a:solidFill>
            <a:ln w="9525">
              <a:solidFill>
                <a:schemeClr val="tx1"/>
              </a:solidFill>
              <a:round/>
              <a:headEnd/>
              <a:tailEnd/>
            </a:ln>
          </p:spPr>
          <p:txBody>
            <a:bodyPr/>
            <a:lstStyle/>
            <a:p>
              <a:endParaRPr lang="en-US"/>
            </a:p>
          </p:txBody>
        </p:sp>
        <p:sp>
          <p:nvSpPr>
            <p:cNvPr id="81994" name="Freeform 211"/>
            <p:cNvSpPr>
              <a:spLocks/>
            </p:cNvSpPr>
            <p:nvPr/>
          </p:nvSpPr>
          <p:spPr bwMode="auto">
            <a:xfrm>
              <a:off x="1627" y="1112"/>
              <a:ext cx="62" cy="54"/>
            </a:xfrm>
            <a:custGeom>
              <a:avLst/>
              <a:gdLst>
                <a:gd name="T0" fmla="*/ 0 w 78"/>
                <a:gd name="T1" fmla="*/ 0 h 90"/>
                <a:gd name="T2" fmla="*/ 0 w 78"/>
                <a:gd name="T3" fmla="*/ 1 h 90"/>
                <a:gd name="T4" fmla="*/ 13 w 78"/>
                <a:gd name="T5" fmla="*/ 1 h 90"/>
                <a:gd name="T6" fmla="*/ 11 w 78"/>
                <a:gd name="T7" fmla="*/ 1 h 90"/>
                <a:gd name="T8" fmla="*/ 0 w 78"/>
                <a:gd name="T9" fmla="*/ 0 h 90"/>
                <a:gd name="T10" fmla="*/ 0 60000 65536"/>
                <a:gd name="T11" fmla="*/ 0 60000 65536"/>
                <a:gd name="T12" fmla="*/ 0 60000 65536"/>
                <a:gd name="T13" fmla="*/ 0 60000 65536"/>
                <a:gd name="T14" fmla="*/ 0 60000 65536"/>
                <a:gd name="T15" fmla="*/ 0 w 78"/>
                <a:gd name="T16" fmla="*/ 0 h 90"/>
                <a:gd name="T17" fmla="*/ 78 w 78"/>
                <a:gd name="T18" fmla="*/ 90 h 90"/>
              </a:gdLst>
              <a:ahLst/>
              <a:cxnLst>
                <a:cxn ang="T10">
                  <a:pos x="T0" y="T1"/>
                </a:cxn>
                <a:cxn ang="T11">
                  <a:pos x="T2" y="T3"/>
                </a:cxn>
                <a:cxn ang="T12">
                  <a:pos x="T4" y="T5"/>
                </a:cxn>
                <a:cxn ang="T13">
                  <a:pos x="T6" y="T7"/>
                </a:cxn>
                <a:cxn ang="T14">
                  <a:pos x="T8" y="T9"/>
                </a:cxn>
              </a:cxnLst>
              <a:rect l="T15" t="T16" r="T17" b="T18"/>
              <a:pathLst>
                <a:path w="78" h="90">
                  <a:moveTo>
                    <a:pt x="0" y="0"/>
                  </a:moveTo>
                  <a:lnTo>
                    <a:pt x="0" y="90"/>
                  </a:lnTo>
                  <a:lnTo>
                    <a:pt x="78" y="90"/>
                  </a:lnTo>
                  <a:lnTo>
                    <a:pt x="73" y="84"/>
                  </a:lnTo>
                  <a:lnTo>
                    <a:pt x="0" y="0"/>
                  </a:lnTo>
                  <a:close/>
                </a:path>
              </a:pathLst>
            </a:custGeom>
            <a:solidFill>
              <a:srgbClr val="0066FF"/>
            </a:solidFill>
            <a:ln w="9525">
              <a:solidFill>
                <a:schemeClr val="tx1"/>
              </a:solidFill>
              <a:round/>
              <a:headEnd/>
              <a:tailEnd/>
            </a:ln>
          </p:spPr>
          <p:txBody>
            <a:bodyPr/>
            <a:lstStyle/>
            <a:p>
              <a:endParaRPr lang="en-US"/>
            </a:p>
          </p:txBody>
        </p:sp>
        <p:sp>
          <p:nvSpPr>
            <p:cNvPr id="81995" name="Freeform 212"/>
            <p:cNvSpPr>
              <a:spLocks/>
            </p:cNvSpPr>
            <p:nvPr/>
          </p:nvSpPr>
          <p:spPr bwMode="auto">
            <a:xfrm>
              <a:off x="281" y="1852"/>
              <a:ext cx="241" cy="342"/>
            </a:xfrm>
            <a:custGeom>
              <a:avLst/>
              <a:gdLst>
                <a:gd name="T0" fmla="*/ 0 w 77"/>
                <a:gd name="T1" fmla="*/ 0 h 102"/>
                <a:gd name="T2" fmla="*/ 0 w 77"/>
                <a:gd name="T3" fmla="*/ 1629761 h 102"/>
                <a:gd name="T4" fmla="*/ 708775 w 77"/>
                <a:gd name="T5" fmla="*/ 1629761 h 102"/>
                <a:gd name="T6" fmla="*/ 708775 w 77"/>
                <a:gd name="T7" fmla="*/ 510227 h 102"/>
                <a:gd name="T8" fmla="*/ 0 w 77"/>
                <a:gd name="T9" fmla="*/ 0 h 102"/>
                <a:gd name="T10" fmla="*/ 0 60000 65536"/>
                <a:gd name="T11" fmla="*/ 0 60000 65536"/>
                <a:gd name="T12" fmla="*/ 0 60000 65536"/>
                <a:gd name="T13" fmla="*/ 0 60000 65536"/>
                <a:gd name="T14" fmla="*/ 0 60000 65536"/>
                <a:gd name="T15" fmla="*/ 0 w 77"/>
                <a:gd name="T16" fmla="*/ 0 h 102"/>
                <a:gd name="T17" fmla="*/ 77 w 77"/>
                <a:gd name="T18" fmla="*/ 102 h 102"/>
              </a:gdLst>
              <a:ahLst/>
              <a:cxnLst>
                <a:cxn ang="T10">
                  <a:pos x="T0" y="T1"/>
                </a:cxn>
                <a:cxn ang="T11">
                  <a:pos x="T2" y="T3"/>
                </a:cxn>
                <a:cxn ang="T12">
                  <a:pos x="T4" y="T5"/>
                </a:cxn>
                <a:cxn ang="T13">
                  <a:pos x="T6" y="T7"/>
                </a:cxn>
                <a:cxn ang="T14">
                  <a:pos x="T8" y="T9"/>
                </a:cxn>
              </a:cxnLst>
              <a:rect l="T15" t="T16" r="T17" b="T18"/>
              <a:pathLst>
                <a:path w="77" h="102">
                  <a:moveTo>
                    <a:pt x="0" y="0"/>
                  </a:moveTo>
                  <a:lnTo>
                    <a:pt x="0" y="102"/>
                  </a:lnTo>
                  <a:lnTo>
                    <a:pt x="77" y="102"/>
                  </a:lnTo>
                  <a:lnTo>
                    <a:pt x="77" y="32"/>
                  </a:lnTo>
                  <a:lnTo>
                    <a:pt x="0" y="0"/>
                  </a:lnTo>
                  <a:close/>
                </a:path>
              </a:pathLst>
            </a:custGeom>
            <a:solidFill>
              <a:srgbClr val="009999"/>
            </a:solidFill>
            <a:ln w="9525">
              <a:solidFill>
                <a:schemeClr val="tx1"/>
              </a:solidFill>
              <a:round/>
              <a:headEnd/>
              <a:tailEnd/>
            </a:ln>
          </p:spPr>
          <p:txBody>
            <a:bodyPr/>
            <a:lstStyle/>
            <a:p>
              <a:endParaRPr lang="en-US"/>
            </a:p>
          </p:txBody>
        </p:sp>
        <p:sp>
          <p:nvSpPr>
            <p:cNvPr id="81996" name="Freeform 213"/>
            <p:cNvSpPr>
              <a:spLocks/>
            </p:cNvSpPr>
            <p:nvPr/>
          </p:nvSpPr>
          <p:spPr bwMode="auto">
            <a:xfrm>
              <a:off x="2917" y="940"/>
              <a:ext cx="84" cy="192"/>
            </a:xfrm>
            <a:custGeom>
              <a:avLst/>
              <a:gdLst>
                <a:gd name="T0" fmla="*/ 0 w 84"/>
                <a:gd name="T1" fmla="*/ 0 h 192"/>
                <a:gd name="T2" fmla="*/ 0 w 84"/>
                <a:gd name="T3" fmla="*/ 192 h 192"/>
                <a:gd name="T4" fmla="*/ 84 w 84"/>
                <a:gd name="T5" fmla="*/ 192 h 192"/>
                <a:gd name="T6" fmla="*/ 81 w 84"/>
                <a:gd name="T7" fmla="*/ 90 h 192"/>
                <a:gd name="T8" fmla="*/ 0 w 84"/>
                <a:gd name="T9" fmla="*/ 0 h 192"/>
                <a:gd name="T10" fmla="*/ 0 60000 65536"/>
                <a:gd name="T11" fmla="*/ 0 60000 65536"/>
                <a:gd name="T12" fmla="*/ 0 60000 65536"/>
                <a:gd name="T13" fmla="*/ 0 60000 65536"/>
                <a:gd name="T14" fmla="*/ 0 60000 65536"/>
                <a:gd name="T15" fmla="*/ 0 w 84"/>
                <a:gd name="T16" fmla="*/ 0 h 192"/>
                <a:gd name="T17" fmla="*/ 84 w 84"/>
                <a:gd name="T18" fmla="*/ 192 h 192"/>
              </a:gdLst>
              <a:ahLst/>
              <a:cxnLst>
                <a:cxn ang="T10">
                  <a:pos x="T0" y="T1"/>
                </a:cxn>
                <a:cxn ang="T11">
                  <a:pos x="T2" y="T3"/>
                </a:cxn>
                <a:cxn ang="T12">
                  <a:pos x="T4" y="T5"/>
                </a:cxn>
                <a:cxn ang="T13">
                  <a:pos x="T6" y="T7"/>
                </a:cxn>
                <a:cxn ang="T14">
                  <a:pos x="T8" y="T9"/>
                </a:cxn>
              </a:cxnLst>
              <a:rect l="T15" t="T16" r="T17" b="T18"/>
              <a:pathLst>
                <a:path w="84" h="192">
                  <a:moveTo>
                    <a:pt x="0" y="0"/>
                  </a:moveTo>
                  <a:lnTo>
                    <a:pt x="0" y="192"/>
                  </a:lnTo>
                  <a:lnTo>
                    <a:pt x="84" y="192"/>
                  </a:lnTo>
                  <a:lnTo>
                    <a:pt x="81" y="90"/>
                  </a:lnTo>
                  <a:lnTo>
                    <a:pt x="0" y="0"/>
                  </a:lnTo>
                  <a:close/>
                </a:path>
              </a:pathLst>
            </a:custGeom>
            <a:solidFill>
              <a:srgbClr val="0033CC"/>
            </a:solidFill>
            <a:ln w="9525">
              <a:solidFill>
                <a:schemeClr val="tx1"/>
              </a:solidFill>
              <a:round/>
              <a:headEnd/>
              <a:tailEnd/>
            </a:ln>
          </p:spPr>
          <p:txBody>
            <a:bodyPr/>
            <a:lstStyle/>
            <a:p>
              <a:endParaRPr lang="en-US"/>
            </a:p>
          </p:txBody>
        </p:sp>
        <p:sp>
          <p:nvSpPr>
            <p:cNvPr id="81997" name="AutoShape 214"/>
            <p:cNvSpPr>
              <a:spLocks noChangeAspect="1" noChangeArrowheads="1"/>
            </p:cNvSpPr>
            <p:nvPr/>
          </p:nvSpPr>
          <p:spPr bwMode="auto">
            <a:xfrm>
              <a:off x="2326" y="3457"/>
              <a:ext cx="434" cy="289"/>
            </a:xfrm>
            <a:prstGeom prst="flowChartProcess">
              <a:avLst/>
            </a:prstGeom>
            <a:solidFill>
              <a:srgbClr val="CC6600"/>
            </a:solidFill>
            <a:ln w="9525">
              <a:solidFill>
                <a:schemeClr val="tx1"/>
              </a:solidFill>
              <a:miter lim="800000"/>
              <a:headEnd/>
              <a:tailEnd/>
            </a:ln>
          </p:spPr>
          <p:txBody>
            <a:bodyPr wrap="none" anchor="ctr"/>
            <a:lstStyle/>
            <a:p>
              <a:endParaRPr lang="en-US"/>
            </a:p>
          </p:txBody>
        </p:sp>
        <p:sp>
          <p:nvSpPr>
            <p:cNvPr id="81998" name="AutoShape 215"/>
            <p:cNvSpPr>
              <a:spLocks noChangeAspect="1" noChangeArrowheads="1"/>
            </p:cNvSpPr>
            <p:nvPr/>
          </p:nvSpPr>
          <p:spPr bwMode="auto">
            <a:xfrm>
              <a:off x="2835" y="3454"/>
              <a:ext cx="548" cy="365"/>
            </a:xfrm>
            <a:prstGeom prst="flowChartProcess">
              <a:avLst/>
            </a:prstGeom>
            <a:solidFill>
              <a:srgbClr val="CC6600"/>
            </a:solidFill>
            <a:ln w="9525">
              <a:solidFill>
                <a:schemeClr val="tx1"/>
              </a:solidFill>
              <a:miter lim="800000"/>
              <a:headEnd/>
              <a:tailEnd/>
            </a:ln>
          </p:spPr>
          <p:txBody>
            <a:bodyPr wrap="none" anchor="ctr"/>
            <a:lstStyle/>
            <a:p>
              <a:endParaRPr lang="en-US"/>
            </a:p>
          </p:txBody>
        </p:sp>
        <p:cxnSp>
          <p:nvCxnSpPr>
            <p:cNvPr id="81999" name="AutoShape 216"/>
            <p:cNvCxnSpPr>
              <a:cxnSpLocks noChangeShapeType="1"/>
              <a:stCxn id="81967" idx="0"/>
              <a:endCxn id="81968" idx="2"/>
            </p:cNvCxnSpPr>
            <p:nvPr/>
          </p:nvCxnSpPr>
          <p:spPr bwMode="auto">
            <a:xfrm rot="-5400000">
              <a:off x="460" y="3404"/>
              <a:ext cx="453" cy="1"/>
            </a:xfrm>
            <a:prstGeom prst="bentConnector3">
              <a:avLst>
                <a:gd name="adj1" fmla="val 4988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0" name="AutoShape 217"/>
            <p:cNvCxnSpPr>
              <a:cxnSpLocks noChangeShapeType="1"/>
              <a:stCxn id="81966" idx="0"/>
              <a:endCxn id="81968" idx="2"/>
            </p:cNvCxnSpPr>
            <p:nvPr/>
          </p:nvCxnSpPr>
          <p:spPr bwMode="auto">
            <a:xfrm rot="5400000" flipH="1">
              <a:off x="661" y="3204"/>
              <a:ext cx="504" cy="451"/>
            </a:xfrm>
            <a:prstGeom prst="bentConnector3">
              <a:avLst>
                <a:gd name="adj1" fmla="val 5000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1" name="AutoShape 218"/>
            <p:cNvCxnSpPr>
              <a:cxnSpLocks noChangeShapeType="1"/>
              <a:stCxn id="81966" idx="0"/>
              <a:endCxn id="81969" idx="2"/>
            </p:cNvCxnSpPr>
            <p:nvPr/>
          </p:nvCxnSpPr>
          <p:spPr bwMode="auto">
            <a:xfrm rot="-5400000">
              <a:off x="872" y="3236"/>
              <a:ext cx="712" cy="180"/>
            </a:xfrm>
            <a:prstGeom prst="bentConnector3">
              <a:avLst>
                <a:gd name="adj1" fmla="val 79491"/>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2" name="AutoShape 219"/>
            <p:cNvCxnSpPr>
              <a:cxnSpLocks noChangeShapeType="1"/>
              <a:stCxn id="81968" idx="3"/>
              <a:endCxn id="81969" idx="1"/>
            </p:cNvCxnSpPr>
            <p:nvPr/>
          </p:nvCxnSpPr>
          <p:spPr bwMode="auto">
            <a:xfrm flipV="1">
              <a:off x="935" y="2856"/>
              <a:ext cx="211" cy="157"/>
            </a:xfrm>
            <a:prstGeom prst="bentConnector3">
              <a:avLst>
                <a:gd name="adj1" fmla="val 49764"/>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3" name="AutoShape 220"/>
            <p:cNvCxnSpPr>
              <a:cxnSpLocks noChangeShapeType="1"/>
              <a:stCxn id="81973" idx="0"/>
              <a:endCxn id="81969" idx="2"/>
            </p:cNvCxnSpPr>
            <p:nvPr/>
          </p:nvCxnSpPr>
          <p:spPr bwMode="auto">
            <a:xfrm rot="5400000" flipH="1">
              <a:off x="1174" y="3114"/>
              <a:ext cx="587" cy="299"/>
            </a:xfrm>
            <a:prstGeom prst="bentConnector3">
              <a:avLst>
                <a:gd name="adj1" fmla="val 75296"/>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4" name="AutoShape 221"/>
            <p:cNvCxnSpPr>
              <a:cxnSpLocks noChangeShapeType="1"/>
              <a:stCxn id="81997" idx="0"/>
              <a:endCxn id="81969" idx="2"/>
            </p:cNvCxnSpPr>
            <p:nvPr/>
          </p:nvCxnSpPr>
          <p:spPr bwMode="auto">
            <a:xfrm rot="5400000" flipH="1">
              <a:off x="1687" y="2601"/>
              <a:ext cx="487" cy="1225"/>
            </a:xfrm>
            <a:prstGeom prst="bentConnector3">
              <a:avLst>
                <a:gd name="adj1" fmla="val 68787"/>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5" name="AutoShape 222"/>
            <p:cNvCxnSpPr>
              <a:cxnSpLocks noChangeShapeType="1"/>
              <a:stCxn id="81997" idx="0"/>
              <a:endCxn id="81973" idx="3"/>
            </p:cNvCxnSpPr>
            <p:nvPr/>
          </p:nvCxnSpPr>
          <p:spPr bwMode="auto">
            <a:xfrm rot="-5400000" flipH="1" flipV="1">
              <a:off x="2055" y="3170"/>
              <a:ext cx="201" cy="775"/>
            </a:xfrm>
            <a:prstGeom prst="bentConnector4">
              <a:avLst>
                <a:gd name="adj1" fmla="val -71644"/>
                <a:gd name="adj2" fmla="val 64000"/>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6" name="AutoShape 223"/>
            <p:cNvCxnSpPr>
              <a:cxnSpLocks noChangeShapeType="1"/>
              <a:stCxn id="81997" idx="0"/>
              <a:endCxn id="81974" idx="1"/>
            </p:cNvCxnSpPr>
            <p:nvPr/>
          </p:nvCxnSpPr>
          <p:spPr bwMode="auto">
            <a:xfrm rot="5400000" flipV="1">
              <a:off x="3238" y="2762"/>
              <a:ext cx="145" cy="1536"/>
            </a:xfrm>
            <a:prstGeom prst="bentConnector4">
              <a:avLst>
                <a:gd name="adj1" fmla="val -99310"/>
                <a:gd name="adj2" fmla="val 5703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7" name="AutoShape 224"/>
            <p:cNvCxnSpPr>
              <a:cxnSpLocks noChangeShapeType="1"/>
              <a:stCxn id="81998" idx="0"/>
              <a:endCxn id="81974" idx="1"/>
            </p:cNvCxnSpPr>
            <p:nvPr/>
          </p:nvCxnSpPr>
          <p:spPr bwMode="auto">
            <a:xfrm rot="5400000" flipV="1">
              <a:off x="3520" y="3043"/>
              <a:ext cx="148" cy="970"/>
            </a:xfrm>
            <a:prstGeom prst="bentConnector4">
              <a:avLst>
                <a:gd name="adj1" fmla="val -92569"/>
                <a:gd name="adj2" fmla="val 3247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8" name="AutoShape 225"/>
            <p:cNvCxnSpPr>
              <a:cxnSpLocks noChangeShapeType="1"/>
              <a:stCxn id="81966" idx="0"/>
              <a:endCxn id="81970" idx="2"/>
            </p:cNvCxnSpPr>
            <p:nvPr/>
          </p:nvCxnSpPr>
          <p:spPr bwMode="auto">
            <a:xfrm rot="-5400000">
              <a:off x="1127" y="2997"/>
              <a:ext cx="696" cy="673"/>
            </a:xfrm>
            <a:prstGeom prst="bentConnector3">
              <a:avLst>
                <a:gd name="adj1" fmla="val 80745"/>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09" name="AutoShape 226"/>
            <p:cNvCxnSpPr>
              <a:cxnSpLocks noChangeShapeType="1"/>
              <a:stCxn id="81969" idx="3"/>
              <a:endCxn id="81970" idx="1"/>
            </p:cNvCxnSpPr>
            <p:nvPr/>
          </p:nvCxnSpPr>
          <p:spPr bwMode="auto">
            <a:xfrm flipV="1">
              <a:off x="1490" y="2855"/>
              <a:ext cx="124" cy="1"/>
            </a:xfrm>
            <a:prstGeom prst="bentConnector3">
              <a:avLst>
                <a:gd name="adj1" fmla="val 50000"/>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10" name="AutoShape 227"/>
            <p:cNvCxnSpPr>
              <a:cxnSpLocks noChangeShapeType="1"/>
              <a:stCxn id="81969" idx="0"/>
              <a:endCxn id="81971" idx="1"/>
            </p:cNvCxnSpPr>
            <p:nvPr/>
          </p:nvCxnSpPr>
          <p:spPr bwMode="auto">
            <a:xfrm rot="5400000" flipV="1">
              <a:off x="1676" y="2383"/>
              <a:ext cx="108" cy="824"/>
            </a:xfrm>
            <a:prstGeom prst="bentConnector4">
              <a:avLst>
                <a:gd name="adj1" fmla="val -156486"/>
                <a:gd name="adj2" fmla="val 87134"/>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11" name="AutoShape 228"/>
            <p:cNvCxnSpPr>
              <a:cxnSpLocks noChangeShapeType="1"/>
              <a:stCxn id="81970" idx="3"/>
              <a:endCxn id="81971" idx="1"/>
            </p:cNvCxnSpPr>
            <p:nvPr/>
          </p:nvCxnSpPr>
          <p:spPr bwMode="auto">
            <a:xfrm flipV="1">
              <a:off x="2008" y="2849"/>
              <a:ext cx="134" cy="6"/>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12" name="AutoShape 229"/>
            <p:cNvCxnSpPr>
              <a:cxnSpLocks noChangeShapeType="1"/>
              <a:stCxn id="81970" idx="0"/>
              <a:endCxn id="81972" idx="2"/>
            </p:cNvCxnSpPr>
            <p:nvPr/>
          </p:nvCxnSpPr>
          <p:spPr bwMode="auto">
            <a:xfrm rot="-5400000">
              <a:off x="2008" y="1752"/>
              <a:ext cx="775" cy="1170"/>
            </a:xfrm>
            <a:prstGeom prst="bentConnector3">
              <a:avLst>
                <a:gd name="adj1" fmla="val 49935"/>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13" name="AutoShape 230"/>
            <p:cNvCxnSpPr>
              <a:cxnSpLocks noChangeShapeType="1"/>
              <a:stCxn id="81987" idx="4"/>
              <a:endCxn id="81972" idx="3"/>
            </p:cNvCxnSpPr>
            <p:nvPr/>
          </p:nvCxnSpPr>
          <p:spPr bwMode="auto">
            <a:xfrm rot="10800000" flipV="1">
              <a:off x="3138" y="1428"/>
              <a:ext cx="1492" cy="417"/>
            </a:xfrm>
            <a:prstGeom prst="bentConnector3">
              <a:avLst>
                <a:gd name="adj1" fmla="val 5000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14" name="AutoShape 231"/>
            <p:cNvCxnSpPr>
              <a:cxnSpLocks noChangeShapeType="1"/>
              <a:endCxn id="81975" idx="1"/>
            </p:cNvCxnSpPr>
            <p:nvPr/>
          </p:nvCxnSpPr>
          <p:spPr bwMode="auto">
            <a:xfrm flipV="1">
              <a:off x="3412" y="3239"/>
              <a:ext cx="202" cy="9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15" name="AutoShape 232"/>
            <p:cNvCxnSpPr>
              <a:cxnSpLocks noChangeShapeType="1"/>
              <a:stCxn id="81974" idx="0"/>
              <a:endCxn id="81975" idx="2"/>
            </p:cNvCxnSpPr>
            <p:nvPr/>
          </p:nvCxnSpPr>
          <p:spPr bwMode="auto">
            <a:xfrm rot="5400000" flipH="1">
              <a:off x="3897" y="3284"/>
              <a:ext cx="177" cy="350"/>
            </a:xfrm>
            <a:prstGeom prst="bentConnector3">
              <a:avLst>
                <a:gd name="adj1" fmla="val 22597"/>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16" name="AutoShape 233"/>
            <p:cNvCxnSpPr>
              <a:cxnSpLocks noChangeShapeType="1"/>
              <a:stCxn id="81974" idx="0"/>
              <a:endCxn id="81976" idx="2"/>
            </p:cNvCxnSpPr>
            <p:nvPr/>
          </p:nvCxnSpPr>
          <p:spPr bwMode="auto">
            <a:xfrm rot="-5400000">
              <a:off x="4232" y="3338"/>
              <a:ext cx="138" cy="279"/>
            </a:xfrm>
            <a:prstGeom prst="bentConnector3">
              <a:avLst>
                <a:gd name="adj1" fmla="val 2391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17" name="AutoShape 234"/>
            <p:cNvCxnSpPr>
              <a:cxnSpLocks noChangeShapeType="1"/>
              <a:stCxn id="81975" idx="3"/>
              <a:endCxn id="81976" idx="1"/>
            </p:cNvCxnSpPr>
            <p:nvPr/>
          </p:nvCxnSpPr>
          <p:spPr bwMode="auto">
            <a:xfrm flipV="1">
              <a:off x="4008" y="3233"/>
              <a:ext cx="168" cy="6"/>
            </a:xfrm>
            <a:prstGeom prst="bentConnector3">
              <a:avLst>
                <a:gd name="adj1" fmla="val 50000"/>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18" name="AutoShape 235"/>
            <p:cNvCxnSpPr>
              <a:cxnSpLocks noChangeShapeType="1"/>
            </p:cNvCxnSpPr>
            <p:nvPr/>
          </p:nvCxnSpPr>
          <p:spPr bwMode="auto">
            <a:xfrm>
              <a:off x="3802" y="3606"/>
              <a:ext cx="636" cy="240"/>
            </a:xfrm>
            <a:prstGeom prst="bentConnector3">
              <a:avLst>
                <a:gd name="adj1" fmla="val -944"/>
              </a:avLst>
            </a:prstGeom>
            <a:noFill/>
            <a:ln w="57150">
              <a:solidFill>
                <a:schemeClr val="tx1"/>
              </a:solidFill>
              <a:miter lim="800000"/>
              <a:headEnd/>
              <a:tailEnd/>
            </a:ln>
            <a:extLst>
              <a:ext uri="{909E8E84-426E-40dd-AFC4-6F175D3DCCD1}">
                <a14:hiddenFill xmlns:a14="http://schemas.microsoft.com/office/drawing/2010/main">
                  <a:noFill/>
                </a14:hiddenFill>
              </a:ext>
            </a:extLst>
          </p:spPr>
        </p:cxnSp>
        <p:cxnSp>
          <p:nvCxnSpPr>
            <p:cNvPr id="82019" name="AutoShape 236"/>
            <p:cNvCxnSpPr>
              <a:cxnSpLocks noChangeShapeType="1"/>
              <a:endCxn id="81976" idx="2"/>
            </p:cNvCxnSpPr>
            <p:nvPr/>
          </p:nvCxnSpPr>
          <p:spPr bwMode="auto">
            <a:xfrm rot="5400000" flipH="1">
              <a:off x="4218" y="3631"/>
              <a:ext cx="449" cy="6"/>
            </a:xfrm>
            <a:prstGeom prst="bentConnector3">
              <a:avLst>
                <a:gd name="adj1" fmla="val 49889"/>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0" name="AutoShape 237"/>
            <p:cNvCxnSpPr>
              <a:cxnSpLocks noChangeShapeType="1"/>
              <a:stCxn id="81975" idx="0"/>
              <a:endCxn id="81977" idx="2"/>
            </p:cNvCxnSpPr>
            <p:nvPr/>
          </p:nvCxnSpPr>
          <p:spPr bwMode="auto">
            <a:xfrm rot="-5400000">
              <a:off x="3892" y="2798"/>
              <a:ext cx="229" cy="392"/>
            </a:xfrm>
            <a:prstGeom prst="bentConnector3">
              <a:avLst>
                <a:gd name="adj1" fmla="val 4978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1" name="AutoShape 238"/>
            <p:cNvCxnSpPr>
              <a:cxnSpLocks noChangeShapeType="1"/>
              <a:stCxn id="81976" idx="0"/>
              <a:endCxn id="81977" idx="2"/>
            </p:cNvCxnSpPr>
            <p:nvPr/>
          </p:nvCxnSpPr>
          <p:spPr bwMode="auto">
            <a:xfrm rot="5400000" flipH="1">
              <a:off x="4233" y="2849"/>
              <a:ext cx="178" cy="237"/>
            </a:xfrm>
            <a:prstGeom prst="bentConnector3">
              <a:avLst>
                <a:gd name="adj1" fmla="val 36514"/>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2" name="AutoShape 239"/>
            <p:cNvCxnSpPr>
              <a:cxnSpLocks noChangeShapeType="1"/>
              <a:endCxn id="81978" idx="2"/>
            </p:cNvCxnSpPr>
            <p:nvPr/>
          </p:nvCxnSpPr>
          <p:spPr bwMode="auto">
            <a:xfrm flipV="1">
              <a:off x="1138" y="2786"/>
              <a:ext cx="2369" cy="338"/>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3" name="AutoShape 240"/>
            <p:cNvCxnSpPr>
              <a:cxnSpLocks noChangeShapeType="1"/>
              <a:stCxn id="81968" idx="0"/>
              <a:endCxn id="81978" idx="1"/>
            </p:cNvCxnSpPr>
            <p:nvPr/>
          </p:nvCxnSpPr>
          <p:spPr bwMode="auto">
            <a:xfrm rot="-5400000">
              <a:off x="1786" y="1464"/>
              <a:ext cx="285" cy="2484"/>
            </a:xfrm>
            <a:prstGeom prst="bentConnector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4" name="AutoShape 241"/>
            <p:cNvCxnSpPr>
              <a:cxnSpLocks noChangeShapeType="1"/>
              <a:endCxn id="81978" idx="2"/>
            </p:cNvCxnSpPr>
            <p:nvPr/>
          </p:nvCxnSpPr>
          <p:spPr bwMode="auto">
            <a:xfrm flipV="1">
              <a:off x="1600" y="2786"/>
              <a:ext cx="1907" cy="332"/>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5" name="AutoShape 242"/>
            <p:cNvCxnSpPr>
              <a:cxnSpLocks noChangeShapeType="1"/>
              <a:stCxn id="81981" idx="0"/>
              <a:endCxn id="81979" idx="2"/>
            </p:cNvCxnSpPr>
            <p:nvPr/>
          </p:nvCxnSpPr>
          <p:spPr bwMode="auto">
            <a:xfrm rot="5400000" flipH="1">
              <a:off x="4891" y="3008"/>
              <a:ext cx="790" cy="169"/>
            </a:xfrm>
            <a:prstGeom prst="bentConnector3">
              <a:avLst>
                <a:gd name="adj1" fmla="val 50000"/>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6" name="AutoShape 243"/>
            <p:cNvCxnSpPr>
              <a:cxnSpLocks noChangeShapeType="1"/>
              <a:stCxn id="81982" idx="0"/>
              <a:endCxn id="81979" idx="2"/>
            </p:cNvCxnSpPr>
            <p:nvPr/>
          </p:nvCxnSpPr>
          <p:spPr bwMode="auto">
            <a:xfrm rot="-5400000">
              <a:off x="4621" y="2943"/>
              <a:ext cx="826" cy="335"/>
            </a:xfrm>
            <a:prstGeom prst="bentConnector3">
              <a:avLst>
                <a:gd name="adj1" fmla="val 50000"/>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7" name="AutoShape 244"/>
            <p:cNvCxnSpPr>
              <a:cxnSpLocks noChangeShapeType="1"/>
              <a:stCxn id="81979" idx="0"/>
              <a:endCxn id="81980" idx="2"/>
            </p:cNvCxnSpPr>
            <p:nvPr/>
          </p:nvCxnSpPr>
          <p:spPr bwMode="auto">
            <a:xfrm rot="5400000" flipH="1">
              <a:off x="4683" y="1958"/>
              <a:ext cx="306" cy="730"/>
            </a:xfrm>
            <a:prstGeom prst="bentConnector3">
              <a:avLst>
                <a:gd name="adj1" fmla="val 5000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8" name="AutoShape 245"/>
            <p:cNvCxnSpPr>
              <a:cxnSpLocks noChangeShapeType="1"/>
              <a:stCxn id="81978" idx="0"/>
              <a:endCxn id="81980" idx="1"/>
            </p:cNvCxnSpPr>
            <p:nvPr/>
          </p:nvCxnSpPr>
          <p:spPr bwMode="auto">
            <a:xfrm rot="-5400000">
              <a:off x="3740" y="1806"/>
              <a:ext cx="301" cy="767"/>
            </a:xfrm>
            <a:prstGeom prst="bentConnector2">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29" name="AutoShape 246"/>
            <p:cNvCxnSpPr>
              <a:cxnSpLocks noChangeShapeType="1"/>
              <a:stCxn id="81976" idx="0"/>
              <a:endCxn id="81980" idx="2"/>
            </p:cNvCxnSpPr>
            <p:nvPr/>
          </p:nvCxnSpPr>
          <p:spPr bwMode="auto">
            <a:xfrm rot="-5400000">
              <a:off x="4012" y="2598"/>
              <a:ext cx="887" cy="31"/>
            </a:xfrm>
            <a:prstGeom prst="bentConnector3">
              <a:avLst>
                <a:gd name="adj1" fmla="val 49944"/>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30" name="AutoShape 247"/>
            <p:cNvCxnSpPr>
              <a:cxnSpLocks noChangeShapeType="1"/>
              <a:endCxn id="81984" idx="2"/>
            </p:cNvCxnSpPr>
            <p:nvPr/>
          </p:nvCxnSpPr>
          <p:spPr bwMode="auto">
            <a:xfrm rot="10800000">
              <a:off x="1132" y="2436"/>
              <a:ext cx="420" cy="126"/>
            </a:xfrm>
            <a:prstGeom prst="bentConnector3">
              <a:avLst>
                <a:gd name="adj1" fmla="val 17139"/>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31" name="AutoShape 248"/>
            <p:cNvCxnSpPr>
              <a:cxnSpLocks noChangeShapeType="1"/>
              <a:endCxn id="81983" idx="1"/>
            </p:cNvCxnSpPr>
            <p:nvPr/>
          </p:nvCxnSpPr>
          <p:spPr bwMode="auto">
            <a:xfrm rot="-5400000">
              <a:off x="1408" y="2268"/>
              <a:ext cx="240" cy="96"/>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32" name="AutoShape 249"/>
            <p:cNvCxnSpPr>
              <a:cxnSpLocks noChangeShapeType="1"/>
              <a:stCxn id="81966" idx="1"/>
            </p:cNvCxnSpPr>
            <p:nvPr/>
          </p:nvCxnSpPr>
          <p:spPr bwMode="auto">
            <a:xfrm rot="10800000" flipV="1">
              <a:off x="360" y="3736"/>
              <a:ext cx="697" cy="244"/>
            </a:xfrm>
            <a:prstGeom prst="bentConnector3">
              <a:avLst>
                <a:gd name="adj1" fmla="val 18648"/>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82033" name="AutoShape 250"/>
            <p:cNvCxnSpPr>
              <a:cxnSpLocks noChangeShapeType="1"/>
              <a:endCxn id="81984" idx="1"/>
            </p:cNvCxnSpPr>
            <p:nvPr/>
          </p:nvCxnSpPr>
          <p:spPr bwMode="auto">
            <a:xfrm rot="-5400000">
              <a:off x="-183" y="2977"/>
              <a:ext cx="1548" cy="466"/>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34" name="AutoShape 251"/>
            <p:cNvCxnSpPr>
              <a:cxnSpLocks noChangeShapeType="1"/>
              <a:stCxn id="81984" idx="4"/>
              <a:endCxn id="81972" idx="1"/>
            </p:cNvCxnSpPr>
            <p:nvPr/>
          </p:nvCxnSpPr>
          <p:spPr bwMode="auto">
            <a:xfrm rot="10800000" flipH="1">
              <a:off x="824" y="1845"/>
              <a:ext cx="2000" cy="351"/>
            </a:xfrm>
            <a:prstGeom prst="bentConnector3">
              <a:avLst>
                <a:gd name="adj1" fmla="val 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35" name="AutoShape 252"/>
            <p:cNvCxnSpPr>
              <a:cxnSpLocks noChangeShapeType="1"/>
              <a:endCxn id="81985" idx="2"/>
            </p:cNvCxnSpPr>
            <p:nvPr/>
          </p:nvCxnSpPr>
          <p:spPr bwMode="auto">
            <a:xfrm rot="-5400000">
              <a:off x="1752" y="1975"/>
              <a:ext cx="729" cy="1"/>
            </a:xfrm>
            <a:prstGeom prst="bentConnector3">
              <a:avLst>
                <a:gd name="adj1" fmla="val 50477"/>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36" name="AutoShape 253"/>
            <p:cNvCxnSpPr>
              <a:cxnSpLocks noChangeShapeType="1"/>
              <a:stCxn id="81983" idx="4"/>
              <a:endCxn id="81985" idx="1"/>
            </p:cNvCxnSpPr>
            <p:nvPr/>
          </p:nvCxnSpPr>
          <p:spPr bwMode="auto">
            <a:xfrm rot="10800000" flipH="1">
              <a:off x="1576" y="1611"/>
              <a:ext cx="300" cy="345"/>
            </a:xfrm>
            <a:prstGeom prst="bentConnector4">
              <a:avLst>
                <a:gd name="adj1" fmla="val 1662"/>
                <a:gd name="adj2" fmla="val 65505"/>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37" name="AutoShape 254"/>
            <p:cNvCxnSpPr>
              <a:cxnSpLocks noChangeShapeType="1"/>
              <a:stCxn id="81987" idx="4"/>
              <a:endCxn id="81985" idx="2"/>
            </p:cNvCxnSpPr>
            <p:nvPr/>
          </p:nvCxnSpPr>
          <p:spPr bwMode="auto">
            <a:xfrm rot="10800000" flipV="1">
              <a:off x="2117" y="1428"/>
              <a:ext cx="2513" cy="183"/>
            </a:xfrm>
            <a:prstGeom prst="bentConnector4">
              <a:avLst>
                <a:gd name="adj1" fmla="val 29884"/>
                <a:gd name="adj2" fmla="val 99449"/>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38" name="AutoShape 255"/>
            <p:cNvCxnSpPr>
              <a:cxnSpLocks noChangeShapeType="1"/>
              <a:stCxn id="81972" idx="0"/>
              <a:endCxn id="81985" idx="2"/>
            </p:cNvCxnSpPr>
            <p:nvPr/>
          </p:nvCxnSpPr>
          <p:spPr bwMode="auto">
            <a:xfrm rot="5400000" flipH="1">
              <a:off x="2484" y="1244"/>
              <a:ext cx="129" cy="864"/>
            </a:xfrm>
            <a:prstGeom prst="bentConnector3">
              <a:avLst>
                <a:gd name="adj1" fmla="val 10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39" name="AutoShape 256"/>
            <p:cNvCxnSpPr>
              <a:cxnSpLocks noChangeShapeType="1"/>
              <a:endCxn id="81986" idx="1"/>
            </p:cNvCxnSpPr>
            <p:nvPr/>
          </p:nvCxnSpPr>
          <p:spPr bwMode="auto">
            <a:xfrm rot="5400000" flipH="1">
              <a:off x="2374" y="1507"/>
              <a:ext cx="211" cy="4"/>
            </a:xfrm>
            <a:prstGeom prst="bentConnector3">
              <a:avLst>
                <a:gd name="adj1" fmla="val 4976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40" name="AutoShape 257"/>
            <p:cNvCxnSpPr>
              <a:cxnSpLocks noChangeShapeType="1"/>
            </p:cNvCxnSpPr>
            <p:nvPr/>
          </p:nvCxnSpPr>
          <p:spPr bwMode="auto">
            <a:xfrm flipV="1">
              <a:off x="2680" y="1695"/>
              <a:ext cx="1056" cy="147"/>
            </a:xfrm>
            <a:prstGeom prst="bentConnector3">
              <a:avLst>
                <a:gd name="adj1" fmla="val 185"/>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82041" name="AutoShape 258"/>
            <p:cNvCxnSpPr>
              <a:cxnSpLocks noChangeShapeType="1"/>
              <a:endCxn id="81987" idx="1"/>
            </p:cNvCxnSpPr>
            <p:nvPr/>
          </p:nvCxnSpPr>
          <p:spPr bwMode="auto">
            <a:xfrm>
              <a:off x="3721" y="1695"/>
              <a:ext cx="909" cy="69"/>
            </a:xfrm>
            <a:prstGeom prst="bentConnector3">
              <a:avLst>
                <a:gd name="adj1" fmla="val 4994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42" name="AutoShape 259"/>
            <p:cNvCxnSpPr>
              <a:cxnSpLocks noChangeShapeType="1"/>
              <a:stCxn id="81972" idx="0"/>
              <a:endCxn id="81987" idx="1"/>
            </p:cNvCxnSpPr>
            <p:nvPr/>
          </p:nvCxnSpPr>
          <p:spPr bwMode="auto">
            <a:xfrm rot="5400000" flipV="1">
              <a:off x="3794" y="927"/>
              <a:ext cx="24" cy="1649"/>
            </a:xfrm>
            <a:prstGeom prst="bentConnector4">
              <a:avLst>
                <a:gd name="adj1" fmla="val -150005"/>
                <a:gd name="adj2" fmla="val 7216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43" name="AutoShape 260"/>
            <p:cNvCxnSpPr>
              <a:cxnSpLocks noChangeShapeType="1"/>
              <a:endCxn id="81987" idx="1"/>
            </p:cNvCxnSpPr>
            <p:nvPr/>
          </p:nvCxnSpPr>
          <p:spPr bwMode="auto">
            <a:xfrm flipV="1">
              <a:off x="3934" y="1764"/>
              <a:ext cx="696" cy="282"/>
            </a:xfrm>
            <a:prstGeom prst="bentConnector3">
              <a:avLst>
                <a:gd name="adj1" fmla="val 172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44" name="AutoShape 261"/>
            <p:cNvCxnSpPr>
              <a:cxnSpLocks noChangeShapeType="1"/>
              <a:stCxn id="81980" idx="0"/>
              <a:endCxn id="81987" idx="1"/>
            </p:cNvCxnSpPr>
            <p:nvPr/>
          </p:nvCxnSpPr>
          <p:spPr bwMode="auto">
            <a:xfrm rot="-5400000">
              <a:off x="4479" y="1756"/>
              <a:ext cx="144" cy="159"/>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45" name="AutoShape 262"/>
            <p:cNvCxnSpPr>
              <a:cxnSpLocks noChangeShapeType="1"/>
              <a:stCxn id="81979" idx="0"/>
              <a:endCxn id="81987" idx="2"/>
            </p:cNvCxnSpPr>
            <p:nvPr/>
          </p:nvCxnSpPr>
          <p:spPr bwMode="auto">
            <a:xfrm rot="5400000" flipH="1">
              <a:off x="4777" y="2052"/>
              <a:ext cx="712" cy="136"/>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46" name="AutoShape 263"/>
            <p:cNvCxnSpPr>
              <a:cxnSpLocks noChangeShapeType="1"/>
              <a:endCxn id="81989" idx="1"/>
            </p:cNvCxnSpPr>
            <p:nvPr/>
          </p:nvCxnSpPr>
          <p:spPr bwMode="auto">
            <a:xfrm flipV="1">
              <a:off x="4438" y="1342"/>
              <a:ext cx="610" cy="410"/>
            </a:xfrm>
            <a:prstGeom prst="bentConnector3">
              <a:avLst>
                <a:gd name="adj1" fmla="val 1801"/>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47" name="AutoShape 264"/>
            <p:cNvCxnSpPr>
              <a:cxnSpLocks noChangeShapeType="1"/>
              <a:stCxn id="81987" idx="4"/>
              <a:endCxn id="81989" idx="1"/>
            </p:cNvCxnSpPr>
            <p:nvPr/>
          </p:nvCxnSpPr>
          <p:spPr bwMode="auto">
            <a:xfrm rot="10800000" flipH="1">
              <a:off x="4630" y="1342"/>
              <a:ext cx="418" cy="86"/>
            </a:xfrm>
            <a:prstGeom prst="bentConnector3">
              <a:avLst>
                <a:gd name="adj1" fmla="val -445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48" name="AutoShape 265"/>
            <p:cNvCxnSpPr>
              <a:cxnSpLocks noChangeShapeType="1"/>
              <a:endCxn id="81991" idx="2"/>
            </p:cNvCxnSpPr>
            <p:nvPr/>
          </p:nvCxnSpPr>
          <p:spPr bwMode="auto">
            <a:xfrm rot="10800000">
              <a:off x="3490" y="1430"/>
              <a:ext cx="764" cy="5"/>
            </a:xfrm>
            <a:prstGeom prst="bentConnector3">
              <a:avLst>
                <a:gd name="adj1" fmla="val 5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49" name="AutoShape 266"/>
            <p:cNvCxnSpPr>
              <a:cxnSpLocks noChangeShapeType="1"/>
              <a:endCxn id="81996" idx="1"/>
            </p:cNvCxnSpPr>
            <p:nvPr/>
          </p:nvCxnSpPr>
          <p:spPr bwMode="auto">
            <a:xfrm flipV="1">
              <a:off x="2482" y="1132"/>
              <a:ext cx="435" cy="3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50" name="AutoShape 267"/>
            <p:cNvCxnSpPr>
              <a:cxnSpLocks noChangeShapeType="1"/>
              <a:stCxn id="81986" idx="4"/>
              <a:endCxn id="81996" idx="1"/>
            </p:cNvCxnSpPr>
            <p:nvPr/>
          </p:nvCxnSpPr>
          <p:spPr bwMode="auto">
            <a:xfrm rot="5400000" flipV="1">
              <a:off x="2602" y="816"/>
              <a:ext cx="192" cy="439"/>
            </a:xfrm>
            <a:prstGeom prst="bentConnector5">
              <a:avLst>
                <a:gd name="adj1" fmla="val -75000"/>
                <a:gd name="adj2" fmla="val 63324"/>
                <a:gd name="adj3" fmla="val 175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51" name="AutoShape 268"/>
            <p:cNvCxnSpPr>
              <a:cxnSpLocks noChangeShapeType="1"/>
              <a:stCxn id="81985" idx="4"/>
              <a:endCxn id="81996" idx="1"/>
            </p:cNvCxnSpPr>
            <p:nvPr/>
          </p:nvCxnSpPr>
          <p:spPr bwMode="auto">
            <a:xfrm rot="5400000" flipV="1">
              <a:off x="2354" y="569"/>
              <a:ext cx="85" cy="1041"/>
            </a:xfrm>
            <a:prstGeom prst="bentConnector5">
              <a:avLst>
                <a:gd name="adj1" fmla="val -303532"/>
                <a:gd name="adj2" fmla="val 84051"/>
                <a:gd name="adj3" fmla="val 26941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52" name="AutoShape 269"/>
            <p:cNvCxnSpPr>
              <a:cxnSpLocks noChangeShapeType="1"/>
              <a:stCxn id="81985" idx="4"/>
              <a:endCxn id="81986" idx="1"/>
            </p:cNvCxnSpPr>
            <p:nvPr/>
          </p:nvCxnSpPr>
          <p:spPr bwMode="auto">
            <a:xfrm rot="5400000" flipV="1">
              <a:off x="1999" y="924"/>
              <a:ext cx="356" cy="602"/>
            </a:xfrm>
            <a:prstGeom prst="bentConnector5">
              <a:avLst>
                <a:gd name="adj1" fmla="val -40449"/>
                <a:gd name="adj2" fmla="val 69935"/>
                <a:gd name="adj3" fmla="val 140449"/>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53" name="AutoShape 270"/>
            <p:cNvCxnSpPr>
              <a:cxnSpLocks noChangeShapeType="1"/>
              <a:endCxn id="81988" idx="2"/>
            </p:cNvCxnSpPr>
            <p:nvPr/>
          </p:nvCxnSpPr>
          <p:spPr bwMode="auto">
            <a:xfrm flipH="1" flipV="1">
              <a:off x="4254" y="1038"/>
              <a:ext cx="10" cy="72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054" name="AutoShape 271"/>
            <p:cNvCxnSpPr>
              <a:cxnSpLocks noChangeShapeType="1"/>
              <a:stCxn id="81979" idx="0"/>
              <a:endCxn id="81988" idx="2"/>
            </p:cNvCxnSpPr>
            <p:nvPr/>
          </p:nvCxnSpPr>
          <p:spPr bwMode="auto">
            <a:xfrm rot="5400000" flipH="1">
              <a:off x="4009" y="1283"/>
              <a:ext cx="1438" cy="947"/>
            </a:xfrm>
            <a:prstGeom prst="bentConnector3">
              <a:avLst>
                <a:gd name="adj1" fmla="val 99648"/>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55" name="AutoShape 272"/>
            <p:cNvCxnSpPr>
              <a:cxnSpLocks noChangeShapeType="1"/>
              <a:stCxn id="81987" idx="4"/>
              <a:endCxn id="81988" idx="2"/>
            </p:cNvCxnSpPr>
            <p:nvPr/>
          </p:nvCxnSpPr>
          <p:spPr bwMode="auto">
            <a:xfrm rot="10800000">
              <a:off x="4254" y="1038"/>
              <a:ext cx="376" cy="39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56" name="AutoShape 273"/>
            <p:cNvCxnSpPr>
              <a:cxnSpLocks noChangeShapeType="1"/>
            </p:cNvCxnSpPr>
            <p:nvPr/>
          </p:nvCxnSpPr>
          <p:spPr bwMode="auto">
            <a:xfrm rot="5400000" flipH="1">
              <a:off x="3100" y="816"/>
              <a:ext cx="673" cy="549"/>
            </a:xfrm>
            <a:prstGeom prst="bentConnector3">
              <a:avLst>
                <a:gd name="adj1" fmla="val 49926"/>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82057" name="AutoShape 274"/>
            <p:cNvCxnSpPr>
              <a:cxnSpLocks noChangeShapeType="1"/>
              <a:endCxn id="81993" idx="1"/>
            </p:cNvCxnSpPr>
            <p:nvPr/>
          </p:nvCxnSpPr>
          <p:spPr bwMode="auto">
            <a:xfrm rot="10800000">
              <a:off x="1174" y="1482"/>
              <a:ext cx="408" cy="258"/>
            </a:xfrm>
            <a:prstGeom prst="bentConnector3">
              <a:avLst>
                <a:gd name="adj1" fmla="val 98773"/>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58" name="AutoShape 275"/>
            <p:cNvCxnSpPr>
              <a:cxnSpLocks noChangeShapeType="1"/>
              <a:stCxn id="81994" idx="4"/>
              <a:endCxn id="81990" idx="2"/>
            </p:cNvCxnSpPr>
            <p:nvPr/>
          </p:nvCxnSpPr>
          <p:spPr bwMode="auto">
            <a:xfrm rot="5400000" flipH="1">
              <a:off x="999" y="483"/>
              <a:ext cx="294" cy="963"/>
            </a:xfrm>
            <a:prstGeom prst="bentConnector3">
              <a:avLst>
                <a:gd name="adj1" fmla="val 4013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59" name="AutoShape 276"/>
            <p:cNvCxnSpPr>
              <a:cxnSpLocks noChangeShapeType="1"/>
              <a:stCxn id="81985" idx="4"/>
              <a:endCxn id="81994" idx="2"/>
            </p:cNvCxnSpPr>
            <p:nvPr/>
          </p:nvCxnSpPr>
          <p:spPr bwMode="auto">
            <a:xfrm rot="-5400000" flipH="1" flipV="1">
              <a:off x="1723" y="1013"/>
              <a:ext cx="119" cy="187"/>
            </a:xfrm>
            <a:prstGeom prst="bentConnector5">
              <a:avLst>
                <a:gd name="adj1" fmla="val -121009"/>
                <a:gd name="adj2" fmla="val 50269"/>
                <a:gd name="adj3" fmla="val 22100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60" name="AutoShape 277"/>
            <p:cNvCxnSpPr>
              <a:cxnSpLocks noChangeShapeType="1"/>
              <a:stCxn id="81985" idx="4"/>
              <a:endCxn id="81993" idx="2"/>
            </p:cNvCxnSpPr>
            <p:nvPr/>
          </p:nvCxnSpPr>
          <p:spPr bwMode="auto">
            <a:xfrm rot="-5400000" flipH="1" flipV="1">
              <a:off x="1346" y="952"/>
              <a:ext cx="435" cy="625"/>
            </a:xfrm>
            <a:prstGeom prst="bentConnector4">
              <a:avLst>
                <a:gd name="adj1" fmla="val -33102"/>
                <a:gd name="adj2" fmla="val 14556"/>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61" name="AutoShape 278"/>
            <p:cNvCxnSpPr>
              <a:cxnSpLocks noChangeShapeType="1"/>
              <a:endCxn id="81990" idx="2"/>
            </p:cNvCxnSpPr>
            <p:nvPr/>
          </p:nvCxnSpPr>
          <p:spPr bwMode="auto">
            <a:xfrm rot="10800000" flipV="1">
              <a:off x="664" y="747"/>
              <a:ext cx="1209" cy="71"/>
            </a:xfrm>
            <a:prstGeom prst="bentConnector4">
              <a:avLst>
                <a:gd name="adj1" fmla="val 36394"/>
                <a:gd name="adj2" fmla="val 34225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62" name="AutoShape 279"/>
            <p:cNvCxnSpPr>
              <a:cxnSpLocks noChangeShapeType="1"/>
            </p:cNvCxnSpPr>
            <p:nvPr/>
          </p:nvCxnSpPr>
          <p:spPr bwMode="auto">
            <a:xfrm rot="5400000">
              <a:off x="1837" y="786"/>
              <a:ext cx="72"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063" name="AutoShape 280"/>
            <p:cNvCxnSpPr>
              <a:cxnSpLocks noChangeShapeType="1"/>
            </p:cNvCxnSpPr>
            <p:nvPr/>
          </p:nvCxnSpPr>
          <p:spPr bwMode="auto">
            <a:xfrm>
              <a:off x="1873" y="747"/>
              <a:ext cx="1290" cy="1"/>
            </a:xfrm>
            <a:prstGeom prst="bentConnector3">
              <a:avLst>
                <a:gd name="adj1" fmla="val 9961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82064" name="AutoShape 281"/>
            <p:cNvCxnSpPr>
              <a:cxnSpLocks noChangeShapeType="1"/>
              <a:stCxn id="81984" idx="4"/>
              <a:endCxn id="81995" idx="2"/>
            </p:cNvCxnSpPr>
            <p:nvPr/>
          </p:nvCxnSpPr>
          <p:spPr bwMode="auto">
            <a:xfrm rot="10800000">
              <a:off x="522" y="2194"/>
              <a:ext cx="302" cy="2"/>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65" name="AutoShape 282"/>
            <p:cNvCxnSpPr>
              <a:cxnSpLocks noChangeShapeType="1"/>
            </p:cNvCxnSpPr>
            <p:nvPr/>
          </p:nvCxnSpPr>
          <p:spPr bwMode="auto">
            <a:xfrm rot="10800000">
              <a:off x="819" y="2132"/>
              <a:ext cx="655" cy="70"/>
            </a:xfrm>
            <a:prstGeom prst="bentConnector3">
              <a:avLst>
                <a:gd name="adj1" fmla="val 4992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82066" name="AutoShape 283"/>
            <p:cNvCxnSpPr>
              <a:cxnSpLocks noChangeShapeType="1"/>
              <a:stCxn id="81984" idx="4"/>
              <a:endCxn id="81995" idx="2"/>
            </p:cNvCxnSpPr>
            <p:nvPr/>
          </p:nvCxnSpPr>
          <p:spPr bwMode="auto">
            <a:xfrm rot="10800000">
              <a:off x="522" y="2194"/>
              <a:ext cx="302" cy="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67" name="AutoShape 284"/>
            <p:cNvCxnSpPr>
              <a:cxnSpLocks noChangeShapeType="1"/>
              <a:endCxn id="81992" idx="1"/>
            </p:cNvCxnSpPr>
            <p:nvPr/>
          </p:nvCxnSpPr>
          <p:spPr bwMode="auto">
            <a:xfrm flipV="1">
              <a:off x="1433" y="605"/>
              <a:ext cx="867" cy="387"/>
            </a:xfrm>
            <a:prstGeom prst="bentConnector3">
              <a:avLst>
                <a:gd name="adj1" fmla="val 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68" name="AutoShape 285"/>
            <p:cNvCxnSpPr>
              <a:cxnSpLocks noChangeShapeType="1"/>
              <a:stCxn id="81993" idx="4"/>
            </p:cNvCxnSpPr>
            <p:nvPr/>
          </p:nvCxnSpPr>
          <p:spPr bwMode="auto">
            <a:xfrm flipV="1">
              <a:off x="1174" y="993"/>
              <a:ext cx="0" cy="3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069" name="AutoShape 286"/>
            <p:cNvCxnSpPr>
              <a:cxnSpLocks noChangeShapeType="1"/>
              <a:stCxn id="81990" idx="3"/>
              <a:endCxn id="81992" idx="1"/>
            </p:cNvCxnSpPr>
            <p:nvPr/>
          </p:nvCxnSpPr>
          <p:spPr bwMode="auto">
            <a:xfrm flipV="1">
              <a:off x="664" y="605"/>
              <a:ext cx="1636"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070" name="AutoShape 287"/>
            <p:cNvCxnSpPr>
              <a:cxnSpLocks noChangeShapeType="1"/>
              <a:stCxn id="81971" idx="0"/>
            </p:cNvCxnSpPr>
            <p:nvPr/>
          </p:nvCxnSpPr>
          <p:spPr bwMode="auto">
            <a:xfrm rot="5400000" flipH="1">
              <a:off x="2054" y="2432"/>
              <a:ext cx="384" cy="187"/>
            </a:xfrm>
            <a:prstGeom prst="bentConnector3">
              <a:avLst>
                <a:gd name="adj1" fmla="val 41662"/>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82071" name="AutoShape 288"/>
            <p:cNvCxnSpPr>
              <a:cxnSpLocks noChangeShapeType="1"/>
            </p:cNvCxnSpPr>
            <p:nvPr/>
          </p:nvCxnSpPr>
          <p:spPr bwMode="auto">
            <a:xfrm rot="16200000" flipH="1">
              <a:off x="2632" y="1878"/>
              <a:ext cx="306" cy="210"/>
            </a:xfrm>
            <a:prstGeom prst="bentConnector3">
              <a:avLst>
                <a:gd name="adj1" fmla="val 50000"/>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82072" name="AutoShape 289"/>
            <p:cNvCxnSpPr>
              <a:cxnSpLocks noChangeShapeType="1"/>
              <a:endCxn id="81971" idx="3"/>
            </p:cNvCxnSpPr>
            <p:nvPr/>
          </p:nvCxnSpPr>
          <p:spPr bwMode="auto">
            <a:xfrm rot="5400000">
              <a:off x="2353" y="2313"/>
              <a:ext cx="719" cy="354"/>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73" name="AutoShape 290"/>
            <p:cNvCxnSpPr>
              <a:cxnSpLocks noChangeShapeType="1"/>
              <a:endCxn id="81991" idx="2"/>
            </p:cNvCxnSpPr>
            <p:nvPr/>
          </p:nvCxnSpPr>
          <p:spPr bwMode="auto">
            <a:xfrm rot="10800000" flipV="1">
              <a:off x="3490" y="1102"/>
              <a:ext cx="1558" cy="32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2074" name="Freeform 291"/>
            <p:cNvSpPr>
              <a:spLocks/>
            </p:cNvSpPr>
            <p:nvPr/>
          </p:nvSpPr>
          <p:spPr bwMode="auto">
            <a:xfrm>
              <a:off x="3519" y="818"/>
              <a:ext cx="190" cy="164"/>
            </a:xfrm>
            <a:custGeom>
              <a:avLst/>
              <a:gdLst>
                <a:gd name="T0" fmla="*/ 0 w 384"/>
                <a:gd name="T1" fmla="*/ 0 h 240"/>
                <a:gd name="T2" fmla="*/ 0 w 384"/>
                <a:gd name="T3" fmla="*/ 12 h 240"/>
                <a:gd name="T4" fmla="*/ 1 w 384"/>
                <a:gd name="T5" fmla="*/ 12 h 240"/>
                <a:gd name="T6" fmla="*/ 1 w 384"/>
                <a:gd name="T7" fmla="*/ 3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tx1"/>
              </a:solidFill>
              <a:round/>
              <a:headEnd/>
              <a:tailEnd/>
            </a:ln>
          </p:spPr>
          <p:txBody>
            <a:bodyPr/>
            <a:lstStyle/>
            <a:p>
              <a:endParaRPr lang="en-US"/>
            </a:p>
          </p:txBody>
        </p:sp>
        <p:cxnSp>
          <p:nvCxnSpPr>
            <p:cNvPr id="82075" name="AutoShape 292"/>
            <p:cNvCxnSpPr>
              <a:cxnSpLocks noChangeShapeType="1"/>
              <a:stCxn id="82074" idx="1"/>
            </p:cNvCxnSpPr>
            <p:nvPr/>
          </p:nvCxnSpPr>
          <p:spPr bwMode="auto">
            <a:xfrm rot="10800000">
              <a:off x="3162" y="746"/>
              <a:ext cx="357" cy="236"/>
            </a:xfrm>
            <a:prstGeom prst="bentConnector3">
              <a:avLst>
                <a:gd name="adj1" fmla="val 49861"/>
              </a:avLst>
            </a:prstGeom>
            <a:noFill/>
            <a:ln w="6350">
              <a:solidFill>
                <a:schemeClr val="tx1"/>
              </a:solidFill>
              <a:miter lim="800000"/>
              <a:headEnd type="triangle" w="med" len="med"/>
              <a:tailEnd/>
            </a:ln>
            <a:extLst>
              <a:ext uri="{909E8E84-426E-40dd-AFC4-6F175D3DCCD1}">
                <a14:hiddenFill xmlns:a14="http://schemas.microsoft.com/office/drawing/2010/main">
                  <a:noFill/>
                </a14:hiddenFill>
              </a:ext>
            </a:extLst>
          </p:spPr>
        </p:cxnSp>
        <p:sp>
          <p:nvSpPr>
            <p:cNvPr id="82076" name="Freeform 293"/>
            <p:cNvSpPr>
              <a:spLocks/>
            </p:cNvSpPr>
            <p:nvPr/>
          </p:nvSpPr>
          <p:spPr bwMode="auto">
            <a:xfrm>
              <a:off x="4479" y="583"/>
              <a:ext cx="234" cy="260"/>
            </a:xfrm>
            <a:custGeom>
              <a:avLst/>
              <a:gdLst>
                <a:gd name="T0" fmla="*/ 0 w 318"/>
                <a:gd name="T1" fmla="*/ 0 h 336"/>
                <a:gd name="T2" fmla="*/ 0 w 318"/>
                <a:gd name="T3" fmla="*/ 43 h 336"/>
                <a:gd name="T4" fmla="*/ 27 w 318"/>
                <a:gd name="T5" fmla="*/ 43 h 336"/>
                <a:gd name="T6" fmla="*/ 27 w 318"/>
                <a:gd name="T7" fmla="*/ 18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tx1"/>
              </a:solidFill>
              <a:round/>
              <a:headEnd/>
              <a:tailEnd/>
            </a:ln>
          </p:spPr>
          <p:txBody>
            <a:bodyPr/>
            <a:lstStyle/>
            <a:p>
              <a:endParaRPr lang="en-US"/>
            </a:p>
          </p:txBody>
        </p:sp>
        <p:sp>
          <p:nvSpPr>
            <p:cNvPr id="82077" name="Freeform 294"/>
            <p:cNvSpPr>
              <a:spLocks/>
            </p:cNvSpPr>
            <p:nvPr/>
          </p:nvSpPr>
          <p:spPr bwMode="auto">
            <a:xfrm>
              <a:off x="3163" y="1225"/>
              <a:ext cx="107" cy="113"/>
            </a:xfrm>
            <a:custGeom>
              <a:avLst/>
              <a:gdLst>
                <a:gd name="T0" fmla="*/ 0 w 384"/>
                <a:gd name="T1" fmla="*/ 0 h 240"/>
                <a:gd name="T2" fmla="*/ 0 w 384"/>
                <a:gd name="T3" fmla="*/ 0 h 240"/>
                <a:gd name="T4" fmla="*/ 0 w 384"/>
                <a:gd name="T5" fmla="*/ 0 h 240"/>
                <a:gd name="T6" fmla="*/ 0 w 384"/>
                <a:gd name="T7" fmla="*/ 0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99"/>
            </a:solidFill>
            <a:ln w="9525">
              <a:solidFill>
                <a:schemeClr val="tx1"/>
              </a:solidFill>
              <a:round/>
              <a:headEnd/>
              <a:tailEnd/>
            </a:ln>
          </p:spPr>
          <p:txBody>
            <a:bodyPr/>
            <a:lstStyle/>
            <a:p>
              <a:endParaRPr lang="en-US"/>
            </a:p>
          </p:txBody>
        </p:sp>
        <p:sp>
          <p:nvSpPr>
            <p:cNvPr id="82078" name="Freeform 295"/>
            <p:cNvSpPr>
              <a:spLocks/>
            </p:cNvSpPr>
            <p:nvPr/>
          </p:nvSpPr>
          <p:spPr bwMode="auto">
            <a:xfrm>
              <a:off x="5320" y="831"/>
              <a:ext cx="91" cy="240"/>
            </a:xfrm>
            <a:custGeom>
              <a:avLst/>
              <a:gdLst>
                <a:gd name="T0" fmla="*/ 0 w 387"/>
                <a:gd name="T1" fmla="*/ 0 h 240"/>
                <a:gd name="T2" fmla="*/ 0 w 387"/>
                <a:gd name="T3" fmla="*/ 240 h 240"/>
                <a:gd name="T4" fmla="*/ 0 w 387"/>
                <a:gd name="T5" fmla="*/ 240 h 240"/>
                <a:gd name="T6" fmla="*/ 0 w 387"/>
                <a:gd name="T7" fmla="*/ 79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tx1"/>
              </a:solidFill>
              <a:round/>
              <a:headEnd/>
              <a:tailEnd/>
            </a:ln>
          </p:spPr>
          <p:txBody>
            <a:bodyPr/>
            <a:lstStyle/>
            <a:p>
              <a:endParaRPr lang="en-US"/>
            </a:p>
          </p:txBody>
        </p:sp>
        <p:sp>
          <p:nvSpPr>
            <p:cNvPr id="82079" name="Freeform 296"/>
            <p:cNvSpPr>
              <a:spLocks/>
            </p:cNvSpPr>
            <p:nvPr/>
          </p:nvSpPr>
          <p:spPr bwMode="auto">
            <a:xfrm>
              <a:off x="4939" y="670"/>
              <a:ext cx="147" cy="155"/>
            </a:xfrm>
            <a:custGeom>
              <a:avLst/>
              <a:gdLst>
                <a:gd name="T0" fmla="*/ 0 w 336"/>
                <a:gd name="T1" fmla="*/ 0 h 240"/>
                <a:gd name="T2" fmla="*/ 0 w 336"/>
                <a:gd name="T3" fmla="*/ 7 h 240"/>
                <a:gd name="T4" fmla="*/ 0 w 336"/>
                <a:gd name="T5" fmla="*/ 7 h 240"/>
                <a:gd name="T6" fmla="*/ 0 w 336"/>
                <a:gd name="T7" fmla="*/ 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tx1"/>
              </a:solidFill>
              <a:round/>
              <a:headEnd/>
              <a:tailEnd/>
            </a:ln>
          </p:spPr>
          <p:txBody>
            <a:bodyPr/>
            <a:lstStyle/>
            <a:p>
              <a:endParaRPr lang="en-US"/>
            </a:p>
          </p:txBody>
        </p:sp>
        <p:sp>
          <p:nvSpPr>
            <p:cNvPr id="82080" name="Freeform 297"/>
            <p:cNvSpPr>
              <a:spLocks/>
            </p:cNvSpPr>
            <p:nvPr/>
          </p:nvSpPr>
          <p:spPr bwMode="auto">
            <a:xfrm>
              <a:off x="1431" y="1256"/>
              <a:ext cx="45" cy="46"/>
            </a:xfrm>
            <a:custGeom>
              <a:avLst/>
              <a:gdLst>
                <a:gd name="T0" fmla="*/ 0 w 73"/>
                <a:gd name="T1" fmla="*/ 0 h 98"/>
                <a:gd name="T2" fmla="*/ 0 w 73"/>
                <a:gd name="T3" fmla="*/ 0 h 98"/>
                <a:gd name="T4" fmla="*/ 1 w 73"/>
                <a:gd name="T5" fmla="*/ 0 h 98"/>
                <a:gd name="T6" fmla="*/ 1 w 73"/>
                <a:gd name="T7" fmla="*/ 0 h 98"/>
                <a:gd name="T8" fmla="*/ 0 w 73"/>
                <a:gd name="T9" fmla="*/ 0 h 98"/>
                <a:gd name="T10" fmla="*/ 0 60000 65536"/>
                <a:gd name="T11" fmla="*/ 0 60000 65536"/>
                <a:gd name="T12" fmla="*/ 0 60000 65536"/>
                <a:gd name="T13" fmla="*/ 0 60000 65536"/>
                <a:gd name="T14" fmla="*/ 0 60000 65536"/>
                <a:gd name="T15" fmla="*/ 0 w 73"/>
                <a:gd name="T16" fmla="*/ 0 h 98"/>
                <a:gd name="T17" fmla="*/ 73 w 73"/>
                <a:gd name="T18" fmla="*/ 98 h 98"/>
              </a:gdLst>
              <a:ahLst/>
              <a:cxnLst>
                <a:cxn ang="T10">
                  <a:pos x="T0" y="T1"/>
                </a:cxn>
                <a:cxn ang="T11">
                  <a:pos x="T2" y="T3"/>
                </a:cxn>
                <a:cxn ang="T12">
                  <a:pos x="T4" y="T5"/>
                </a:cxn>
                <a:cxn ang="T13">
                  <a:pos x="T6" y="T7"/>
                </a:cxn>
                <a:cxn ang="T14">
                  <a:pos x="T8" y="T9"/>
                </a:cxn>
              </a:cxnLst>
              <a:rect l="T15" t="T16" r="T17" b="T18"/>
              <a:pathLst>
                <a:path w="73" h="98">
                  <a:moveTo>
                    <a:pt x="0" y="0"/>
                  </a:moveTo>
                  <a:lnTo>
                    <a:pt x="0" y="98"/>
                  </a:lnTo>
                  <a:lnTo>
                    <a:pt x="72" y="98"/>
                  </a:lnTo>
                  <a:lnTo>
                    <a:pt x="73" y="88"/>
                  </a:lnTo>
                  <a:lnTo>
                    <a:pt x="0" y="0"/>
                  </a:lnTo>
                  <a:close/>
                </a:path>
              </a:pathLst>
            </a:custGeom>
            <a:solidFill>
              <a:srgbClr val="0066FF"/>
            </a:solidFill>
            <a:ln w="9525">
              <a:solidFill>
                <a:schemeClr val="tx1"/>
              </a:solidFill>
              <a:round/>
              <a:headEnd/>
              <a:tailEnd/>
            </a:ln>
          </p:spPr>
          <p:txBody>
            <a:bodyPr/>
            <a:lstStyle/>
            <a:p>
              <a:endParaRPr lang="en-US"/>
            </a:p>
          </p:txBody>
        </p:sp>
        <p:cxnSp>
          <p:nvCxnSpPr>
            <p:cNvPr id="82081" name="AutoShape 298"/>
            <p:cNvCxnSpPr>
              <a:cxnSpLocks noChangeShapeType="1"/>
              <a:endCxn id="82080" idx="2"/>
            </p:cNvCxnSpPr>
            <p:nvPr/>
          </p:nvCxnSpPr>
          <p:spPr bwMode="auto">
            <a:xfrm flipV="1">
              <a:off x="1472" y="1302"/>
              <a:ext cx="3" cy="1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082" name="AutoShape 299"/>
            <p:cNvCxnSpPr>
              <a:cxnSpLocks noChangeShapeType="1"/>
              <a:stCxn id="82080" idx="4"/>
            </p:cNvCxnSpPr>
            <p:nvPr/>
          </p:nvCxnSpPr>
          <p:spPr bwMode="auto">
            <a:xfrm flipH="1" flipV="1">
              <a:off x="1428" y="988"/>
              <a:ext cx="3" cy="268"/>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sp>
          <p:nvSpPr>
            <p:cNvPr id="82083" name="AutoShape 300"/>
            <p:cNvSpPr>
              <a:spLocks noChangeAspect="1" noChangeArrowheads="1"/>
            </p:cNvSpPr>
            <p:nvPr/>
          </p:nvSpPr>
          <p:spPr bwMode="auto">
            <a:xfrm>
              <a:off x="4843" y="1961"/>
              <a:ext cx="215" cy="143"/>
            </a:xfrm>
            <a:prstGeom prst="flowChartProcess">
              <a:avLst/>
            </a:prstGeom>
            <a:solidFill>
              <a:srgbClr val="FF9900"/>
            </a:solidFill>
            <a:ln w="9525">
              <a:solidFill>
                <a:schemeClr val="tx1"/>
              </a:solidFill>
              <a:miter lim="800000"/>
              <a:headEnd/>
              <a:tailEnd/>
            </a:ln>
          </p:spPr>
          <p:txBody>
            <a:bodyPr wrap="none" anchor="ctr"/>
            <a:lstStyle/>
            <a:p>
              <a:endParaRPr lang="en-US"/>
            </a:p>
          </p:txBody>
        </p:sp>
        <p:sp>
          <p:nvSpPr>
            <p:cNvPr id="82084" name="AutoShape 301"/>
            <p:cNvSpPr>
              <a:spLocks noChangeAspect="1" noChangeArrowheads="1"/>
            </p:cNvSpPr>
            <p:nvPr/>
          </p:nvSpPr>
          <p:spPr bwMode="auto">
            <a:xfrm>
              <a:off x="3125" y="2104"/>
              <a:ext cx="215" cy="143"/>
            </a:xfrm>
            <a:prstGeom prst="flowChartProcess">
              <a:avLst/>
            </a:prstGeom>
            <a:solidFill>
              <a:srgbClr val="FF9900"/>
            </a:solidFill>
            <a:ln w="9525">
              <a:solidFill>
                <a:schemeClr val="tx1"/>
              </a:solidFill>
              <a:miter lim="800000"/>
              <a:headEnd/>
              <a:tailEnd/>
            </a:ln>
          </p:spPr>
          <p:txBody>
            <a:bodyPr wrap="none" anchor="ctr"/>
            <a:lstStyle/>
            <a:p>
              <a:endParaRPr lang="en-US"/>
            </a:p>
          </p:txBody>
        </p:sp>
        <p:cxnSp>
          <p:nvCxnSpPr>
            <p:cNvPr id="82085" name="AutoShape 302"/>
            <p:cNvCxnSpPr>
              <a:cxnSpLocks noChangeShapeType="1"/>
              <a:endCxn id="82077" idx="1"/>
            </p:cNvCxnSpPr>
            <p:nvPr/>
          </p:nvCxnSpPr>
          <p:spPr bwMode="auto">
            <a:xfrm rot="10800000">
              <a:off x="3163" y="1338"/>
              <a:ext cx="705" cy="269"/>
            </a:xfrm>
            <a:prstGeom prst="bentConnector3">
              <a:avLst>
                <a:gd name="adj1" fmla="val 120426"/>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86" name="AutoShape 303"/>
            <p:cNvCxnSpPr>
              <a:cxnSpLocks noChangeShapeType="1"/>
              <a:endCxn id="82078" idx="1"/>
            </p:cNvCxnSpPr>
            <p:nvPr/>
          </p:nvCxnSpPr>
          <p:spPr bwMode="auto">
            <a:xfrm rot="-5400000">
              <a:off x="4927" y="1349"/>
              <a:ext cx="671" cy="115"/>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87" name="AutoShape 304"/>
            <p:cNvCxnSpPr>
              <a:cxnSpLocks noChangeShapeType="1"/>
              <a:endCxn id="82079" idx="2"/>
            </p:cNvCxnSpPr>
            <p:nvPr/>
          </p:nvCxnSpPr>
          <p:spPr bwMode="auto">
            <a:xfrm rot="5400000" flipH="1">
              <a:off x="5000" y="911"/>
              <a:ext cx="283" cy="111"/>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88" name="AutoShape 305"/>
            <p:cNvCxnSpPr>
              <a:cxnSpLocks noChangeShapeType="1"/>
              <a:endCxn id="82076" idx="2"/>
            </p:cNvCxnSpPr>
            <p:nvPr/>
          </p:nvCxnSpPr>
          <p:spPr bwMode="auto">
            <a:xfrm rot="-5400000">
              <a:off x="4614" y="942"/>
              <a:ext cx="197"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089" name="AutoShape 306"/>
            <p:cNvCxnSpPr>
              <a:cxnSpLocks noChangeShapeType="1"/>
              <a:stCxn id="82076" idx="4"/>
              <a:endCxn id="81988" idx="2"/>
            </p:cNvCxnSpPr>
            <p:nvPr/>
          </p:nvCxnSpPr>
          <p:spPr bwMode="auto">
            <a:xfrm rot="-5400000" flipH="1" flipV="1">
              <a:off x="4139" y="698"/>
              <a:ext cx="455" cy="225"/>
            </a:xfrm>
            <a:prstGeom prst="bentConnector5">
              <a:avLst>
                <a:gd name="adj1" fmla="val -31648"/>
                <a:gd name="adj2" fmla="val 50222"/>
                <a:gd name="adj3" fmla="val 10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90" name="AutoShape 307"/>
            <p:cNvCxnSpPr>
              <a:cxnSpLocks noChangeShapeType="1"/>
              <a:stCxn id="82079" idx="4"/>
              <a:endCxn id="81987" idx="2"/>
            </p:cNvCxnSpPr>
            <p:nvPr/>
          </p:nvCxnSpPr>
          <p:spPr bwMode="auto">
            <a:xfrm rot="10800000" flipH="1" flipV="1">
              <a:off x="4939" y="670"/>
              <a:ext cx="126" cy="1094"/>
            </a:xfrm>
            <a:prstGeom prst="bentConnector5">
              <a:avLst>
                <a:gd name="adj1" fmla="val 523014"/>
                <a:gd name="adj2" fmla="val 41681"/>
                <a:gd name="adj3" fmla="val 52301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91" name="AutoShape 308"/>
            <p:cNvCxnSpPr>
              <a:cxnSpLocks noChangeShapeType="1"/>
              <a:stCxn id="82078" idx="4"/>
            </p:cNvCxnSpPr>
            <p:nvPr/>
          </p:nvCxnSpPr>
          <p:spPr bwMode="auto">
            <a:xfrm flipH="1" flipV="1">
              <a:off x="5319" y="667"/>
              <a:ext cx="1" cy="16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092" name="AutoShape 309"/>
            <p:cNvCxnSpPr>
              <a:cxnSpLocks noChangeShapeType="1"/>
              <a:stCxn id="82077" idx="4"/>
              <a:endCxn id="81991" idx="2"/>
            </p:cNvCxnSpPr>
            <p:nvPr/>
          </p:nvCxnSpPr>
          <p:spPr bwMode="auto">
            <a:xfrm rot="10800000" flipH="1" flipV="1">
              <a:off x="3163" y="1225"/>
              <a:ext cx="327" cy="205"/>
            </a:xfrm>
            <a:prstGeom prst="bentConnector5">
              <a:avLst>
                <a:gd name="adj1" fmla="val 51069"/>
                <a:gd name="adj2" fmla="val 184875"/>
                <a:gd name="adj3" fmla="val 22201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93" name="AutoShape 310"/>
            <p:cNvCxnSpPr>
              <a:cxnSpLocks noChangeShapeType="1"/>
              <a:endCxn id="82084" idx="1"/>
            </p:cNvCxnSpPr>
            <p:nvPr/>
          </p:nvCxnSpPr>
          <p:spPr bwMode="auto">
            <a:xfrm flipV="1">
              <a:off x="2247" y="2176"/>
              <a:ext cx="878" cy="390"/>
            </a:xfrm>
            <a:prstGeom prst="bentConnector3">
              <a:avLst>
                <a:gd name="adj1" fmla="val 90546"/>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94" name="AutoShape 311"/>
            <p:cNvCxnSpPr>
              <a:cxnSpLocks noChangeShapeType="1"/>
              <a:stCxn id="82084" idx="0"/>
              <a:endCxn id="81980" idx="1"/>
            </p:cNvCxnSpPr>
            <p:nvPr/>
          </p:nvCxnSpPr>
          <p:spPr bwMode="auto">
            <a:xfrm rot="-5400000">
              <a:off x="3721" y="1551"/>
              <a:ext cx="65" cy="1041"/>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95" name="AutoShape 312"/>
            <p:cNvCxnSpPr>
              <a:cxnSpLocks noChangeShapeType="1"/>
              <a:endCxn id="82083" idx="3"/>
            </p:cNvCxnSpPr>
            <p:nvPr/>
          </p:nvCxnSpPr>
          <p:spPr bwMode="auto">
            <a:xfrm rot="5400000">
              <a:off x="5004" y="1838"/>
              <a:ext cx="249" cy="14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96" name="AutoShape 313"/>
            <p:cNvCxnSpPr>
              <a:cxnSpLocks noChangeShapeType="1"/>
              <a:stCxn id="82083" idx="0"/>
              <a:endCxn id="81987" idx="1"/>
            </p:cNvCxnSpPr>
            <p:nvPr/>
          </p:nvCxnSpPr>
          <p:spPr bwMode="auto">
            <a:xfrm rot="5400000" flipH="1">
              <a:off x="4692" y="1702"/>
              <a:ext cx="197" cy="321"/>
            </a:xfrm>
            <a:prstGeom prst="bentConnector4">
              <a:avLst>
                <a:gd name="adj1" fmla="val 49745"/>
                <a:gd name="adj2" fmla="val 14766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2097" name="Freeform 314"/>
            <p:cNvSpPr>
              <a:spLocks/>
            </p:cNvSpPr>
            <p:nvPr/>
          </p:nvSpPr>
          <p:spPr bwMode="auto">
            <a:xfrm>
              <a:off x="4372" y="1162"/>
              <a:ext cx="91" cy="126"/>
            </a:xfrm>
            <a:custGeom>
              <a:avLst/>
              <a:gdLst>
                <a:gd name="T0" fmla="*/ 0 w 387"/>
                <a:gd name="T1" fmla="*/ 0 h 240"/>
                <a:gd name="T2" fmla="*/ 0 w 387"/>
                <a:gd name="T3" fmla="*/ 2 h 240"/>
                <a:gd name="T4" fmla="*/ 0 w 387"/>
                <a:gd name="T5" fmla="*/ 2 h 240"/>
                <a:gd name="T6" fmla="*/ 0 w 387"/>
                <a:gd name="T7" fmla="*/ 1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tx1"/>
              </a:solidFill>
              <a:round/>
              <a:headEnd/>
              <a:tailEnd/>
            </a:ln>
          </p:spPr>
          <p:txBody>
            <a:bodyPr/>
            <a:lstStyle/>
            <a:p>
              <a:endParaRPr lang="en-US"/>
            </a:p>
          </p:txBody>
        </p:sp>
        <p:cxnSp>
          <p:nvCxnSpPr>
            <p:cNvPr id="82098" name="AutoShape 315"/>
            <p:cNvCxnSpPr>
              <a:cxnSpLocks noChangeShapeType="1"/>
              <a:stCxn id="81989" idx="1"/>
              <a:endCxn id="82097" idx="2"/>
            </p:cNvCxnSpPr>
            <p:nvPr/>
          </p:nvCxnSpPr>
          <p:spPr bwMode="auto">
            <a:xfrm rot="10800000">
              <a:off x="4462" y="1288"/>
              <a:ext cx="586" cy="54"/>
            </a:xfrm>
            <a:prstGeom prst="bentConnector3">
              <a:avLst>
                <a:gd name="adj1" fmla="val 49829"/>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099" name="AutoShape 316"/>
            <p:cNvCxnSpPr>
              <a:cxnSpLocks noChangeShapeType="1"/>
              <a:stCxn id="82097" idx="4"/>
              <a:endCxn id="81988" idx="2"/>
            </p:cNvCxnSpPr>
            <p:nvPr/>
          </p:nvCxnSpPr>
          <p:spPr bwMode="auto">
            <a:xfrm rot="10800000">
              <a:off x="4254" y="1038"/>
              <a:ext cx="118" cy="124"/>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100" name="AutoShape 317"/>
            <p:cNvCxnSpPr>
              <a:cxnSpLocks noChangeShapeType="1"/>
            </p:cNvCxnSpPr>
            <p:nvPr/>
          </p:nvCxnSpPr>
          <p:spPr bwMode="auto">
            <a:xfrm flipH="1" flipV="1">
              <a:off x="2914" y="749"/>
              <a:ext cx="3" cy="187"/>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grpSp>
      <p:sp>
        <p:nvSpPr>
          <p:cNvPr id="81924" name="Oval 140"/>
          <p:cNvSpPr>
            <a:spLocks noChangeArrowheads="1"/>
          </p:cNvSpPr>
          <p:nvPr/>
        </p:nvSpPr>
        <p:spPr bwMode="auto">
          <a:xfrm>
            <a:off x="1136650" y="2890838"/>
            <a:ext cx="2038350" cy="1220787"/>
          </a:xfrm>
          <a:prstGeom prst="ellipse">
            <a:avLst/>
          </a:prstGeom>
          <a:solidFill>
            <a:srgbClr val="66FFFF">
              <a:alpha val="30196"/>
            </a:srgbClr>
          </a:solidFill>
          <a:ln w="38100">
            <a:solidFill>
              <a:srgbClr val="000000"/>
            </a:solidFill>
            <a:round/>
            <a:headEnd/>
            <a:tailEnd/>
          </a:ln>
        </p:spPr>
        <p:txBody>
          <a:bodyPr wrap="none" anchor="ctr"/>
          <a:lstStyle/>
          <a:p>
            <a:endParaRPr lang="en-US"/>
          </a:p>
        </p:txBody>
      </p:sp>
      <p:sp>
        <p:nvSpPr>
          <p:cNvPr id="81925" name="Text Box 141"/>
          <p:cNvSpPr txBox="1">
            <a:spLocks noChangeArrowheads="1"/>
          </p:cNvSpPr>
          <p:nvPr/>
        </p:nvSpPr>
        <p:spPr bwMode="auto">
          <a:xfrm>
            <a:off x="1138238" y="3271838"/>
            <a:ext cx="1979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small pelagics</a:t>
            </a:r>
          </a:p>
        </p:txBody>
      </p:sp>
      <p:grpSp>
        <p:nvGrpSpPr>
          <p:cNvPr id="81926" name="Group 142"/>
          <p:cNvGrpSpPr>
            <a:grpSpLocks/>
          </p:cNvGrpSpPr>
          <p:nvPr/>
        </p:nvGrpSpPr>
        <p:grpSpPr bwMode="auto">
          <a:xfrm>
            <a:off x="3594100" y="3003550"/>
            <a:ext cx="1163638" cy="463550"/>
            <a:chOff x="2489" y="1892"/>
            <a:chExt cx="508" cy="292"/>
          </a:xfrm>
        </p:grpSpPr>
        <p:sp>
          <p:nvSpPr>
            <p:cNvPr id="81963" name="Text Box 143"/>
            <p:cNvSpPr txBox="1">
              <a:spLocks noChangeArrowheads="1"/>
            </p:cNvSpPr>
            <p:nvPr/>
          </p:nvSpPr>
          <p:spPr bwMode="auto">
            <a:xfrm>
              <a:off x="2489" y="1934"/>
              <a:ext cx="5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squid</a:t>
              </a:r>
            </a:p>
          </p:txBody>
        </p:sp>
        <p:sp>
          <p:nvSpPr>
            <p:cNvPr id="81964" name="Line 144"/>
            <p:cNvSpPr>
              <a:spLocks noChangeShapeType="1"/>
            </p:cNvSpPr>
            <p:nvPr/>
          </p:nvSpPr>
          <p:spPr bwMode="auto">
            <a:xfrm flipH="1">
              <a:off x="2682" y="1892"/>
              <a:ext cx="169" cy="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927" name="Oval 145"/>
          <p:cNvSpPr>
            <a:spLocks noChangeArrowheads="1"/>
          </p:cNvSpPr>
          <p:nvPr/>
        </p:nvSpPr>
        <p:spPr bwMode="auto">
          <a:xfrm rot="-465657">
            <a:off x="469900" y="4148138"/>
            <a:ext cx="2854325" cy="1114425"/>
          </a:xfrm>
          <a:prstGeom prst="ellipse">
            <a:avLst/>
          </a:prstGeom>
          <a:solidFill>
            <a:srgbClr val="FF0000">
              <a:alpha val="30196"/>
            </a:srgbClr>
          </a:solidFill>
          <a:ln w="38100">
            <a:solidFill>
              <a:srgbClr val="000000"/>
            </a:solidFill>
            <a:round/>
            <a:headEnd/>
            <a:tailEnd/>
          </a:ln>
        </p:spPr>
        <p:txBody>
          <a:bodyPr wrap="none" anchor="ctr"/>
          <a:lstStyle/>
          <a:p>
            <a:endParaRPr lang="en-US"/>
          </a:p>
        </p:txBody>
      </p:sp>
      <p:sp>
        <p:nvSpPr>
          <p:cNvPr id="81928" name="Text Box 146"/>
          <p:cNvSpPr txBox="1">
            <a:spLocks noChangeArrowheads="1"/>
          </p:cNvSpPr>
          <p:nvPr/>
        </p:nvSpPr>
        <p:spPr bwMode="auto">
          <a:xfrm>
            <a:off x="957263" y="4445000"/>
            <a:ext cx="1979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zooplankton</a:t>
            </a:r>
          </a:p>
        </p:txBody>
      </p:sp>
      <p:grpSp>
        <p:nvGrpSpPr>
          <p:cNvPr id="81929" name="Group 147"/>
          <p:cNvGrpSpPr>
            <a:grpSpLocks/>
          </p:cNvGrpSpPr>
          <p:nvPr/>
        </p:nvGrpSpPr>
        <p:grpSpPr bwMode="auto">
          <a:xfrm>
            <a:off x="238125" y="2571750"/>
            <a:ext cx="1998663" cy="561975"/>
            <a:chOff x="311" y="1656"/>
            <a:chExt cx="655" cy="445"/>
          </a:xfrm>
        </p:grpSpPr>
        <p:sp>
          <p:nvSpPr>
            <p:cNvPr id="81961" name="Text Box 148"/>
            <p:cNvSpPr txBox="1">
              <a:spLocks noChangeArrowheads="1"/>
            </p:cNvSpPr>
            <p:nvPr/>
          </p:nvSpPr>
          <p:spPr bwMode="auto">
            <a:xfrm>
              <a:off x="311" y="1656"/>
              <a:ext cx="65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baleen whales</a:t>
              </a:r>
            </a:p>
          </p:txBody>
        </p:sp>
        <p:sp>
          <p:nvSpPr>
            <p:cNvPr id="81962" name="Line 149"/>
            <p:cNvSpPr>
              <a:spLocks noChangeShapeType="1"/>
            </p:cNvSpPr>
            <p:nvPr/>
          </p:nvSpPr>
          <p:spPr bwMode="auto">
            <a:xfrm flipH="1">
              <a:off x="447" y="1959"/>
              <a:ext cx="162" cy="1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1930" name="Group 150"/>
          <p:cNvGrpSpPr>
            <a:grpSpLocks/>
          </p:cNvGrpSpPr>
          <p:nvPr/>
        </p:nvGrpSpPr>
        <p:grpSpPr bwMode="auto">
          <a:xfrm>
            <a:off x="1052513" y="1774825"/>
            <a:ext cx="1189037" cy="534988"/>
            <a:chOff x="1205" y="1314"/>
            <a:chExt cx="477" cy="247"/>
          </a:xfrm>
        </p:grpSpPr>
        <p:sp>
          <p:nvSpPr>
            <p:cNvPr id="81959" name="Text Box 151"/>
            <p:cNvSpPr txBox="1">
              <a:spLocks noChangeArrowheads="1"/>
            </p:cNvSpPr>
            <p:nvPr/>
          </p:nvSpPr>
          <p:spPr bwMode="auto">
            <a:xfrm>
              <a:off x="1205" y="1314"/>
              <a:ext cx="47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birds</a:t>
              </a:r>
            </a:p>
          </p:txBody>
        </p:sp>
        <p:sp>
          <p:nvSpPr>
            <p:cNvPr id="81960" name="Line 152"/>
            <p:cNvSpPr>
              <a:spLocks noChangeShapeType="1"/>
            </p:cNvSpPr>
            <p:nvPr/>
          </p:nvSpPr>
          <p:spPr bwMode="auto">
            <a:xfrm>
              <a:off x="1444" y="1486"/>
              <a:ext cx="134" cy="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931" name="Text Box 153"/>
          <p:cNvSpPr txBox="1">
            <a:spLocks noChangeArrowheads="1"/>
          </p:cNvSpPr>
          <p:nvPr/>
        </p:nvSpPr>
        <p:spPr bwMode="auto">
          <a:xfrm>
            <a:off x="152400" y="382588"/>
            <a:ext cx="2095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pelagic sharks</a:t>
            </a:r>
          </a:p>
        </p:txBody>
      </p:sp>
      <p:sp>
        <p:nvSpPr>
          <p:cNvPr id="81932" name="Text Box 154"/>
          <p:cNvSpPr txBox="1">
            <a:spLocks noChangeArrowheads="1"/>
          </p:cNvSpPr>
          <p:nvPr/>
        </p:nvSpPr>
        <p:spPr bwMode="auto">
          <a:xfrm>
            <a:off x="2338388" y="477838"/>
            <a:ext cx="237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toothed whales</a:t>
            </a:r>
          </a:p>
        </p:txBody>
      </p:sp>
      <p:sp>
        <p:nvSpPr>
          <p:cNvPr id="81933" name="Oval 155"/>
          <p:cNvSpPr>
            <a:spLocks noChangeArrowheads="1"/>
          </p:cNvSpPr>
          <p:nvPr/>
        </p:nvSpPr>
        <p:spPr bwMode="auto">
          <a:xfrm rot="-1234146">
            <a:off x="2790825" y="1279525"/>
            <a:ext cx="2257425" cy="1128713"/>
          </a:xfrm>
          <a:prstGeom prst="ellipse">
            <a:avLst/>
          </a:prstGeom>
          <a:solidFill>
            <a:srgbClr val="0000FF">
              <a:alpha val="30196"/>
            </a:srgbClr>
          </a:solidFill>
          <a:ln w="38100">
            <a:solidFill>
              <a:srgbClr val="000000"/>
            </a:solidFill>
            <a:round/>
            <a:headEnd/>
            <a:tailEnd/>
          </a:ln>
        </p:spPr>
        <p:txBody>
          <a:bodyPr wrap="none" anchor="ctr"/>
          <a:lstStyle/>
          <a:p>
            <a:endParaRPr lang="en-US"/>
          </a:p>
        </p:txBody>
      </p:sp>
      <p:sp>
        <p:nvSpPr>
          <p:cNvPr id="81934" name="Oval 156"/>
          <p:cNvSpPr>
            <a:spLocks noChangeArrowheads="1"/>
          </p:cNvSpPr>
          <p:nvPr/>
        </p:nvSpPr>
        <p:spPr bwMode="auto">
          <a:xfrm rot="-1251346">
            <a:off x="4629150" y="3116263"/>
            <a:ext cx="1768475" cy="1406525"/>
          </a:xfrm>
          <a:prstGeom prst="ellipse">
            <a:avLst/>
          </a:prstGeom>
          <a:solidFill>
            <a:srgbClr val="FF9900">
              <a:alpha val="30196"/>
            </a:srgbClr>
          </a:solidFill>
          <a:ln w="38100">
            <a:solidFill>
              <a:srgbClr val="000000"/>
            </a:solidFill>
            <a:round/>
            <a:headEnd/>
            <a:tailEnd/>
          </a:ln>
        </p:spPr>
        <p:txBody>
          <a:bodyPr wrap="none" anchor="ctr"/>
          <a:lstStyle/>
          <a:p>
            <a:endParaRPr lang="en-US"/>
          </a:p>
        </p:txBody>
      </p:sp>
      <p:sp>
        <p:nvSpPr>
          <p:cNvPr id="81935" name="Text Box 157"/>
          <p:cNvSpPr txBox="1">
            <a:spLocks noChangeArrowheads="1"/>
          </p:cNvSpPr>
          <p:nvPr/>
        </p:nvSpPr>
        <p:spPr bwMode="auto">
          <a:xfrm>
            <a:off x="3063875" y="1597025"/>
            <a:ext cx="1979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pelagic fish</a:t>
            </a:r>
          </a:p>
        </p:txBody>
      </p:sp>
      <p:sp>
        <p:nvSpPr>
          <p:cNvPr id="81936" name="Oval 158"/>
          <p:cNvSpPr>
            <a:spLocks noChangeArrowheads="1"/>
          </p:cNvSpPr>
          <p:nvPr/>
        </p:nvSpPr>
        <p:spPr bwMode="auto">
          <a:xfrm>
            <a:off x="6540500" y="1168400"/>
            <a:ext cx="2554288" cy="1778000"/>
          </a:xfrm>
          <a:prstGeom prst="ellipse">
            <a:avLst/>
          </a:prstGeom>
          <a:solidFill>
            <a:srgbClr val="000099">
              <a:alpha val="30196"/>
            </a:srgbClr>
          </a:solidFill>
          <a:ln w="38100">
            <a:solidFill>
              <a:srgbClr val="000000"/>
            </a:solidFill>
            <a:round/>
            <a:headEnd/>
            <a:tailEnd/>
          </a:ln>
        </p:spPr>
        <p:txBody>
          <a:bodyPr wrap="none" anchor="ctr"/>
          <a:lstStyle/>
          <a:p>
            <a:pPr algn="ctr" eaLnBrk="0" hangingPunct="0"/>
            <a:endParaRPr lang="en-US" sz="2000">
              <a:latin typeface="Times New Roman" charset="0"/>
            </a:endParaRPr>
          </a:p>
        </p:txBody>
      </p:sp>
      <p:grpSp>
        <p:nvGrpSpPr>
          <p:cNvPr id="81937" name="Group 159"/>
          <p:cNvGrpSpPr>
            <a:grpSpLocks/>
          </p:cNvGrpSpPr>
          <p:nvPr/>
        </p:nvGrpSpPr>
        <p:grpSpPr bwMode="auto">
          <a:xfrm>
            <a:off x="7177088" y="554038"/>
            <a:ext cx="2168525" cy="620712"/>
            <a:chOff x="4773" y="363"/>
            <a:chExt cx="987" cy="391"/>
          </a:xfrm>
        </p:grpSpPr>
        <p:sp>
          <p:nvSpPr>
            <p:cNvPr id="81957" name="Line 160"/>
            <p:cNvSpPr>
              <a:spLocks noChangeShapeType="1"/>
            </p:cNvSpPr>
            <p:nvPr/>
          </p:nvSpPr>
          <p:spPr bwMode="auto">
            <a:xfrm flipV="1">
              <a:off x="5006" y="565"/>
              <a:ext cx="89" cy="1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58" name="Text Box 161"/>
            <p:cNvSpPr txBox="1">
              <a:spLocks noChangeArrowheads="1"/>
            </p:cNvSpPr>
            <p:nvPr/>
          </p:nvSpPr>
          <p:spPr bwMode="auto">
            <a:xfrm>
              <a:off x="4773" y="363"/>
              <a:ext cx="9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demersal fish</a:t>
              </a:r>
            </a:p>
          </p:txBody>
        </p:sp>
      </p:grpSp>
      <p:sp>
        <p:nvSpPr>
          <p:cNvPr id="81938" name="Oval 162"/>
          <p:cNvSpPr>
            <a:spLocks noChangeArrowheads="1"/>
          </p:cNvSpPr>
          <p:nvPr/>
        </p:nvSpPr>
        <p:spPr bwMode="auto">
          <a:xfrm>
            <a:off x="5006975" y="854075"/>
            <a:ext cx="2527300" cy="1778000"/>
          </a:xfrm>
          <a:prstGeom prst="ellipse">
            <a:avLst/>
          </a:prstGeom>
          <a:solidFill>
            <a:srgbClr val="000066">
              <a:alpha val="30196"/>
            </a:srgbClr>
          </a:solidFill>
          <a:ln w="38100">
            <a:solidFill>
              <a:srgbClr val="000000"/>
            </a:solidFill>
            <a:round/>
            <a:headEnd/>
            <a:tailEnd/>
          </a:ln>
        </p:spPr>
        <p:txBody>
          <a:bodyPr wrap="none" anchor="ctr"/>
          <a:lstStyle/>
          <a:p>
            <a:pPr algn="ctr" eaLnBrk="0" hangingPunct="0"/>
            <a:endParaRPr lang="en-US" sz="2000">
              <a:latin typeface="Times New Roman" charset="0"/>
            </a:endParaRPr>
          </a:p>
        </p:txBody>
      </p:sp>
      <p:sp>
        <p:nvSpPr>
          <p:cNvPr id="81939" name="Text Box 163"/>
          <p:cNvSpPr txBox="1">
            <a:spLocks noChangeArrowheads="1"/>
          </p:cNvSpPr>
          <p:nvPr/>
        </p:nvSpPr>
        <p:spPr bwMode="auto">
          <a:xfrm>
            <a:off x="5229225" y="1473200"/>
            <a:ext cx="220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demersal sharks</a:t>
            </a:r>
          </a:p>
        </p:txBody>
      </p:sp>
      <p:sp>
        <p:nvSpPr>
          <p:cNvPr id="81940" name="Oval 164"/>
          <p:cNvSpPr>
            <a:spLocks noChangeArrowheads="1"/>
          </p:cNvSpPr>
          <p:nvPr/>
        </p:nvSpPr>
        <p:spPr bwMode="auto">
          <a:xfrm rot="-1251346">
            <a:off x="5764213" y="4410075"/>
            <a:ext cx="1768475" cy="1406525"/>
          </a:xfrm>
          <a:prstGeom prst="ellipse">
            <a:avLst/>
          </a:prstGeom>
          <a:solidFill>
            <a:srgbClr val="FF9933">
              <a:alpha val="30196"/>
            </a:srgbClr>
          </a:solidFill>
          <a:ln w="38100">
            <a:solidFill>
              <a:srgbClr val="000000"/>
            </a:solidFill>
            <a:round/>
            <a:headEnd/>
            <a:tailEnd/>
          </a:ln>
        </p:spPr>
        <p:txBody>
          <a:bodyPr wrap="none" anchor="ctr"/>
          <a:lstStyle/>
          <a:p>
            <a:endParaRPr lang="en-US"/>
          </a:p>
        </p:txBody>
      </p:sp>
      <p:sp>
        <p:nvSpPr>
          <p:cNvPr id="81941" name="Text Box 165"/>
          <p:cNvSpPr txBox="1">
            <a:spLocks noChangeArrowheads="1"/>
          </p:cNvSpPr>
          <p:nvPr/>
        </p:nvSpPr>
        <p:spPr bwMode="auto">
          <a:xfrm>
            <a:off x="6021388" y="4884738"/>
            <a:ext cx="1281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infauna</a:t>
            </a:r>
          </a:p>
        </p:txBody>
      </p:sp>
      <p:sp>
        <p:nvSpPr>
          <p:cNvPr id="81942" name="Oval 166"/>
          <p:cNvSpPr>
            <a:spLocks noChangeArrowheads="1"/>
          </p:cNvSpPr>
          <p:nvPr/>
        </p:nvSpPr>
        <p:spPr bwMode="auto">
          <a:xfrm>
            <a:off x="7342188" y="5462588"/>
            <a:ext cx="1598612" cy="823912"/>
          </a:xfrm>
          <a:prstGeom prst="ellipse">
            <a:avLst/>
          </a:prstGeom>
          <a:solidFill>
            <a:srgbClr val="00CC00">
              <a:alpha val="30196"/>
            </a:srgbClr>
          </a:solidFill>
          <a:ln w="38100">
            <a:solidFill>
              <a:srgbClr val="000000"/>
            </a:solidFill>
            <a:round/>
            <a:headEnd/>
            <a:tailEnd/>
          </a:ln>
        </p:spPr>
        <p:txBody>
          <a:bodyPr wrap="none" anchor="ctr"/>
          <a:lstStyle/>
          <a:p>
            <a:endParaRPr lang="en-US"/>
          </a:p>
        </p:txBody>
      </p:sp>
      <p:sp>
        <p:nvSpPr>
          <p:cNvPr id="81943" name="Text Box 167"/>
          <p:cNvSpPr txBox="1">
            <a:spLocks noChangeArrowheads="1"/>
          </p:cNvSpPr>
          <p:nvPr/>
        </p:nvSpPr>
        <p:spPr bwMode="auto">
          <a:xfrm>
            <a:off x="7270750" y="5672138"/>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macrophytes</a:t>
            </a:r>
          </a:p>
        </p:txBody>
      </p:sp>
      <p:sp>
        <p:nvSpPr>
          <p:cNvPr id="81944" name="Text Box 168"/>
          <p:cNvSpPr txBox="1">
            <a:spLocks noChangeArrowheads="1"/>
          </p:cNvSpPr>
          <p:nvPr/>
        </p:nvSpPr>
        <p:spPr bwMode="auto">
          <a:xfrm>
            <a:off x="4678363" y="3676650"/>
            <a:ext cx="1857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filter feeders</a:t>
            </a:r>
          </a:p>
        </p:txBody>
      </p:sp>
      <p:sp>
        <p:nvSpPr>
          <p:cNvPr id="81945" name="Oval 169"/>
          <p:cNvSpPr>
            <a:spLocks noChangeArrowheads="1"/>
          </p:cNvSpPr>
          <p:nvPr/>
        </p:nvSpPr>
        <p:spPr bwMode="auto">
          <a:xfrm rot="-1251346">
            <a:off x="6726238" y="3081338"/>
            <a:ext cx="1768475" cy="1406525"/>
          </a:xfrm>
          <a:prstGeom prst="ellipse">
            <a:avLst/>
          </a:prstGeom>
          <a:solidFill>
            <a:srgbClr val="FF9900">
              <a:alpha val="30196"/>
            </a:srgbClr>
          </a:solidFill>
          <a:ln w="38100">
            <a:solidFill>
              <a:srgbClr val="000000"/>
            </a:solidFill>
            <a:round/>
            <a:headEnd/>
            <a:tailEnd/>
          </a:ln>
        </p:spPr>
        <p:txBody>
          <a:bodyPr wrap="none" anchor="ctr"/>
          <a:lstStyle/>
          <a:p>
            <a:endParaRPr lang="en-US"/>
          </a:p>
        </p:txBody>
      </p:sp>
      <p:sp>
        <p:nvSpPr>
          <p:cNvPr id="81946" name="Text Box 170"/>
          <p:cNvSpPr txBox="1">
            <a:spLocks noChangeArrowheads="1"/>
          </p:cNvSpPr>
          <p:nvPr/>
        </p:nvSpPr>
        <p:spPr bwMode="auto">
          <a:xfrm>
            <a:off x="6813550" y="3535363"/>
            <a:ext cx="1838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zoobenthos</a:t>
            </a:r>
          </a:p>
        </p:txBody>
      </p:sp>
      <p:sp>
        <p:nvSpPr>
          <p:cNvPr id="81947" name="Oval 171"/>
          <p:cNvSpPr>
            <a:spLocks noChangeArrowheads="1"/>
          </p:cNvSpPr>
          <p:nvPr/>
        </p:nvSpPr>
        <p:spPr bwMode="auto">
          <a:xfrm>
            <a:off x="3557588" y="5256213"/>
            <a:ext cx="1989137" cy="928687"/>
          </a:xfrm>
          <a:prstGeom prst="ellipse">
            <a:avLst/>
          </a:prstGeom>
          <a:solidFill>
            <a:srgbClr val="663300">
              <a:alpha val="30196"/>
            </a:srgbClr>
          </a:solidFill>
          <a:ln w="38100">
            <a:solidFill>
              <a:srgbClr val="000000"/>
            </a:solidFill>
            <a:round/>
            <a:headEnd/>
            <a:tailEnd/>
          </a:ln>
        </p:spPr>
        <p:txBody>
          <a:bodyPr wrap="none" anchor="ctr"/>
          <a:lstStyle/>
          <a:p>
            <a:endParaRPr lang="en-US"/>
          </a:p>
        </p:txBody>
      </p:sp>
      <p:sp>
        <p:nvSpPr>
          <p:cNvPr id="81948" name="Text Box 172"/>
          <p:cNvSpPr txBox="1">
            <a:spLocks noChangeArrowheads="1"/>
          </p:cNvSpPr>
          <p:nvPr/>
        </p:nvSpPr>
        <p:spPr bwMode="auto">
          <a:xfrm>
            <a:off x="3917950" y="5487988"/>
            <a:ext cx="1211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detritus</a:t>
            </a:r>
          </a:p>
        </p:txBody>
      </p:sp>
      <p:grpSp>
        <p:nvGrpSpPr>
          <p:cNvPr id="81949" name="Group 173"/>
          <p:cNvGrpSpPr>
            <a:grpSpLocks/>
          </p:cNvGrpSpPr>
          <p:nvPr/>
        </p:nvGrpSpPr>
        <p:grpSpPr bwMode="auto">
          <a:xfrm>
            <a:off x="3848100" y="4516438"/>
            <a:ext cx="1693863" cy="450850"/>
            <a:chOff x="2746" y="2989"/>
            <a:chExt cx="761" cy="284"/>
          </a:xfrm>
        </p:grpSpPr>
        <p:sp>
          <p:nvSpPr>
            <p:cNvPr id="81955" name="Line 174"/>
            <p:cNvSpPr>
              <a:spLocks noChangeShapeType="1"/>
            </p:cNvSpPr>
            <p:nvPr/>
          </p:nvSpPr>
          <p:spPr bwMode="auto">
            <a:xfrm>
              <a:off x="2746" y="2989"/>
              <a:ext cx="301" cy="1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56" name="Text Box 175"/>
            <p:cNvSpPr txBox="1">
              <a:spLocks noChangeArrowheads="1"/>
            </p:cNvSpPr>
            <p:nvPr/>
          </p:nvSpPr>
          <p:spPr bwMode="auto">
            <a:xfrm>
              <a:off x="3006" y="3023"/>
              <a:ext cx="5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jellies</a:t>
              </a:r>
            </a:p>
          </p:txBody>
        </p:sp>
      </p:grpSp>
      <p:sp>
        <p:nvSpPr>
          <p:cNvPr id="81950" name="Oval 176"/>
          <p:cNvSpPr>
            <a:spLocks noChangeArrowheads="1"/>
          </p:cNvSpPr>
          <p:nvPr/>
        </p:nvSpPr>
        <p:spPr bwMode="auto">
          <a:xfrm>
            <a:off x="739775" y="5630863"/>
            <a:ext cx="1365250" cy="677862"/>
          </a:xfrm>
          <a:prstGeom prst="ellipse">
            <a:avLst/>
          </a:prstGeom>
          <a:solidFill>
            <a:srgbClr val="00CC00">
              <a:alpha val="30196"/>
            </a:srgbClr>
          </a:solidFill>
          <a:ln w="38100">
            <a:solidFill>
              <a:srgbClr val="000000"/>
            </a:solidFill>
            <a:round/>
            <a:headEnd/>
            <a:tailEnd/>
          </a:ln>
        </p:spPr>
        <p:txBody>
          <a:bodyPr wrap="none" anchor="ctr"/>
          <a:lstStyle/>
          <a:p>
            <a:endParaRPr lang="en-US"/>
          </a:p>
        </p:txBody>
      </p:sp>
      <p:grpSp>
        <p:nvGrpSpPr>
          <p:cNvPr id="81951" name="Group 177"/>
          <p:cNvGrpSpPr>
            <a:grpSpLocks/>
          </p:cNvGrpSpPr>
          <p:nvPr/>
        </p:nvGrpSpPr>
        <p:grpSpPr bwMode="auto">
          <a:xfrm>
            <a:off x="1979613" y="6170613"/>
            <a:ext cx="2320925" cy="396875"/>
            <a:chOff x="1628" y="3999"/>
            <a:chExt cx="1203" cy="250"/>
          </a:xfrm>
        </p:grpSpPr>
        <p:sp>
          <p:nvSpPr>
            <p:cNvPr id="81953" name="Line 178"/>
            <p:cNvSpPr>
              <a:spLocks noChangeShapeType="1"/>
            </p:cNvSpPr>
            <p:nvPr/>
          </p:nvSpPr>
          <p:spPr bwMode="auto">
            <a:xfrm>
              <a:off x="1628" y="3999"/>
              <a:ext cx="158" cy="1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54" name="Text Box 179"/>
            <p:cNvSpPr txBox="1">
              <a:spLocks noChangeArrowheads="1"/>
            </p:cNvSpPr>
            <p:nvPr/>
          </p:nvSpPr>
          <p:spPr bwMode="auto">
            <a:xfrm>
              <a:off x="1762" y="3999"/>
              <a:ext cx="10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AU" sz="2000" b="1">
                  <a:latin typeface="Helvetica" charset="0"/>
                </a:rPr>
                <a:t>phytoplankton</a:t>
              </a:r>
            </a:p>
          </p:txBody>
        </p:sp>
      </p:grpSp>
      <p:sp>
        <p:nvSpPr>
          <p:cNvPr id="81952" name="Rectangle 180"/>
          <p:cNvSpPr>
            <a:spLocks noChangeArrowheads="1"/>
          </p:cNvSpPr>
          <p:nvPr/>
        </p:nvSpPr>
        <p:spPr bwMode="auto">
          <a:xfrm>
            <a:off x="8229600" y="204788"/>
            <a:ext cx="714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eaLnBrk="0" hangingPunct="0">
              <a:spcBef>
                <a:spcPct val="20000"/>
              </a:spcBef>
              <a:buClr>
                <a:srgbClr val="FFCC00"/>
              </a:buClr>
              <a:buSzPct val="150000"/>
            </a:pPr>
            <a:r>
              <a:rPr lang="en-US" b="1">
                <a:solidFill>
                  <a:schemeClr val="accent1"/>
                </a:solidFill>
                <a:latin typeface="Helvetica" charset="0"/>
              </a:rPr>
              <a:t>1910</a:t>
            </a:r>
          </a:p>
        </p:txBody>
      </p:sp>
    </p:spTree>
    <p:extLst>
      <p:ext uri="{BB962C8B-B14F-4D97-AF65-F5344CB8AC3E}">
        <p14:creationId xmlns:p14="http://schemas.microsoft.com/office/powerpoint/2010/main" val="1500825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800">
                <a:solidFill>
                  <a:schemeClr val="accent1"/>
                </a:solidFill>
              </a:rPr>
              <a:t>Atlantis – What, How, Why</a:t>
            </a:r>
            <a:endParaRPr lang="en-AU" sz="800" b="0"/>
          </a:p>
        </p:txBody>
      </p:sp>
      <p:sp>
        <p:nvSpPr>
          <p:cNvPr id="83970" name="Rectangle 14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3971" name="Rectangle 3"/>
          <p:cNvSpPr>
            <a:spLocks noChangeArrowheads="1"/>
          </p:cNvSpPr>
          <p:nvPr/>
        </p:nvSpPr>
        <p:spPr bwMode="auto">
          <a:xfrm>
            <a:off x="8229600" y="204788"/>
            <a:ext cx="714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eaLnBrk="0" hangingPunct="0">
              <a:spcBef>
                <a:spcPct val="20000"/>
              </a:spcBef>
              <a:buClr>
                <a:srgbClr val="FFCC00"/>
              </a:buClr>
              <a:buSzPct val="150000"/>
            </a:pPr>
            <a:r>
              <a:rPr lang="en-US" b="1">
                <a:solidFill>
                  <a:schemeClr val="accent1"/>
                </a:solidFill>
                <a:latin typeface="Helvetica" charset="0"/>
              </a:rPr>
              <a:t>1910</a:t>
            </a:r>
          </a:p>
        </p:txBody>
      </p:sp>
      <p:grpSp>
        <p:nvGrpSpPr>
          <p:cNvPr id="83972" name="Group 4"/>
          <p:cNvGrpSpPr>
            <a:grpSpLocks/>
          </p:cNvGrpSpPr>
          <p:nvPr/>
        </p:nvGrpSpPr>
        <p:grpSpPr bwMode="auto">
          <a:xfrm>
            <a:off x="568325" y="3028950"/>
            <a:ext cx="8385175" cy="3338513"/>
            <a:chOff x="358" y="1908"/>
            <a:chExt cx="5282" cy="2103"/>
          </a:xfrm>
        </p:grpSpPr>
        <p:sp>
          <p:nvSpPr>
            <p:cNvPr id="84055" name="Freeform 5"/>
            <p:cNvSpPr>
              <a:spLocks/>
            </p:cNvSpPr>
            <p:nvPr/>
          </p:nvSpPr>
          <p:spPr bwMode="auto">
            <a:xfrm>
              <a:off x="3016" y="1918"/>
              <a:ext cx="2624" cy="2093"/>
            </a:xfrm>
            <a:custGeom>
              <a:avLst/>
              <a:gdLst>
                <a:gd name="T0" fmla="*/ 0 w 2841"/>
                <a:gd name="T1" fmla="*/ 2026 h 2093"/>
                <a:gd name="T2" fmla="*/ 6 w 2841"/>
                <a:gd name="T3" fmla="*/ 1968 h 2093"/>
                <a:gd name="T4" fmla="*/ 16 w 2841"/>
                <a:gd name="T5" fmla="*/ 1911 h 2093"/>
                <a:gd name="T6" fmla="*/ 56 w 2841"/>
                <a:gd name="T7" fmla="*/ 1671 h 2093"/>
                <a:gd name="T8" fmla="*/ 77 w 2841"/>
                <a:gd name="T9" fmla="*/ 1575 h 2093"/>
                <a:gd name="T10" fmla="*/ 92 w 2841"/>
                <a:gd name="T11" fmla="*/ 1546 h 2093"/>
                <a:gd name="T12" fmla="*/ 121 w 2841"/>
                <a:gd name="T13" fmla="*/ 1450 h 2093"/>
                <a:gd name="T14" fmla="*/ 158 w 2841"/>
                <a:gd name="T15" fmla="*/ 1364 h 2093"/>
                <a:gd name="T16" fmla="*/ 198 w 2841"/>
                <a:gd name="T17" fmla="*/ 1248 h 2093"/>
                <a:gd name="T18" fmla="*/ 218 w 2841"/>
                <a:gd name="T19" fmla="*/ 1143 h 2093"/>
                <a:gd name="T20" fmla="*/ 243 w 2841"/>
                <a:gd name="T21" fmla="*/ 1095 h 2093"/>
                <a:gd name="T22" fmla="*/ 263 w 2841"/>
                <a:gd name="T23" fmla="*/ 1008 h 2093"/>
                <a:gd name="T24" fmla="*/ 295 w 2841"/>
                <a:gd name="T25" fmla="*/ 836 h 2093"/>
                <a:gd name="T26" fmla="*/ 315 w 2841"/>
                <a:gd name="T27" fmla="*/ 749 h 2093"/>
                <a:gd name="T28" fmla="*/ 320 w 2841"/>
                <a:gd name="T29" fmla="*/ 720 h 2093"/>
                <a:gd name="T30" fmla="*/ 335 w 2841"/>
                <a:gd name="T31" fmla="*/ 711 h 2093"/>
                <a:gd name="T32" fmla="*/ 411 w 2841"/>
                <a:gd name="T33" fmla="*/ 624 h 2093"/>
                <a:gd name="T34" fmla="*/ 508 w 2841"/>
                <a:gd name="T35" fmla="*/ 500 h 2093"/>
                <a:gd name="T36" fmla="*/ 538 w 2841"/>
                <a:gd name="T37" fmla="*/ 490 h 2093"/>
                <a:gd name="T38" fmla="*/ 569 w 2841"/>
                <a:gd name="T39" fmla="*/ 442 h 2093"/>
                <a:gd name="T40" fmla="*/ 620 w 2841"/>
                <a:gd name="T41" fmla="*/ 413 h 2093"/>
                <a:gd name="T42" fmla="*/ 630 w 2841"/>
                <a:gd name="T43" fmla="*/ 384 h 2093"/>
                <a:gd name="T44" fmla="*/ 646 w 2841"/>
                <a:gd name="T45" fmla="*/ 394 h 2093"/>
                <a:gd name="T46" fmla="*/ 702 w 2841"/>
                <a:gd name="T47" fmla="*/ 365 h 2093"/>
                <a:gd name="T48" fmla="*/ 718 w 2841"/>
                <a:gd name="T49" fmla="*/ 346 h 2093"/>
                <a:gd name="T50" fmla="*/ 757 w 2841"/>
                <a:gd name="T51" fmla="*/ 327 h 2093"/>
                <a:gd name="T52" fmla="*/ 787 w 2841"/>
                <a:gd name="T53" fmla="*/ 298 h 2093"/>
                <a:gd name="T54" fmla="*/ 815 w 2841"/>
                <a:gd name="T55" fmla="*/ 260 h 2093"/>
                <a:gd name="T56" fmla="*/ 865 w 2841"/>
                <a:gd name="T57" fmla="*/ 164 h 2093"/>
                <a:gd name="T58" fmla="*/ 875 w 2841"/>
                <a:gd name="T59" fmla="*/ 144 h 2093"/>
                <a:gd name="T60" fmla="*/ 900 w 2841"/>
                <a:gd name="T61" fmla="*/ 135 h 2093"/>
                <a:gd name="T62" fmla="*/ 972 w 2841"/>
                <a:gd name="T63" fmla="*/ 77 h 2093"/>
                <a:gd name="T64" fmla="*/ 1026 w 2841"/>
                <a:gd name="T65" fmla="*/ 29 h 2093"/>
                <a:gd name="T66" fmla="*/ 1099 w 2841"/>
                <a:gd name="T67" fmla="*/ 10 h 2093"/>
                <a:gd name="T68" fmla="*/ 1397 w 2841"/>
                <a:gd name="T69" fmla="*/ 0 h 2093"/>
                <a:gd name="T70" fmla="*/ 1505 w 2841"/>
                <a:gd name="T71" fmla="*/ 10 h 2093"/>
                <a:gd name="T72" fmla="*/ 1505 w 2841"/>
                <a:gd name="T73" fmla="*/ 2074 h 2093"/>
                <a:gd name="T74" fmla="*/ 6 w 2841"/>
                <a:gd name="T75" fmla="*/ 2093 h 2093"/>
                <a:gd name="T76" fmla="*/ 0 w 2841"/>
                <a:gd name="T77" fmla="*/ 2026 h 209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41"/>
                <a:gd name="T118" fmla="*/ 0 h 2093"/>
                <a:gd name="T119" fmla="*/ 2841 w 2841"/>
                <a:gd name="T120" fmla="*/ 2093 h 209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41" h="2093">
                  <a:moveTo>
                    <a:pt x="0" y="2026"/>
                  </a:moveTo>
                  <a:cubicBezTo>
                    <a:pt x="3" y="2007"/>
                    <a:pt x="4" y="1987"/>
                    <a:pt x="9" y="1968"/>
                  </a:cubicBezTo>
                  <a:cubicBezTo>
                    <a:pt x="14" y="1948"/>
                    <a:pt x="29" y="1911"/>
                    <a:pt x="29" y="1911"/>
                  </a:cubicBezTo>
                  <a:cubicBezTo>
                    <a:pt x="42" y="1827"/>
                    <a:pt x="68" y="1746"/>
                    <a:pt x="105" y="1671"/>
                  </a:cubicBezTo>
                  <a:cubicBezTo>
                    <a:pt x="120" y="1642"/>
                    <a:pt x="126" y="1602"/>
                    <a:pt x="144" y="1575"/>
                  </a:cubicBezTo>
                  <a:cubicBezTo>
                    <a:pt x="152" y="1564"/>
                    <a:pt x="164" y="1557"/>
                    <a:pt x="173" y="1546"/>
                  </a:cubicBezTo>
                  <a:cubicBezTo>
                    <a:pt x="197" y="1517"/>
                    <a:pt x="210" y="1481"/>
                    <a:pt x="230" y="1450"/>
                  </a:cubicBezTo>
                  <a:cubicBezTo>
                    <a:pt x="244" y="1397"/>
                    <a:pt x="259" y="1402"/>
                    <a:pt x="297" y="1364"/>
                  </a:cubicBezTo>
                  <a:cubicBezTo>
                    <a:pt x="312" y="1321"/>
                    <a:pt x="349" y="1287"/>
                    <a:pt x="374" y="1248"/>
                  </a:cubicBezTo>
                  <a:cubicBezTo>
                    <a:pt x="396" y="1214"/>
                    <a:pt x="399" y="1180"/>
                    <a:pt x="413" y="1143"/>
                  </a:cubicBezTo>
                  <a:cubicBezTo>
                    <a:pt x="430" y="1097"/>
                    <a:pt x="422" y="1107"/>
                    <a:pt x="461" y="1095"/>
                  </a:cubicBezTo>
                  <a:cubicBezTo>
                    <a:pt x="505" y="961"/>
                    <a:pt x="457" y="1091"/>
                    <a:pt x="499" y="1008"/>
                  </a:cubicBezTo>
                  <a:cubicBezTo>
                    <a:pt x="525" y="957"/>
                    <a:pt x="539" y="891"/>
                    <a:pt x="557" y="836"/>
                  </a:cubicBezTo>
                  <a:cubicBezTo>
                    <a:pt x="603" y="694"/>
                    <a:pt x="551" y="836"/>
                    <a:pt x="595" y="749"/>
                  </a:cubicBezTo>
                  <a:cubicBezTo>
                    <a:pt x="600" y="740"/>
                    <a:pt x="598" y="727"/>
                    <a:pt x="605" y="720"/>
                  </a:cubicBezTo>
                  <a:cubicBezTo>
                    <a:pt x="612" y="713"/>
                    <a:pt x="624" y="714"/>
                    <a:pt x="633" y="711"/>
                  </a:cubicBezTo>
                  <a:cubicBezTo>
                    <a:pt x="678" y="669"/>
                    <a:pt x="716" y="637"/>
                    <a:pt x="777" y="624"/>
                  </a:cubicBezTo>
                  <a:cubicBezTo>
                    <a:pt x="833" y="571"/>
                    <a:pt x="884" y="524"/>
                    <a:pt x="960" y="500"/>
                  </a:cubicBezTo>
                  <a:cubicBezTo>
                    <a:pt x="1002" y="456"/>
                    <a:pt x="950" y="499"/>
                    <a:pt x="1017" y="490"/>
                  </a:cubicBezTo>
                  <a:cubicBezTo>
                    <a:pt x="1040" y="487"/>
                    <a:pt x="1059" y="451"/>
                    <a:pt x="1075" y="442"/>
                  </a:cubicBezTo>
                  <a:cubicBezTo>
                    <a:pt x="1099" y="428"/>
                    <a:pt x="1144" y="422"/>
                    <a:pt x="1171" y="413"/>
                  </a:cubicBezTo>
                  <a:cubicBezTo>
                    <a:pt x="1177" y="403"/>
                    <a:pt x="1179" y="388"/>
                    <a:pt x="1190" y="384"/>
                  </a:cubicBezTo>
                  <a:cubicBezTo>
                    <a:pt x="1200" y="380"/>
                    <a:pt x="1209" y="394"/>
                    <a:pt x="1219" y="394"/>
                  </a:cubicBezTo>
                  <a:cubicBezTo>
                    <a:pt x="1247" y="394"/>
                    <a:pt x="1299" y="378"/>
                    <a:pt x="1325" y="365"/>
                  </a:cubicBezTo>
                  <a:cubicBezTo>
                    <a:pt x="1335" y="360"/>
                    <a:pt x="1342" y="350"/>
                    <a:pt x="1353" y="346"/>
                  </a:cubicBezTo>
                  <a:cubicBezTo>
                    <a:pt x="1378" y="337"/>
                    <a:pt x="1430" y="327"/>
                    <a:pt x="1430" y="327"/>
                  </a:cubicBezTo>
                  <a:cubicBezTo>
                    <a:pt x="1448" y="315"/>
                    <a:pt x="1471" y="312"/>
                    <a:pt x="1488" y="298"/>
                  </a:cubicBezTo>
                  <a:cubicBezTo>
                    <a:pt x="1547" y="250"/>
                    <a:pt x="1465" y="282"/>
                    <a:pt x="1536" y="260"/>
                  </a:cubicBezTo>
                  <a:cubicBezTo>
                    <a:pt x="1574" y="234"/>
                    <a:pt x="1599" y="197"/>
                    <a:pt x="1632" y="164"/>
                  </a:cubicBezTo>
                  <a:cubicBezTo>
                    <a:pt x="1638" y="157"/>
                    <a:pt x="1642" y="146"/>
                    <a:pt x="1651" y="144"/>
                  </a:cubicBezTo>
                  <a:cubicBezTo>
                    <a:pt x="1667" y="141"/>
                    <a:pt x="1683" y="138"/>
                    <a:pt x="1699" y="135"/>
                  </a:cubicBezTo>
                  <a:cubicBezTo>
                    <a:pt x="1745" y="117"/>
                    <a:pt x="1787" y="93"/>
                    <a:pt x="1833" y="77"/>
                  </a:cubicBezTo>
                  <a:cubicBezTo>
                    <a:pt x="1866" y="46"/>
                    <a:pt x="1895" y="38"/>
                    <a:pt x="1939" y="29"/>
                  </a:cubicBezTo>
                  <a:cubicBezTo>
                    <a:pt x="1991" y="47"/>
                    <a:pt x="2023" y="12"/>
                    <a:pt x="2073" y="10"/>
                  </a:cubicBezTo>
                  <a:cubicBezTo>
                    <a:pt x="2262" y="4"/>
                    <a:pt x="2451" y="3"/>
                    <a:pt x="2640" y="0"/>
                  </a:cubicBezTo>
                  <a:cubicBezTo>
                    <a:pt x="2731" y="24"/>
                    <a:pt x="2665" y="10"/>
                    <a:pt x="2841" y="10"/>
                  </a:cubicBezTo>
                  <a:lnTo>
                    <a:pt x="2841" y="2074"/>
                  </a:lnTo>
                  <a:lnTo>
                    <a:pt x="9" y="2093"/>
                  </a:lnTo>
                  <a:lnTo>
                    <a:pt x="0" y="2026"/>
                  </a:lnTo>
                  <a:close/>
                </a:path>
              </a:pathLst>
            </a:custGeom>
            <a:solidFill>
              <a:srgbClr val="996633">
                <a:alpha val="34901"/>
              </a:srgbClr>
            </a:solidFill>
            <a:ln w="12700">
              <a:solidFill>
                <a:schemeClr val="bg2"/>
              </a:solidFill>
              <a:round/>
              <a:headEnd/>
              <a:tailEnd/>
            </a:ln>
          </p:spPr>
          <p:txBody>
            <a:bodyPr/>
            <a:lstStyle/>
            <a:p>
              <a:endParaRPr lang="en-US"/>
            </a:p>
          </p:txBody>
        </p:sp>
        <p:sp>
          <p:nvSpPr>
            <p:cNvPr id="84056" name="AutoShape 6"/>
            <p:cNvSpPr>
              <a:spLocks noChangeAspect="1" noChangeArrowheads="1"/>
            </p:cNvSpPr>
            <p:nvPr/>
          </p:nvSpPr>
          <p:spPr bwMode="auto">
            <a:xfrm>
              <a:off x="1057" y="3682"/>
              <a:ext cx="161" cy="107"/>
            </a:xfrm>
            <a:prstGeom prst="flowChartProcess">
              <a:avLst/>
            </a:prstGeom>
            <a:solidFill>
              <a:srgbClr val="00CC00">
                <a:alpha val="34901"/>
              </a:srgbClr>
            </a:solidFill>
            <a:ln w="9525">
              <a:solidFill>
                <a:schemeClr val="bg2"/>
              </a:solidFill>
              <a:miter lim="800000"/>
              <a:headEnd/>
              <a:tailEnd/>
            </a:ln>
          </p:spPr>
          <p:txBody>
            <a:bodyPr wrap="none" anchor="ctr"/>
            <a:lstStyle/>
            <a:p>
              <a:endParaRPr lang="en-US"/>
            </a:p>
          </p:txBody>
        </p:sp>
        <p:sp>
          <p:nvSpPr>
            <p:cNvPr id="84057" name="AutoShape 7"/>
            <p:cNvSpPr>
              <a:spLocks noChangeAspect="1" noChangeArrowheads="1"/>
            </p:cNvSpPr>
            <p:nvPr/>
          </p:nvSpPr>
          <p:spPr bwMode="auto">
            <a:xfrm>
              <a:off x="568" y="3631"/>
              <a:ext cx="236" cy="157"/>
            </a:xfrm>
            <a:prstGeom prst="flowChartProcess">
              <a:avLst/>
            </a:prstGeom>
            <a:solidFill>
              <a:srgbClr val="00CC00">
                <a:alpha val="34901"/>
              </a:srgbClr>
            </a:solidFill>
            <a:ln w="9525">
              <a:solidFill>
                <a:schemeClr val="bg2"/>
              </a:solidFill>
              <a:miter lim="800000"/>
              <a:headEnd/>
              <a:tailEnd/>
            </a:ln>
          </p:spPr>
          <p:txBody>
            <a:bodyPr wrap="none" anchor="ctr"/>
            <a:lstStyle/>
            <a:p>
              <a:endParaRPr lang="en-US"/>
            </a:p>
          </p:txBody>
        </p:sp>
        <p:sp>
          <p:nvSpPr>
            <p:cNvPr id="84058" name="AutoShape 8"/>
            <p:cNvSpPr>
              <a:spLocks noChangeAspect="1" noChangeArrowheads="1"/>
            </p:cNvSpPr>
            <p:nvPr/>
          </p:nvSpPr>
          <p:spPr bwMode="auto">
            <a:xfrm>
              <a:off x="439" y="2848"/>
              <a:ext cx="496" cy="330"/>
            </a:xfrm>
            <a:prstGeom prst="flowChartProcess">
              <a:avLst/>
            </a:prstGeom>
            <a:solidFill>
              <a:srgbClr val="FF0000">
                <a:alpha val="34901"/>
              </a:srgbClr>
            </a:solidFill>
            <a:ln w="9525">
              <a:solidFill>
                <a:schemeClr val="bg2"/>
              </a:solidFill>
              <a:miter lim="800000"/>
              <a:headEnd/>
              <a:tailEnd/>
            </a:ln>
          </p:spPr>
          <p:txBody>
            <a:bodyPr wrap="none" anchor="ctr"/>
            <a:lstStyle/>
            <a:p>
              <a:endParaRPr lang="en-US"/>
            </a:p>
          </p:txBody>
        </p:sp>
        <p:sp>
          <p:nvSpPr>
            <p:cNvPr id="84059" name="AutoShape 9"/>
            <p:cNvSpPr>
              <a:spLocks noChangeAspect="1" noChangeArrowheads="1"/>
            </p:cNvSpPr>
            <p:nvPr/>
          </p:nvSpPr>
          <p:spPr bwMode="auto">
            <a:xfrm>
              <a:off x="1146" y="2741"/>
              <a:ext cx="344" cy="229"/>
            </a:xfrm>
            <a:prstGeom prst="flowChartProcess">
              <a:avLst/>
            </a:prstGeom>
            <a:solidFill>
              <a:srgbClr val="FF0000">
                <a:alpha val="34901"/>
              </a:srgbClr>
            </a:solidFill>
            <a:ln w="9525">
              <a:solidFill>
                <a:schemeClr val="bg2"/>
              </a:solidFill>
              <a:miter lim="800000"/>
              <a:headEnd/>
              <a:tailEnd/>
            </a:ln>
          </p:spPr>
          <p:txBody>
            <a:bodyPr wrap="none" anchor="ctr"/>
            <a:lstStyle/>
            <a:p>
              <a:endParaRPr lang="en-US"/>
            </a:p>
          </p:txBody>
        </p:sp>
        <p:sp>
          <p:nvSpPr>
            <p:cNvPr id="84060" name="AutoShape 10"/>
            <p:cNvSpPr>
              <a:spLocks noChangeAspect="1" noChangeArrowheads="1"/>
            </p:cNvSpPr>
            <p:nvPr/>
          </p:nvSpPr>
          <p:spPr bwMode="auto">
            <a:xfrm>
              <a:off x="1614" y="2724"/>
              <a:ext cx="394" cy="262"/>
            </a:xfrm>
            <a:prstGeom prst="flowChartProcess">
              <a:avLst/>
            </a:prstGeom>
            <a:solidFill>
              <a:srgbClr val="FF0000">
                <a:alpha val="34901"/>
              </a:srgbClr>
            </a:solidFill>
            <a:ln w="9525">
              <a:solidFill>
                <a:schemeClr val="bg2"/>
              </a:solidFill>
              <a:miter lim="800000"/>
              <a:headEnd/>
              <a:tailEnd/>
            </a:ln>
          </p:spPr>
          <p:txBody>
            <a:bodyPr wrap="none" anchor="ctr"/>
            <a:lstStyle/>
            <a:p>
              <a:endParaRPr lang="en-US"/>
            </a:p>
          </p:txBody>
        </p:sp>
        <p:sp>
          <p:nvSpPr>
            <p:cNvPr id="84061" name="AutoShape 11"/>
            <p:cNvSpPr>
              <a:spLocks noChangeAspect="1" noChangeArrowheads="1"/>
            </p:cNvSpPr>
            <p:nvPr/>
          </p:nvSpPr>
          <p:spPr bwMode="auto">
            <a:xfrm>
              <a:off x="1466" y="3557"/>
              <a:ext cx="302" cy="201"/>
            </a:xfrm>
            <a:prstGeom prst="flowChartProcess">
              <a:avLst/>
            </a:prstGeom>
            <a:solidFill>
              <a:srgbClr val="FFFF00">
                <a:alpha val="34901"/>
              </a:srgbClr>
            </a:solidFill>
            <a:ln w="9525">
              <a:solidFill>
                <a:schemeClr val="bg2"/>
              </a:solidFill>
              <a:miter lim="800000"/>
              <a:headEnd/>
              <a:tailEnd/>
            </a:ln>
          </p:spPr>
          <p:txBody>
            <a:bodyPr wrap="none" anchor="ctr"/>
            <a:lstStyle/>
            <a:p>
              <a:endParaRPr lang="en-US"/>
            </a:p>
          </p:txBody>
        </p:sp>
        <p:sp>
          <p:nvSpPr>
            <p:cNvPr id="84062" name="AutoShape 12"/>
            <p:cNvSpPr>
              <a:spLocks noChangeAspect="1" noChangeArrowheads="1"/>
            </p:cNvSpPr>
            <p:nvPr/>
          </p:nvSpPr>
          <p:spPr bwMode="auto">
            <a:xfrm>
              <a:off x="4079" y="3547"/>
              <a:ext cx="164" cy="110"/>
            </a:xfrm>
            <a:prstGeom prst="flowChartProcess">
              <a:avLst/>
            </a:prstGeom>
            <a:solidFill>
              <a:srgbClr val="FFFF00">
                <a:alpha val="34901"/>
              </a:srgbClr>
            </a:solidFill>
            <a:ln w="9525">
              <a:solidFill>
                <a:schemeClr val="bg2"/>
              </a:solidFill>
              <a:miter lim="800000"/>
              <a:headEnd/>
              <a:tailEnd/>
            </a:ln>
          </p:spPr>
          <p:txBody>
            <a:bodyPr wrap="none" anchor="ctr"/>
            <a:lstStyle/>
            <a:p>
              <a:endParaRPr lang="en-US"/>
            </a:p>
          </p:txBody>
        </p:sp>
        <p:sp>
          <p:nvSpPr>
            <p:cNvPr id="84063" name="AutoShape 13"/>
            <p:cNvSpPr>
              <a:spLocks noChangeAspect="1" noChangeArrowheads="1"/>
            </p:cNvSpPr>
            <p:nvPr/>
          </p:nvSpPr>
          <p:spPr bwMode="auto">
            <a:xfrm>
              <a:off x="3614" y="3108"/>
              <a:ext cx="394" cy="262"/>
            </a:xfrm>
            <a:prstGeom prst="flowChartProcess">
              <a:avLst/>
            </a:prstGeom>
            <a:solidFill>
              <a:srgbClr val="FFCC66">
                <a:alpha val="34901"/>
              </a:srgbClr>
            </a:solidFill>
            <a:ln w="9525">
              <a:solidFill>
                <a:schemeClr val="bg2"/>
              </a:solidFill>
              <a:miter lim="800000"/>
              <a:headEnd/>
              <a:tailEnd/>
            </a:ln>
          </p:spPr>
          <p:txBody>
            <a:bodyPr wrap="none" anchor="ctr"/>
            <a:lstStyle/>
            <a:p>
              <a:endParaRPr lang="en-US"/>
            </a:p>
          </p:txBody>
        </p:sp>
        <p:sp>
          <p:nvSpPr>
            <p:cNvPr id="84064" name="AutoShape 14"/>
            <p:cNvSpPr>
              <a:spLocks noChangeAspect="1" noChangeArrowheads="1"/>
            </p:cNvSpPr>
            <p:nvPr/>
          </p:nvSpPr>
          <p:spPr bwMode="auto">
            <a:xfrm>
              <a:off x="4176" y="3057"/>
              <a:ext cx="528" cy="352"/>
            </a:xfrm>
            <a:prstGeom prst="flowChartProcess">
              <a:avLst/>
            </a:prstGeom>
            <a:solidFill>
              <a:srgbClr val="FFCC66">
                <a:alpha val="34901"/>
              </a:srgbClr>
            </a:solidFill>
            <a:ln w="9525">
              <a:solidFill>
                <a:schemeClr val="bg2"/>
              </a:solidFill>
              <a:miter lim="800000"/>
              <a:headEnd/>
              <a:tailEnd/>
            </a:ln>
          </p:spPr>
          <p:txBody>
            <a:bodyPr wrap="none" anchor="ctr"/>
            <a:lstStyle/>
            <a:p>
              <a:endParaRPr lang="en-US"/>
            </a:p>
          </p:txBody>
        </p:sp>
        <p:sp>
          <p:nvSpPr>
            <p:cNvPr id="84065" name="AutoShape 15"/>
            <p:cNvSpPr>
              <a:spLocks noChangeAspect="1" noChangeArrowheads="1"/>
            </p:cNvSpPr>
            <p:nvPr/>
          </p:nvSpPr>
          <p:spPr bwMode="auto">
            <a:xfrm>
              <a:off x="4142" y="2798"/>
              <a:ext cx="122" cy="81"/>
            </a:xfrm>
            <a:prstGeom prst="flowChartProcess">
              <a:avLst/>
            </a:prstGeom>
            <a:solidFill>
              <a:srgbClr val="FFCC66">
                <a:alpha val="34901"/>
              </a:srgbClr>
            </a:solidFill>
            <a:ln w="9525">
              <a:solidFill>
                <a:schemeClr val="bg2"/>
              </a:solidFill>
              <a:miter lim="800000"/>
              <a:headEnd/>
              <a:tailEnd/>
            </a:ln>
          </p:spPr>
          <p:txBody>
            <a:bodyPr wrap="none" anchor="ctr"/>
            <a:lstStyle/>
            <a:p>
              <a:endParaRPr lang="en-US"/>
            </a:p>
          </p:txBody>
        </p:sp>
        <p:sp>
          <p:nvSpPr>
            <p:cNvPr id="84066" name="AutoShape 16"/>
            <p:cNvSpPr>
              <a:spLocks noChangeAspect="1" noChangeArrowheads="1"/>
            </p:cNvSpPr>
            <p:nvPr/>
          </p:nvSpPr>
          <p:spPr bwMode="auto">
            <a:xfrm>
              <a:off x="3171" y="2340"/>
              <a:ext cx="671" cy="446"/>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sp>
          <p:nvSpPr>
            <p:cNvPr id="84067" name="AutoShape 17"/>
            <p:cNvSpPr>
              <a:spLocks noChangeAspect="1" noChangeArrowheads="1"/>
            </p:cNvSpPr>
            <p:nvPr/>
          </p:nvSpPr>
          <p:spPr bwMode="auto">
            <a:xfrm>
              <a:off x="5034" y="2476"/>
              <a:ext cx="334" cy="222"/>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sp>
          <p:nvSpPr>
            <p:cNvPr id="84068" name="AutoShape 18"/>
            <p:cNvSpPr>
              <a:spLocks noChangeAspect="1" noChangeArrowheads="1"/>
            </p:cNvSpPr>
            <p:nvPr/>
          </p:nvSpPr>
          <p:spPr bwMode="auto">
            <a:xfrm>
              <a:off x="4274" y="1908"/>
              <a:ext cx="394" cy="262"/>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sp>
          <p:nvSpPr>
            <p:cNvPr id="84069" name="AutoShape 19"/>
            <p:cNvSpPr>
              <a:spLocks noChangeAspect="1" noChangeArrowheads="1"/>
            </p:cNvSpPr>
            <p:nvPr/>
          </p:nvSpPr>
          <p:spPr bwMode="auto">
            <a:xfrm>
              <a:off x="5120" y="3488"/>
              <a:ext cx="500" cy="333"/>
            </a:xfrm>
            <a:prstGeom prst="flowChartProcess">
              <a:avLst/>
            </a:prstGeom>
            <a:solidFill>
              <a:srgbClr val="00CC00">
                <a:alpha val="34901"/>
              </a:srgbClr>
            </a:solidFill>
            <a:ln w="9525">
              <a:solidFill>
                <a:schemeClr val="bg2"/>
              </a:solidFill>
              <a:miter lim="800000"/>
              <a:headEnd/>
              <a:tailEnd/>
            </a:ln>
          </p:spPr>
          <p:txBody>
            <a:bodyPr wrap="none" anchor="ctr"/>
            <a:lstStyle/>
            <a:p>
              <a:endParaRPr lang="en-US"/>
            </a:p>
          </p:txBody>
        </p:sp>
        <p:sp>
          <p:nvSpPr>
            <p:cNvPr id="84070" name="AutoShape 20"/>
            <p:cNvSpPr>
              <a:spLocks noChangeAspect="1" noChangeArrowheads="1"/>
            </p:cNvSpPr>
            <p:nvPr/>
          </p:nvSpPr>
          <p:spPr bwMode="auto">
            <a:xfrm>
              <a:off x="4655" y="3524"/>
              <a:ext cx="421" cy="280"/>
            </a:xfrm>
            <a:prstGeom prst="flowChartProcess">
              <a:avLst/>
            </a:prstGeom>
            <a:solidFill>
              <a:srgbClr val="00CC00">
                <a:alpha val="34901"/>
              </a:srgbClr>
            </a:solidFill>
            <a:ln w="9525">
              <a:solidFill>
                <a:schemeClr val="bg2"/>
              </a:solidFill>
              <a:miter lim="800000"/>
              <a:headEnd/>
              <a:tailEnd/>
            </a:ln>
          </p:spPr>
          <p:txBody>
            <a:bodyPr wrap="none" anchor="ctr"/>
            <a:lstStyle/>
            <a:p>
              <a:endParaRPr lang="en-US"/>
            </a:p>
          </p:txBody>
        </p:sp>
        <p:sp>
          <p:nvSpPr>
            <p:cNvPr id="84071" name="AutoShape 21"/>
            <p:cNvSpPr>
              <a:spLocks noChangeAspect="1" noChangeArrowheads="1"/>
            </p:cNvSpPr>
            <p:nvPr/>
          </p:nvSpPr>
          <p:spPr bwMode="auto">
            <a:xfrm>
              <a:off x="2326" y="3457"/>
              <a:ext cx="434" cy="289"/>
            </a:xfrm>
            <a:prstGeom prst="flowChartProcess">
              <a:avLst/>
            </a:prstGeom>
            <a:solidFill>
              <a:srgbClr val="CC6600">
                <a:alpha val="34901"/>
              </a:srgbClr>
            </a:solidFill>
            <a:ln w="9525">
              <a:solidFill>
                <a:schemeClr val="bg2"/>
              </a:solidFill>
              <a:miter lim="800000"/>
              <a:headEnd/>
              <a:tailEnd/>
            </a:ln>
          </p:spPr>
          <p:txBody>
            <a:bodyPr wrap="none" anchor="ctr"/>
            <a:lstStyle/>
            <a:p>
              <a:endParaRPr lang="en-US"/>
            </a:p>
          </p:txBody>
        </p:sp>
        <p:sp>
          <p:nvSpPr>
            <p:cNvPr id="84072" name="AutoShape 22"/>
            <p:cNvSpPr>
              <a:spLocks noChangeAspect="1" noChangeArrowheads="1"/>
            </p:cNvSpPr>
            <p:nvPr/>
          </p:nvSpPr>
          <p:spPr bwMode="auto">
            <a:xfrm>
              <a:off x="2835" y="3454"/>
              <a:ext cx="548" cy="365"/>
            </a:xfrm>
            <a:prstGeom prst="flowChartProcess">
              <a:avLst/>
            </a:prstGeom>
            <a:solidFill>
              <a:srgbClr val="CC6600">
                <a:alpha val="34901"/>
              </a:srgbClr>
            </a:solidFill>
            <a:ln w="9525">
              <a:solidFill>
                <a:schemeClr val="bg2"/>
              </a:solidFill>
              <a:miter lim="800000"/>
              <a:headEnd/>
              <a:tailEnd/>
            </a:ln>
          </p:spPr>
          <p:txBody>
            <a:bodyPr wrap="none" anchor="ctr"/>
            <a:lstStyle/>
            <a:p>
              <a:endParaRPr lang="en-US"/>
            </a:p>
          </p:txBody>
        </p:sp>
        <p:cxnSp>
          <p:nvCxnSpPr>
            <p:cNvPr id="84073" name="AutoShape 23"/>
            <p:cNvCxnSpPr>
              <a:cxnSpLocks noChangeShapeType="1"/>
              <a:stCxn id="84057" idx="0"/>
              <a:endCxn id="84058" idx="2"/>
            </p:cNvCxnSpPr>
            <p:nvPr/>
          </p:nvCxnSpPr>
          <p:spPr bwMode="auto">
            <a:xfrm rot="-5400000">
              <a:off x="460" y="3404"/>
              <a:ext cx="453" cy="1"/>
            </a:xfrm>
            <a:prstGeom prst="bentConnector3">
              <a:avLst>
                <a:gd name="adj1" fmla="val 49889"/>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74" name="AutoShape 24"/>
            <p:cNvCxnSpPr>
              <a:cxnSpLocks noChangeShapeType="1"/>
              <a:stCxn id="84056" idx="0"/>
              <a:endCxn id="84058" idx="2"/>
            </p:cNvCxnSpPr>
            <p:nvPr/>
          </p:nvCxnSpPr>
          <p:spPr bwMode="auto">
            <a:xfrm rot="5400000" flipH="1">
              <a:off x="661" y="3204"/>
              <a:ext cx="504" cy="451"/>
            </a:xfrm>
            <a:prstGeom prst="bentConnector3">
              <a:avLst>
                <a:gd name="adj1" fmla="val 50000"/>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75" name="AutoShape 25"/>
            <p:cNvCxnSpPr>
              <a:cxnSpLocks noChangeShapeType="1"/>
              <a:stCxn id="84056" idx="0"/>
              <a:endCxn id="84059" idx="2"/>
            </p:cNvCxnSpPr>
            <p:nvPr/>
          </p:nvCxnSpPr>
          <p:spPr bwMode="auto">
            <a:xfrm rot="-5400000">
              <a:off x="872" y="3236"/>
              <a:ext cx="712" cy="180"/>
            </a:xfrm>
            <a:prstGeom prst="bentConnector3">
              <a:avLst>
                <a:gd name="adj1" fmla="val 79491"/>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76" name="AutoShape 26"/>
            <p:cNvCxnSpPr>
              <a:cxnSpLocks noChangeShapeType="1"/>
              <a:stCxn id="84058" idx="3"/>
              <a:endCxn id="84059" idx="1"/>
            </p:cNvCxnSpPr>
            <p:nvPr/>
          </p:nvCxnSpPr>
          <p:spPr bwMode="auto">
            <a:xfrm flipV="1">
              <a:off x="935" y="2856"/>
              <a:ext cx="211" cy="157"/>
            </a:xfrm>
            <a:prstGeom prst="bentConnector3">
              <a:avLst>
                <a:gd name="adj1" fmla="val 49764"/>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77" name="AutoShape 27"/>
            <p:cNvCxnSpPr>
              <a:cxnSpLocks noChangeShapeType="1"/>
              <a:stCxn id="84061" idx="0"/>
              <a:endCxn id="84059" idx="2"/>
            </p:cNvCxnSpPr>
            <p:nvPr/>
          </p:nvCxnSpPr>
          <p:spPr bwMode="auto">
            <a:xfrm rot="5400000" flipH="1">
              <a:off x="1174" y="3114"/>
              <a:ext cx="587" cy="299"/>
            </a:xfrm>
            <a:prstGeom prst="bentConnector3">
              <a:avLst>
                <a:gd name="adj1" fmla="val 75296"/>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78" name="AutoShape 28"/>
            <p:cNvCxnSpPr>
              <a:cxnSpLocks noChangeShapeType="1"/>
              <a:stCxn id="84071" idx="0"/>
              <a:endCxn id="84059" idx="2"/>
            </p:cNvCxnSpPr>
            <p:nvPr/>
          </p:nvCxnSpPr>
          <p:spPr bwMode="auto">
            <a:xfrm rot="5400000" flipH="1">
              <a:off x="1687" y="2601"/>
              <a:ext cx="487" cy="1225"/>
            </a:xfrm>
            <a:prstGeom prst="bentConnector3">
              <a:avLst>
                <a:gd name="adj1" fmla="val 68787"/>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79" name="AutoShape 29"/>
            <p:cNvCxnSpPr>
              <a:cxnSpLocks noChangeShapeType="1"/>
              <a:stCxn id="84071" idx="0"/>
              <a:endCxn id="84061" idx="3"/>
            </p:cNvCxnSpPr>
            <p:nvPr/>
          </p:nvCxnSpPr>
          <p:spPr bwMode="auto">
            <a:xfrm rot="-5400000" flipH="1" flipV="1">
              <a:off x="2055" y="3170"/>
              <a:ext cx="201" cy="775"/>
            </a:xfrm>
            <a:prstGeom prst="bentConnector4">
              <a:avLst>
                <a:gd name="adj1" fmla="val -71644"/>
                <a:gd name="adj2" fmla="val 64000"/>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0" name="AutoShape 30"/>
            <p:cNvCxnSpPr>
              <a:cxnSpLocks noChangeShapeType="1"/>
              <a:stCxn id="84071" idx="0"/>
              <a:endCxn id="84062" idx="1"/>
            </p:cNvCxnSpPr>
            <p:nvPr/>
          </p:nvCxnSpPr>
          <p:spPr bwMode="auto">
            <a:xfrm rot="5400000" flipV="1">
              <a:off x="3238" y="2762"/>
              <a:ext cx="145" cy="1536"/>
            </a:xfrm>
            <a:prstGeom prst="bentConnector4">
              <a:avLst>
                <a:gd name="adj1" fmla="val -99310"/>
                <a:gd name="adj2" fmla="val 57032"/>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1" name="AutoShape 31"/>
            <p:cNvCxnSpPr>
              <a:cxnSpLocks noChangeShapeType="1"/>
              <a:stCxn id="84072" idx="0"/>
              <a:endCxn id="84062" idx="1"/>
            </p:cNvCxnSpPr>
            <p:nvPr/>
          </p:nvCxnSpPr>
          <p:spPr bwMode="auto">
            <a:xfrm rot="5400000" flipV="1">
              <a:off x="3520" y="3043"/>
              <a:ext cx="148" cy="970"/>
            </a:xfrm>
            <a:prstGeom prst="bentConnector4">
              <a:avLst>
                <a:gd name="adj1" fmla="val -92569"/>
                <a:gd name="adj2" fmla="val 32472"/>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2" name="AutoShape 32"/>
            <p:cNvCxnSpPr>
              <a:cxnSpLocks noChangeShapeType="1"/>
              <a:stCxn id="84056" idx="0"/>
              <a:endCxn id="84060" idx="2"/>
            </p:cNvCxnSpPr>
            <p:nvPr/>
          </p:nvCxnSpPr>
          <p:spPr bwMode="auto">
            <a:xfrm rot="-5400000">
              <a:off x="1127" y="2997"/>
              <a:ext cx="696" cy="673"/>
            </a:xfrm>
            <a:prstGeom prst="bentConnector3">
              <a:avLst>
                <a:gd name="adj1" fmla="val 80745"/>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3" name="AutoShape 33"/>
            <p:cNvCxnSpPr>
              <a:cxnSpLocks noChangeShapeType="1"/>
              <a:stCxn id="84059" idx="3"/>
              <a:endCxn id="84060" idx="1"/>
            </p:cNvCxnSpPr>
            <p:nvPr/>
          </p:nvCxnSpPr>
          <p:spPr bwMode="auto">
            <a:xfrm flipV="1">
              <a:off x="1490" y="2855"/>
              <a:ext cx="124" cy="1"/>
            </a:xfrm>
            <a:prstGeom prst="bentConnector3">
              <a:avLst>
                <a:gd name="adj1" fmla="val 50000"/>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4" name="AutoShape 34"/>
            <p:cNvCxnSpPr>
              <a:cxnSpLocks noChangeShapeType="1"/>
              <a:stCxn id="84059" idx="0"/>
              <a:endCxn id="83974" idx="1"/>
            </p:cNvCxnSpPr>
            <p:nvPr/>
          </p:nvCxnSpPr>
          <p:spPr bwMode="auto">
            <a:xfrm rot="5400000" flipV="1">
              <a:off x="1676" y="2383"/>
              <a:ext cx="108" cy="824"/>
            </a:xfrm>
            <a:prstGeom prst="bentConnector4">
              <a:avLst>
                <a:gd name="adj1" fmla="val -156486"/>
                <a:gd name="adj2" fmla="val 87134"/>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5" name="AutoShape 35"/>
            <p:cNvCxnSpPr>
              <a:cxnSpLocks noChangeShapeType="1"/>
              <a:stCxn id="84060" idx="3"/>
              <a:endCxn id="83974" idx="1"/>
            </p:cNvCxnSpPr>
            <p:nvPr/>
          </p:nvCxnSpPr>
          <p:spPr bwMode="auto">
            <a:xfrm flipV="1">
              <a:off x="2008" y="2849"/>
              <a:ext cx="134" cy="6"/>
            </a:xfrm>
            <a:prstGeom prst="bentConnector3">
              <a:avLst>
                <a:gd name="adj1" fmla="val 50000"/>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6" name="AutoShape 36"/>
            <p:cNvCxnSpPr>
              <a:cxnSpLocks noChangeShapeType="1"/>
              <a:endCxn id="84063" idx="1"/>
            </p:cNvCxnSpPr>
            <p:nvPr/>
          </p:nvCxnSpPr>
          <p:spPr bwMode="auto">
            <a:xfrm flipV="1">
              <a:off x="3412" y="3239"/>
              <a:ext cx="202" cy="91"/>
            </a:xfrm>
            <a:prstGeom prst="bentConnector3">
              <a:avLst>
                <a:gd name="adj1" fmla="val 50000"/>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7" name="AutoShape 37"/>
            <p:cNvCxnSpPr>
              <a:cxnSpLocks noChangeShapeType="1"/>
              <a:stCxn id="84062" idx="0"/>
              <a:endCxn id="84063" idx="2"/>
            </p:cNvCxnSpPr>
            <p:nvPr/>
          </p:nvCxnSpPr>
          <p:spPr bwMode="auto">
            <a:xfrm rot="5400000" flipH="1">
              <a:off x="3897" y="3284"/>
              <a:ext cx="177" cy="350"/>
            </a:xfrm>
            <a:prstGeom prst="bentConnector3">
              <a:avLst>
                <a:gd name="adj1" fmla="val 22597"/>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8" name="AutoShape 38"/>
            <p:cNvCxnSpPr>
              <a:cxnSpLocks noChangeShapeType="1"/>
              <a:stCxn id="84062" idx="0"/>
              <a:endCxn id="84064" idx="2"/>
            </p:cNvCxnSpPr>
            <p:nvPr/>
          </p:nvCxnSpPr>
          <p:spPr bwMode="auto">
            <a:xfrm rot="-5400000">
              <a:off x="4232" y="3338"/>
              <a:ext cx="138" cy="279"/>
            </a:xfrm>
            <a:prstGeom prst="bentConnector3">
              <a:avLst>
                <a:gd name="adj1" fmla="val 23912"/>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89" name="AutoShape 39"/>
            <p:cNvCxnSpPr>
              <a:cxnSpLocks noChangeShapeType="1"/>
              <a:stCxn id="84063" idx="3"/>
              <a:endCxn id="84064" idx="1"/>
            </p:cNvCxnSpPr>
            <p:nvPr/>
          </p:nvCxnSpPr>
          <p:spPr bwMode="auto">
            <a:xfrm flipV="1">
              <a:off x="4008" y="3233"/>
              <a:ext cx="168" cy="6"/>
            </a:xfrm>
            <a:prstGeom prst="bentConnector3">
              <a:avLst>
                <a:gd name="adj1" fmla="val 50000"/>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90" name="AutoShape 40"/>
            <p:cNvCxnSpPr>
              <a:cxnSpLocks noChangeShapeType="1"/>
            </p:cNvCxnSpPr>
            <p:nvPr/>
          </p:nvCxnSpPr>
          <p:spPr bwMode="auto">
            <a:xfrm>
              <a:off x="3802" y="3606"/>
              <a:ext cx="636" cy="240"/>
            </a:xfrm>
            <a:prstGeom prst="bentConnector3">
              <a:avLst>
                <a:gd name="adj1" fmla="val -944"/>
              </a:avLst>
            </a:prstGeom>
            <a:noFill/>
            <a:ln w="57150">
              <a:solidFill>
                <a:schemeClr val="bg2"/>
              </a:solidFill>
              <a:miter lim="800000"/>
              <a:headEnd/>
              <a:tailEnd/>
            </a:ln>
            <a:extLst>
              <a:ext uri="{909E8E84-426E-40dd-AFC4-6F175D3DCCD1}">
                <a14:hiddenFill xmlns:a14="http://schemas.microsoft.com/office/drawing/2010/main">
                  <a:noFill/>
                </a14:hiddenFill>
              </a:ext>
            </a:extLst>
          </p:spPr>
        </p:cxnSp>
        <p:cxnSp>
          <p:nvCxnSpPr>
            <p:cNvPr id="84091" name="AutoShape 41"/>
            <p:cNvCxnSpPr>
              <a:cxnSpLocks noChangeShapeType="1"/>
              <a:endCxn id="84064" idx="2"/>
            </p:cNvCxnSpPr>
            <p:nvPr/>
          </p:nvCxnSpPr>
          <p:spPr bwMode="auto">
            <a:xfrm rot="5400000" flipH="1">
              <a:off x="4218" y="3631"/>
              <a:ext cx="449" cy="6"/>
            </a:xfrm>
            <a:prstGeom prst="bentConnector3">
              <a:avLst>
                <a:gd name="adj1" fmla="val 49889"/>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92" name="AutoShape 42"/>
            <p:cNvCxnSpPr>
              <a:cxnSpLocks noChangeShapeType="1"/>
              <a:stCxn id="84063" idx="0"/>
              <a:endCxn id="84065" idx="2"/>
            </p:cNvCxnSpPr>
            <p:nvPr/>
          </p:nvCxnSpPr>
          <p:spPr bwMode="auto">
            <a:xfrm rot="-5400000">
              <a:off x="3892" y="2798"/>
              <a:ext cx="229" cy="392"/>
            </a:xfrm>
            <a:prstGeom prst="bentConnector3">
              <a:avLst>
                <a:gd name="adj1" fmla="val 49782"/>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93" name="AutoShape 43"/>
            <p:cNvCxnSpPr>
              <a:cxnSpLocks noChangeShapeType="1"/>
              <a:stCxn id="84064" idx="0"/>
              <a:endCxn id="84065" idx="2"/>
            </p:cNvCxnSpPr>
            <p:nvPr/>
          </p:nvCxnSpPr>
          <p:spPr bwMode="auto">
            <a:xfrm rot="5400000" flipH="1">
              <a:off x="4233" y="2849"/>
              <a:ext cx="178" cy="237"/>
            </a:xfrm>
            <a:prstGeom prst="bentConnector3">
              <a:avLst>
                <a:gd name="adj1" fmla="val 36514"/>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94" name="AutoShape 44"/>
            <p:cNvCxnSpPr>
              <a:cxnSpLocks noChangeShapeType="1"/>
              <a:endCxn id="84066" idx="2"/>
            </p:cNvCxnSpPr>
            <p:nvPr/>
          </p:nvCxnSpPr>
          <p:spPr bwMode="auto">
            <a:xfrm flipV="1">
              <a:off x="1138" y="2786"/>
              <a:ext cx="2369" cy="338"/>
            </a:xfrm>
            <a:prstGeom prst="bentConnector2">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95" name="AutoShape 45"/>
            <p:cNvCxnSpPr>
              <a:cxnSpLocks noChangeShapeType="1"/>
              <a:stCxn id="84058" idx="0"/>
              <a:endCxn id="84066" idx="1"/>
            </p:cNvCxnSpPr>
            <p:nvPr/>
          </p:nvCxnSpPr>
          <p:spPr bwMode="auto">
            <a:xfrm rot="-5400000">
              <a:off x="1786" y="1464"/>
              <a:ext cx="285" cy="2484"/>
            </a:xfrm>
            <a:prstGeom prst="bentConnector2">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96" name="AutoShape 46"/>
            <p:cNvCxnSpPr>
              <a:cxnSpLocks noChangeShapeType="1"/>
              <a:endCxn id="84066" idx="2"/>
            </p:cNvCxnSpPr>
            <p:nvPr/>
          </p:nvCxnSpPr>
          <p:spPr bwMode="auto">
            <a:xfrm flipV="1">
              <a:off x="1600" y="2786"/>
              <a:ext cx="1907" cy="332"/>
            </a:xfrm>
            <a:prstGeom prst="bentConnector2">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97" name="AutoShape 47"/>
            <p:cNvCxnSpPr>
              <a:cxnSpLocks noChangeShapeType="1"/>
              <a:stCxn id="84069" idx="0"/>
              <a:endCxn id="84067" idx="2"/>
            </p:cNvCxnSpPr>
            <p:nvPr/>
          </p:nvCxnSpPr>
          <p:spPr bwMode="auto">
            <a:xfrm rot="5400000" flipH="1">
              <a:off x="4891" y="3008"/>
              <a:ext cx="790" cy="169"/>
            </a:xfrm>
            <a:prstGeom prst="bentConnector3">
              <a:avLst>
                <a:gd name="adj1" fmla="val 50000"/>
              </a:avLst>
            </a:prstGeom>
            <a:noFill/>
            <a:ln w="762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98" name="AutoShape 48"/>
            <p:cNvCxnSpPr>
              <a:cxnSpLocks noChangeShapeType="1"/>
              <a:stCxn id="84070" idx="0"/>
              <a:endCxn id="84067" idx="2"/>
            </p:cNvCxnSpPr>
            <p:nvPr/>
          </p:nvCxnSpPr>
          <p:spPr bwMode="auto">
            <a:xfrm rot="-5400000">
              <a:off x="4621" y="2943"/>
              <a:ext cx="826" cy="335"/>
            </a:xfrm>
            <a:prstGeom prst="bentConnector3">
              <a:avLst>
                <a:gd name="adj1" fmla="val 50000"/>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099" name="AutoShape 49"/>
            <p:cNvCxnSpPr>
              <a:cxnSpLocks noChangeShapeType="1"/>
              <a:stCxn id="84067" idx="0"/>
              <a:endCxn id="84068" idx="2"/>
            </p:cNvCxnSpPr>
            <p:nvPr/>
          </p:nvCxnSpPr>
          <p:spPr bwMode="auto">
            <a:xfrm rot="5400000" flipH="1">
              <a:off x="4683" y="1958"/>
              <a:ext cx="306" cy="730"/>
            </a:xfrm>
            <a:prstGeom prst="bentConnector3">
              <a:avLst>
                <a:gd name="adj1" fmla="val 50000"/>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100" name="AutoShape 50"/>
            <p:cNvCxnSpPr>
              <a:cxnSpLocks noChangeShapeType="1"/>
              <a:stCxn id="84066" idx="0"/>
              <a:endCxn id="84068" idx="1"/>
            </p:cNvCxnSpPr>
            <p:nvPr/>
          </p:nvCxnSpPr>
          <p:spPr bwMode="auto">
            <a:xfrm rot="-5400000">
              <a:off x="3740" y="1806"/>
              <a:ext cx="301" cy="767"/>
            </a:xfrm>
            <a:prstGeom prst="bentConnector2">
              <a:avLst/>
            </a:prstGeom>
            <a:noFill/>
            <a:ln w="762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101" name="AutoShape 51"/>
            <p:cNvCxnSpPr>
              <a:cxnSpLocks noChangeShapeType="1"/>
              <a:stCxn id="84064" idx="0"/>
              <a:endCxn id="84068" idx="2"/>
            </p:cNvCxnSpPr>
            <p:nvPr/>
          </p:nvCxnSpPr>
          <p:spPr bwMode="auto">
            <a:xfrm rot="-5400000">
              <a:off x="4012" y="2598"/>
              <a:ext cx="887" cy="31"/>
            </a:xfrm>
            <a:prstGeom prst="bentConnector3">
              <a:avLst>
                <a:gd name="adj1" fmla="val 49944"/>
              </a:avLst>
            </a:prstGeom>
            <a:noFill/>
            <a:ln w="762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102" name="AutoShape 52"/>
            <p:cNvCxnSpPr>
              <a:cxnSpLocks noChangeShapeType="1"/>
              <a:stCxn id="84056" idx="1"/>
            </p:cNvCxnSpPr>
            <p:nvPr/>
          </p:nvCxnSpPr>
          <p:spPr bwMode="auto">
            <a:xfrm rot="10800000" flipV="1">
              <a:off x="360" y="3736"/>
              <a:ext cx="697" cy="244"/>
            </a:xfrm>
            <a:prstGeom prst="bentConnector3">
              <a:avLst>
                <a:gd name="adj1" fmla="val 18648"/>
              </a:avLst>
            </a:prstGeom>
            <a:noFill/>
            <a:ln w="12700">
              <a:solidFill>
                <a:schemeClr val="bg2"/>
              </a:solidFill>
              <a:miter lim="800000"/>
              <a:headEnd/>
              <a:tailEnd/>
            </a:ln>
            <a:extLst>
              <a:ext uri="{909E8E84-426E-40dd-AFC4-6F175D3DCCD1}">
                <a14:hiddenFill xmlns:a14="http://schemas.microsoft.com/office/drawing/2010/main">
                  <a:noFill/>
                </a14:hiddenFill>
              </a:ext>
            </a:extLst>
          </p:spPr>
        </p:cxnSp>
        <p:cxnSp>
          <p:nvCxnSpPr>
            <p:cNvPr id="84103" name="AutoShape 53"/>
            <p:cNvCxnSpPr>
              <a:cxnSpLocks noChangeShapeType="1"/>
              <a:endCxn id="83977" idx="1"/>
            </p:cNvCxnSpPr>
            <p:nvPr/>
          </p:nvCxnSpPr>
          <p:spPr bwMode="auto">
            <a:xfrm rot="-5400000">
              <a:off x="-183" y="2977"/>
              <a:ext cx="1548" cy="466"/>
            </a:xfrm>
            <a:prstGeom prst="bentConnector2">
              <a:avLst/>
            </a:prstGeom>
            <a:noFill/>
            <a:ln w="127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104" name="AutoShape 54"/>
            <p:cNvCxnSpPr>
              <a:cxnSpLocks noChangeShapeType="1"/>
              <a:stCxn id="83977" idx="4"/>
              <a:endCxn id="83988" idx="2"/>
            </p:cNvCxnSpPr>
            <p:nvPr/>
          </p:nvCxnSpPr>
          <p:spPr bwMode="auto">
            <a:xfrm rot="10800000">
              <a:off x="522" y="2194"/>
              <a:ext cx="302" cy="2"/>
            </a:xfrm>
            <a:prstGeom prst="bentConnector2">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105" name="AutoShape 55"/>
            <p:cNvCxnSpPr>
              <a:cxnSpLocks noChangeShapeType="1"/>
              <a:stCxn id="83974" idx="0"/>
            </p:cNvCxnSpPr>
            <p:nvPr/>
          </p:nvCxnSpPr>
          <p:spPr bwMode="auto">
            <a:xfrm rot="5400000" flipH="1">
              <a:off x="2054" y="2432"/>
              <a:ext cx="384" cy="187"/>
            </a:xfrm>
            <a:prstGeom prst="bentConnector3">
              <a:avLst>
                <a:gd name="adj1" fmla="val 41662"/>
              </a:avLst>
            </a:prstGeom>
            <a:noFill/>
            <a:ln w="19050">
              <a:solidFill>
                <a:schemeClr val="bg2"/>
              </a:solidFill>
              <a:miter lim="800000"/>
              <a:headEnd/>
              <a:tailEnd/>
            </a:ln>
            <a:extLst>
              <a:ext uri="{909E8E84-426E-40dd-AFC4-6F175D3DCCD1}">
                <a14:hiddenFill xmlns:a14="http://schemas.microsoft.com/office/drawing/2010/main">
                  <a:noFill/>
                </a14:hiddenFill>
              </a:ext>
            </a:extLst>
          </p:spPr>
        </p:cxnSp>
        <p:sp>
          <p:nvSpPr>
            <p:cNvPr id="84106" name="AutoShape 56"/>
            <p:cNvSpPr>
              <a:spLocks noChangeAspect="1" noChangeArrowheads="1"/>
            </p:cNvSpPr>
            <p:nvPr/>
          </p:nvSpPr>
          <p:spPr bwMode="auto">
            <a:xfrm>
              <a:off x="4843" y="1961"/>
              <a:ext cx="215" cy="143"/>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sp>
          <p:nvSpPr>
            <p:cNvPr id="84107" name="AutoShape 57"/>
            <p:cNvSpPr>
              <a:spLocks noChangeAspect="1" noChangeArrowheads="1"/>
            </p:cNvSpPr>
            <p:nvPr/>
          </p:nvSpPr>
          <p:spPr bwMode="auto">
            <a:xfrm>
              <a:off x="3125" y="2104"/>
              <a:ext cx="215" cy="143"/>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cxnSp>
          <p:nvCxnSpPr>
            <p:cNvPr id="84108" name="AutoShape 58"/>
            <p:cNvCxnSpPr>
              <a:cxnSpLocks noChangeShapeType="1"/>
              <a:endCxn id="84107" idx="1"/>
            </p:cNvCxnSpPr>
            <p:nvPr/>
          </p:nvCxnSpPr>
          <p:spPr bwMode="auto">
            <a:xfrm flipV="1">
              <a:off x="2247" y="2176"/>
              <a:ext cx="878" cy="390"/>
            </a:xfrm>
            <a:prstGeom prst="bentConnector3">
              <a:avLst>
                <a:gd name="adj1" fmla="val 90546"/>
              </a:avLst>
            </a:prstGeom>
            <a:noFill/>
            <a:ln w="952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4109" name="AutoShape 59"/>
            <p:cNvCxnSpPr>
              <a:cxnSpLocks noChangeShapeType="1"/>
              <a:stCxn id="84107" idx="0"/>
              <a:endCxn id="84068" idx="1"/>
            </p:cNvCxnSpPr>
            <p:nvPr/>
          </p:nvCxnSpPr>
          <p:spPr bwMode="auto">
            <a:xfrm rot="-5400000">
              <a:off x="3721" y="1551"/>
              <a:ext cx="65" cy="1041"/>
            </a:xfrm>
            <a:prstGeom prst="bentConnector2">
              <a:avLst/>
            </a:prstGeom>
            <a:noFill/>
            <a:ln w="9525">
              <a:solidFill>
                <a:schemeClr val="bg2"/>
              </a:solidFill>
              <a:miter lim="800000"/>
              <a:headEnd/>
              <a:tailEnd type="triangle" w="med" len="med"/>
            </a:ln>
            <a:extLst>
              <a:ext uri="{909E8E84-426E-40dd-AFC4-6F175D3DCCD1}">
                <a14:hiddenFill xmlns:a14="http://schemas.microsoft.com/office/drawing/2010/main">
                  <a:noFill/>
                </a14:hiddenFill>
              </a:ext>
            </a:extLst>
          </p:spPr>
        </p:cxnSp>
      </p:grpSp>
      <p:grpSp>
        <p:nvGrpSpPr>
          <p:cNvPr id="83973" name="Group 60"/>
          <p:cNvGrpSpPr>
            <a:grpSpLocks/>
          </p:cNvGrpSpPr>
          <p:nvPr/>
        </p:nvGrpSpPr>
        <p:grpSpPr bwMode="auto">
          <a:xfrm>
            <a:off x="446088" y="803275"/>
            <a:ext cx="8143875" cy="3927475"/>
            <a:chOff x="281" y="506"/>
            <a:chExt cx="5130" cy="2474"/>
          </a:xfrm>
        </p:grpSpPr>
        <p:sp>
          <p:nvSpPr>
            <p:cNvPr id="83974" name="AutoShape 61"/>
            <p:cNvSpPr>
              <a:spLocks noChangeAspect="1" noChangeArrowheads="1"/>
            </p:cNvSpPr>
            <p:nvPr/>
          </p:nvSpPr>
          <p:spPr bwMode="auto">
            <a:xfrm>
              <a:off x="2142" y="2718"/>
              <a:ext cx="394" cy="262"/>
            </a:xfrm>
            <a:prstGeom prst="flowChartProcess">
              <a:avLst/>
            </a:prstGeom>
            <a:solidFill>
              <a:srgbClr val="FF7C80"/>
            </a:solidFill>
            <a:ln w="9525">
              <a:solidFill>
                <a:schemeClr val="tx1"/>
              </a:solidFill>
              <a:miter lim="800000"/>
              <a:headEnd/>
              <a:tailEnd/>
            </a:ln>
          </p:spPr>
          <p:txBody>
            <a:bodyPr wrap="none" anchor="ctr"/>
            <a:lstStyle/>
            <a:p>
              <a:endParaRPr lang="en-US"/>
            </a:p>
          </p:txBody>
        </p:sp>
        <p:sp>
          <p:nvSpPr>
            <p:cNvPr id="83975" name="AutoShape 62"/>
            <p:cNvSpPr>
              <a:spLocks noChangeAspect="1" noChangeArrowheads="1"/>
            </p:cNvSpPr>
            <p:nvPr/>
          </p:nvSpPr>
          <p:spPr bwMode="auto">
            <a:xfrm>
              <a:off x="2824" y="1740"/>
              <a:ext cx="314" cy="209"/>
            </a:xfrm>
            <a:prstGeom prst="flowChartProcess">
              <a:avLst/>
            </a:prstGeom>
            <a:solidFill>
              <a:schemeClr val="tx1"/>
            </a:solidFill>
            <a:ln w="9525">
              <a:solidFill>
                <a:schemeClr val="tx1"/>
              </a:solidFill>
              <a:miter lim="800000"/>
              <a:headEnd/>
              <a:tailEnd/>
            </a:ln>
          </p:spPr>
          <p:txBody>
            <a:bodyPr wrap="none" anchor="ctr"/>
            <a:lstStyle/>
            <a:p>
              <a:pPr algn="ctr"/>
              <a:endParaRPr lang="en-US" sz="2400">
                <a:latin typeface="Times New Roman" charset="0"/>
              </a:endParaRPr>
            </a:p>
          </p:txBody>
        </p:sp>
        <p:sp>
          <p:nvSpPr>
            <p:cNvPr id="83976" name="Freeform 63"/>
            <p:cNvSpPr>
              <a:spLocks/>
            </p:cNvSpPr>
            <p:nvPr/>
          </p:nvSpPr>
          <p:spPr bwMode="auto">
            <a:xfrm>
              <a:off x="1576" y="1956"/>
              <a:ext cx="240" cy="240"/>
            </a:xfrm>
            <a:custGeom>
              <a:avLst/>
              <a:gdLst>
                <a:gd name="T0" fmla="*/ 0 w 336"/>
                <a:gd name="T1" fmla="*/ 0 h 240"/>
                <a:gd name="T2" fmla="*/ 0 w 336"/>
                <a:gd name="T3" fmla="*/ 240 h 240"/>
                <a:gd name="T4" fmla="*/ 22 w 336"/>
                <a:gd name="T5" fmla="*/ 240 h 240"/>
                <a:gd name="T6" fmla="*/ 22 w 336"/>
                <a:gd name="T7" fmla="*/ 14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tx1"/>
              </a:solidFill>
              <a:round/>
              <a:headEnd/>
              <a:tailEnd/>
            </a:ln>
          </p:spPr>
          <p:txBody>
            <a:bodyPr/>
            <a:lstStyle/>
            <a:p>
              <a:endParaRPr lang="en-US"/>
            </a:p>
          </p:txBody>
        </p:sp>
        <p:sp>
          <p:nvSpPr>
            <p:cNvPr id="83977" name="Freeform 64"/>
            <p:cNvSpPr>
              <a:spLocks/>
            </p:cNvSpPr>
            <p:nvPr/>
          </p:nvSpPr>
          <p:spPr bwMode="auto">
            <a:xfrm>
              <a:off x="824" y="2196"/>
              <a:ext cx="308" cy="240"/>
            </a:xfrm>
            <a:custGeom>
              <a:avLst/>
              <a:gdLst>
                <a:gd name="T0" fmla="*/ 0 w 336"/>
                <a:gd name="T1" fmla="*/ 0 h 240"/>
                <a:gd name="T2" fmla="*/ 0 w 336"/>
                <a:gd name="T3" fmla="*/ 240 h 240"/>
                <a:gd name="T4" fmla="*/ 167 w 336"/>
                <a:gd name="T5" fmla="*/ 240 h 240"/>
                <a:gd name="T6" fmla="*/ 167 w 336"/>
                <a:gd name="T7" fmla="*/ 14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tx1"/>
              </a:solidFill>
              <a:round/>
              <a:headEnd/>
              <a:tailEnd/>
            </a:ln>
          </p:spPr>
          <p:txBody>
            <a:bodyPr/>
            <a:lstStyle/>
            <a:p>
              <a:endParaRPr lang="en-US"/>
            </a:p>
          </p:txBody>
        </p:sp>
        <p:sp>
          <p:nvSpPr>
            <p:cNvPr id="83978" name="Freeform 65"/>
            <p:cNvSpPr>
              <a:spLocks noChangeAspect="1"/>
            </p:cNvSpPr>
            <p:nvPr/>
          </p:nvSpPr>
          <p:spPr bwMode="auto">
            <a:xfrm>
              <a:off x="1876" y="1047"/>
              <a:ext cx="241" cy="564"/>
            </a:xfrm>
            <a:custGeom>
              <a:avLst/>
              <a:gdLst>
                <a:gd name="T0" fmla="*/ 0 w 187"/>
                <a:gd name="T1" fmla="*/ 0 h 750"/>
                <a:gd name="T2" fmla="*/ 0 w 187"/>
                <a:gd name="T3" fmla="*/ 77 h 750"/>
                <a:gd name="T4" fmla="*/ 1425 w 187"/>
                <a:gd name="T5" fmla="*/ 77 h 750"/>
                <a:gd name="T6" fmla="*/ 1396 w 187"/>
                <a:gd name="T7" fmla="*/ 45 h 750"/>
                <a:gd name="T8" fmla="*/ 0 w 187"/>
                <a:gd name="T9" fmla="*/ 0 h 750"/>
                <a:gd name="T10" fmla="*/ 0 60000 65536"/>
                <a:gd name="T11" fmla="*/ 0 60000 65536"/>
                <a:gd name="T12" fmla="*/ 0 60000 65536"/>
                <a:gd name="T13" fmla="*/ 0 60000 65536"/>
                <a:gd name="T14" fmla="*/ 0 60000 65536"/>
                <a:gd name="T15" fmla="*/ 0 w 187"/>
                <a:gd name="T16" fmla="*/ 0 h 750"/>
                <a:gd name="T17" fmla="*/ 187 w 187"/>
                <a:gd name="T18" fmla="*/ 750 h 750"/>
              </a:gdLst>
              <a:ahLst/>
              <a:cxnLst>
                <a:cxn ang="T10">
                  <a:pos x="T0" y="T1"/>
                </a:cxn>
                <a:cxn ang="T11">
                  <a:pos x="T2" y="T3"/>
                </a:cxn>
                <a:cxn ang="T12">
                  <a:pos x="T4" y="T5"/>
                </a:cxn>
                <a:cxn ang="T13">
                  <a:pos x="T6" y="T7"/>
                </a:cxn>
                <a:cxn ang="T14">
                  <a:pos x="T8" y="T9"/>
                </a:cxn>
              </a:cxnLst>
              <a:rect l="T15" t="T16" r="T17" b="T18"/>
              <a:pathLst>
                <a:path w="187" h="750">
                  <a:moveTo>
                    <a:pt x="0" y="0"/>
                  </a:moveTo>
                  <a:lnTo>
                    <a:pt x="0" y="750"/>
                  </a:lnTo>
                  <a:lnTo>
                    <a:pt x="187" y="750"/>
                  </a:lnTo>
                  <a:lnTo>
                    <a:pt x="184" y="440"/>
                  </a:lnTo>
                  <a:lnTo>
                    <a:pt x="0" y="0"/>
                  </a:lnTo>
                  <a:close/>
                </a:path>
              </a:pathLst>
            </a:custGeom>
            <a:solidFill>
              <a:srgbClr val="0033CC"/>
            </a:solidFill>
            <a:ln w="9525">
              <a:solidFill>
                <a:schemeClr val="tx1"/>
              </a:solidFill>
              <a:round/>
              <a:headEnd/>
              <a:tailEnd/>
            </a:ln>
          </p:spPr>
          <p:txBody>
            <a:bodyPr/>
            <a:lstStyle/>
            <a:p>
              <a:endParaRPr lang="en-US"/>
            </a:p>
          </p:txBody>
        </p:sp>
        <p:sp>
          <p:nvSpPr>
            <p:cNvPr id="83979" name="Freeform 66"/>
            <p:cNvSpPr>
              <a:spLocks/>
            </p:cNvSpPr>
            <p:nvPr/>
          </p:nvSpPr>
          <p:spPr bwMode="auto">
            <a:xfrm>
              <a:off x="2478" y="940"/>
              <a:ext cx="118" cy="463"/>
            </a:xfrm>
            <a:custGeom>
              <a:avLst/>
              <a:gdLst>
                <a:gd name="T0" fmla="*/ 0 w 88"/>
                <a:gd name="T1" fmla="*/ 0 h 750"/>
                <a:gd name="T2" fmla="*/ 0 w 88"/>
                <a:gd name="T3" fmla="*/ 15 h 750"/>
                <a:gd name="T4" fmla="*/ 919 w 88"/>
                <a:gd name="T5" fmla="*/ 15 h 750"/>
                <a:gd name="T6" fmla="*/ 890 w 88"/>
                <a:gd name="T7" fmla="*/ 7 h 750"/>
                <a:gd name="T8" fmla="*/ 0 w 88"/>
                <a:gd name="T9" fmla="*/ 0 h 750"/>
                <a:gd name="T10" fmla="*/ 0 60000 65536"/>
                <a:gd name="T11" fmla="*/ 0 60000 65536"/>
                <a:gd name="T12" fmla="*/ 0 60000 65536"/>
                <a:gd name="T13" fmla="*/ 0 60000 65536"/>
                <a:gd name="T14" fmla="*/ 0 60000 65536"/>
                <a:gd name="T15" fmla="*/ 0 w 88"/>
                <a:gd name="T16" fmla="*/ 0 h 750"/>
                <a:gd name="T17" fmla="*/ 88 w 88"/>
                <a:gd name="T18" fmla="*/ 750 h 750"/>
              </a:gdLst>
              <a:ahLst/>
              <a:cxnLst>
                <a:cxn ang="T10">
                  <a:pos x="T0" y="T1"/>
                </a:cxn>
                <a:cxn ang="T11">
                  <a:pos x="T2" y="T3"/>
                </a:cxn>
                <a:cxn ang="T12">
                  <a:pos x="T4" y="T5"/>
                </a:cxn>
                <a:cxn ang="T13">
                  <a:pos x="T6" y="T7"/>
                </a:cxn>
                <a:cxn ang="T14">
                  <a:pos x="T8" y="T9"/>
                </a:cxn>
              </a:cxnLst>
              <a:rect l="T15" t="T16" r="T17" b="T18"/>
              <a:pathLst>
                <a:path w="88" h="750">
                  <a:moveTo>
                    <a:pt x="0" y="0"/>
                  </a:moveTo>
                  <a:lnTo>
                    <a:pt x="0" y="750"/>
                  </a:lnTo>
                  <a:lnTo>
                    <a:pt x="88" y="750"/>
                  </a:lnTo>
                  <a:lnTo>
                    <a:pt x="85" y="333"/>
                  </a:lnTo>
                  <a:lnTo>
                    <a:pt x="0" y="0"/>
                  </a:lnTo>
                  <a:close/>
                </a:path>
              </a:pathLst>
            </a:custGeom>
            <a:solidFill>
              <a:srgbClr val="0033CC"/>
            </a:solidFill>
            <a:ln w="9525">
              <a:solidFill>
                <a:schemeClr val="tx1"/>
              </a:solidFill>
              <a:round/>
              <a:headEnd/>
              <a:tailEnd/>
            </a:ln>
          </p:spPr>
          <p:txBody>
            <a:bodyPr/>
            <a:lstStyle/>
            <a:p>
              <a:endParaRPr lang="en-US"/>
            </a:p>
          </p:txBody>
        </p:sp>
        <p:sp>
          <p:nvSpPr>
            <p:cNvPr id="83980" name="Freeform 67"/>
            <p:cNvSpPr>
              <a:spLocks/>
            </p:cNvSpPr>
            <p:nvPr/>
          </p:nvSpPr>
          <p:spPr bwMode="auto">
            <a:xfrm>
              <a:off x="4630" y="1428"/>
              <a:ext cx="435" cy="336"/>
            </a:xfrm>
            <a:custGeom>
              <a:avLst/>
              <a:gdLst>
                <a:gd name="T0" fmla="*/ 0 w 336"/>
                <a:gd name="T1" fmla="*/ 0 h 240"/>
                <a:gd name="T2" fmla="*/ 0 w 336"/>
                <a:gd name="T3" fmla="*/ 3538 h 240"/>
                <a:gd name="T4" fmla="*/ 2651 w 336"/>
                <a:gd name="T5" fmla="*/ 3538 h 240"/>
                <a:gd name="T6" fmla="*/ 2651 w 336"/>
                <a:gd name="T7" fmla="*/ 2128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tx1"/>
              </a:solidFill>
              <a:round/>
              <a:headEnd/>
              <a:tailEnd/>
            </a:ln>
          </p:spPr>
          <p:txBody>
            <a:bodyPr/>
            <a:lstStyle/>
            <a:p>
              <a:endParaRPr lang="en-US"/>
            </a:p>
          </p:txBody>
        </p:sp>
        <p:sp>
          <p:nvSpPr>
            <p:cNvPr id="83981" name="Freeform 68"/>
            <p:cNvSpPr>
              <a:spLocks/>
            </p:cNvSpPr>
            <p:nvPr/>
          </p:nvSpPr>
          <p:spPr bwMode="auto">
            <a:xfrm>
              <a:off x="3936" y="702"/>
              <a:ext cx="318" cy="336"/>
            </a:xfrm>
            <a:custGeom>
              <a:avLst/>
              <a:gdLst>
                <a:gd name="T0" fmla="*/ 0 w 318"/>
                <a:gd name="T1" fmla="*/ 0 h 336"/>
                <a:gd name="T2" fmla="*/ 0 w 318"/>
                <a:gd name="T3" fmla="*/ 336 h 336"/>
                <a:gd name="T4" fmla="*/ 318 w 318"/>
                <a:gd name="T5" fmla="*/ 336 h 336"/>
                <a:gd name="T6" fmla="*/ 316 w 318"/>
                <a:gd name="T7" fmla="*/ 138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tx1"/>
              </a:solidFill>
              <a:round/>
              <a:headEnd/>
              <a:tailEnd/>
            </a:ln>
          </p:spPr>
          <p:txBody>
            <a:bodyPr/>
            <a:lstStyle/>
            <a:p>
              <a:endParaRPr lang="en-US"/>
            </a:p>
          </p:txBody>
        </p:sp>
        <p:sp>
          <p:nvSpPr>
            <p:cNvPr id="83982" name="Freeform 69"/>
            <p:cNvSpPr>
              <a:spLocks/>
            </p:cNvSpPr>
            <p:nvPr/>
          </p:nvSpPr>
          <p:spPr bwMode="auto">
            <a:xfrm>
              <a:off x="5048" y="1102"/>
              <a:ext cx="91" cy="240"/>
            </a:xfrm>
            <a:custGeom>
              <a:avLst/>
              <a:gdLst>
                <a:gd name="T0" fmla="*/ 0 w 387"/>
                <a:gd name="T1" fmla="*/ 0 h 240"/>
                <a:gd name="T2" fmla="*/ 0 w 387"/>
                <a:gd name="T3" fmla="*/ 240 h 240"/>
                <a:gd name="T4" fmla="*/ 0 w 387"/>
                <a:gd name="T5" fmla="*/ 240 h 240"/>
                <a:gd name="T6" fmla="*/ 0 w 387"/>
                <a:gd name="T7" fmla="*/ 79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tx1"/>
              </a:solidFill>
              <a:round/>
              <a:headEnd/>
              <a:tailEnd/>
            </a:ln>
          </p:spPr>
          <p:txBody>
            <a:bodyPr/>
            <a:lstStyle/>
            <a:p>
              <a:endParaRPr lang="en-US"/>
            </a:p>
          </p:txBody>
        </p:sp>
        <p:sp>
          <p:nvSpPr>
            <p:cNvPr id="83983" name="Freeform 70"/>
            <p:cNvSpPr>
              <a:spLocks noChangeAspect="1"/>
            </p:cNvSpPr>
            <p:nvPr/>
          </p:nvSpPr>
          <p:spPr bwMode="auto">
            <a:xfrm>
              <a:off x="550" y="506"/>
              <a:ext cx="114" cy="312"/>
            </a:xfrm>
            <a:custGeom>
              <a:avLst/>
              <a:gdLst>
                <a:gd name="T0" fmla="*/ 0 w 198"/>
                <a:gd name="T1" fmla="*/ 0 h 462"/>
                <a:gd name="T2" fmla="*/ 0 w 198"/>
                <a:gd name="T3" fmla="*/ 20 h 462"/>
                <a:gd name="T4" fmla="*/ 2 w 198"/>
                <a:gd name="T5" fmla="*/ 20 h 462"/>
                <a:gd name="T6" fmla="*/ 2 w 198"/>
                <a:gd name="T7" fmla="*/ 6 h 462"/>
                <a:gd name="T8" fmla="*/ 0 w 198"/>
                <a:gd name="T9" fmla="*/ 0 h 462"/>
                <a:gd name="T10" fmla="*/ 0 60000 65536"/>
                <a:gd name="T11" fmla="*/ 0 60000 65536"/>
                <a:gd name="T12" fmla="*/ 0 60000 65536"/>
                <a:gd name="T13" fmla="*/ 0 60000 65536"/>
                <a:gd name="T14" fmla="*/ 0 60000 65536"/>
                <a:gd name="T15" fmla="*/ 0 w 198"/>
                <a:gd name="T16" fmla="*/ 0 h 462"/>
                <a:gd name="T17" fmla="*/ 198 w 198"/>
                <a:gd name="T18" fmla="*/ 462 h 462"/>
              </a:gdLst>
              <a:ahLst/>
              <a:cxnLst>
                <a:cxn ang="T10">
                  <a:pos x="T0" y="T1"/>
                </a:cxn>
                <a:cxn ang="T11">
                  <a:pos x="T2" y="T3"/>
                </a:cxn>
                <a:cxn ang="T12">
                  <a:pos x="T4" y="T5"/>
                </a:cxn>
                <a:cxn ang="T13">
                  <a:pos x="T6" y="T7"/>
                </a:cxn>
                <a:cxn ang="T14">
                  <a:pos x="T8" y="T9"/>
                </a:cxn>
              </a:cxnLst>
              <a:rect l="T15" t="T16" r="T17" b="T18"/>
              <a:pathLst>
                <a:path w="198" h="462">
                  <a:moveTo>
                    <a:pt x="0" y="0"/>
                  </a:moveTo>
                  <a:lnTo>
                    <a:pt x="0" y="462"/>
                  </a:lnTo>
                  <a:lnTo>
                    <a:pt x="198" y="462"/>
                  </a:lnTo>
                  <a:lnTo>
                    <a:pt x="198" y="148"/>
                  </a:lnTo>
                  <a:lnTo>
                    <a:pt x="0" y="0"/>
                  </a:lnTo>
                  <a:close/>
                </a:path>
              </a:pathLst>
            </a:custGeom>
            <a:solidFill>
              <a:srgbClr val="0066FF"/>
            </a:solidFill>
            <a:ln w="9525">
              <a:solidFill>
                <a:schemeClr val="tx1"/>
              </a:solidFill>
              <a:round/>
              <a:headEnd/>
              <a:tailEnd/>
            </a:ln>
          </p:spPr>
          <p:txBody>
            <a:bodyPr/>
            <a:lstStyle/>
            <a:p>
              <a:endParaRPr lang="en-US"/>
            </a:p>
          </p:txBody>
        </p:sp>
        <p:sp>
          <p:nvSpPr>
            <p:cNvPr id="83984" name="Freeform 71"/>
            <p:cNvSpPr>
              <a:spLocks/>
            </p:cNvSpPr>
            <p:nvPr/>
          </p:nvSpPr>
          <p:spPr bwMode="auto">
            <a:xfrm>
              <a:off x="3383" y="1190"/>
              <a:ext cx="107" cy="240"/>
            </a:xfrm>
            <a:custGeom>
              <a:avLst/>
              <a:gdLst>
                <a:gd name="T0" fmla="*/ 0 w 384"/>
                <a:gd name="T1" fmla="*/ 0 h 240"/>
                <a:gd name="T2" fmla="*/ 0 w 384"/>
                <a:gd name="T3" fmla="*/ 240 h 240"/>
                <a:gd name="T4" fmla="*/ 0 w 384"/>
                <a:gd name="T5" fmla="*/ 240 h 240"/>
                <a:gd name="T6" fmla="*/ 0 w 384"/>
                <a:gd name="T7" fmla="*/ 78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tx1"/>
              </a:solidFill>
              <a:round/>
              <a:headEnd/>
              <a:tailEnd/>
            </a:ln>
          </p:spPr>
          <p:txBody>
            <a:bodyPr/>
            <a:lstStyle/>
            <a:p>
              <a:endParaRPr lang="en-US"/>
            </a:p>
          </p:txBody>
        </p:sp>
        <p:sp>
          <p:nvSpPr>
            <p:cNvPr id="83985" name="Freeform 72"/>
            <p:cNvSpPr>
              <a:spLocks/>
            </p:cNvSpPr>
            <p:nvPr/>
          </p:nvSpPr>
          <p:spPr bwMode="auto">
            <a:xfrm>
              <a:off x="2300" y="508"/>
              <a:ext cx="128" cy="97"/>
            </a:xfrm>
            <a:custGeom>
              <a:avLst/>
              <a:gdLst>
                <a:gd name="T0" fmla="*/ 0 w 128"/>
                <a:gd name="T1" fmla="*/ 0 h 97"/>
                <a:gd name="T2" fmla="*/ 0 w 128"/>
                <a:gd name="T3" fmla="*/ 97 h 97"/>
                <a:gd name="T4" fmla="*/ 127 w 128"/>
                <a:gd name="T5" fmla="*/ 97 h 97"/>
                <a:gd name="T6" fmla="*/ 128 w 128"/>
                <a:gd name="T7" fmla="*/ 44 h 97"/>
                <a:gd name="T8" fmla="*/ 0 w 128"/>
                <a:gd name="T9" fmla="*/ 0 h 97"/>
                <a:gd name="T10" fmla="*/ 0 60000 65536"/>
                <a:gd name="T11" fmla="*/ 0 60000 65536"/>
                <a:gd name="T12" fmla="*/ 0 60000 65536"/>
                <a:gd name="T13" fmla="*/ 0 60000 65536"/>
                <a:gd name="T14" fmla="*/ 0 60000 65536"/>
                <a:gd name="T15" fmla="*/ 0 w 128"/>
                <a:gd name="T16" fmla="*/ 0 h 97"/>
                <a:gd name="T17" fmla="*/ 128 w 128"/>
                <a:gd name="T18" fmla="*/ 97 h 97"/>
              </a:gdLst>
              <a:ahLst/>
              <a:cxnLst>
                <a:cxn ang="T10">
                  <a:pos x="T0" y="T1"/>
                </a:cxn>
                <a:cxn ang="T11">
                  <a:pos x="T2" y="T3"/>
                </a:cxn>
                <a:cxn ang="T12">
                  <a:pos x="T4" y="T5"/>
                </a:cxn>
                <a:cxn ang="T13">
                  <a:pos x="T6" y="T7"/>
                </a:cxn>
                <a:cxn ang="T14">
                  <a:pos x="T8" y="T9"/>
                </a:cxn>
              </a:cxnLst>
              <a:rect l="T15" t="T16" r="T17" b="T18"/>
              <a:pathLst>
                <a:path w="128" h="97">
                  <a:moveTo>
                    <a:pt x="0" y="0"/>
                  </a:moveTo>
                  <a:lnTo>
                    <a:pt x="0" y="97"/>
                  </a:lnTo>
                  <a:lnTo>
                    <a:pt x="127" y="97"/>
                  </a:lnTo>
                  <a:lnTo>
                    <a:pt x="128" y="44"/>
                  </a:lnTo>
                  <a:lnTo>
                    <a:pt x="0" y="0"/>
                  </a:lnTo>
                  <a:close/>
                </a:path>
              </a:pathLst>
            </a:custGeom>
            <a:solidFill>
              <a:srgbClr val="0066FF"/>
            </a:solidFill>
            <a:ln w="9525">
              <a:solidFill>
                <a:schemeClr val="tx1"/>
              </a:solidFill>
              <a:round/>
              <a:headEnd/>
              <a:tailEnd/>
            </a:ln>
          </p:spPr>
          <p:txBody>
            <a:bodyPr/>
            <a:lstStyle/>
            <a:p>
              <a:endParaRPr lang="en-US"/>
            </a:p>
          </p:txBody>
        </p:sp>
        <p:sp>
          <p:nvSpPr>
            <p:cNvPr id="83986" name="Freeform 73"/>
            <p:cNvSpPr>
              <a:spLocks/>
            </p:cNvSpPr>
            <p:nvPr/>
          </p:nvSpPr>
          <p:spPr bwMode="auto">
            <a:xfrm>
              <a:off x="1174" y="1368"/>
              <a:ext cx="78" cy="114"/>
            </a:xfrm>
            <a:custGeom>
              <a:avLst/>
              <a:gdLst>
                <a:gd name="T0" fmla="*/ 0 w 387"/>
                <a:gd name="T1" fmla="*/ 0 h 240"/>
                <a:gd name="T2" fmla="*/ 0 w 387"/>
                <a:gd name="T3" fmla="*/ 0 h 240"/>
                <a:gd name="T4" fmla="*/ 0 w 387"/>
                <a:gd name="T5" fmla="*/ 0 h 240"/>
                <a:gd name="T6" fmla="*/ 0 w 387"/>
                <a:gd name="T7" fmla="*/ 0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666699"/>
            </a:solidFill>
            <a:ln w="9525">
              <a:solidFill>
                <a:schemeClr val="tx1"/>
              </a:solidFill>
              <a:round/>
              <a:headEnd/>
              <a:tailEnd/>
            </a:ln>
          </p:spPr>
          <p:txBody>
            <a:bodyPr/>
            <a:lstStyle/>
            <a:p>
              <a:endParaRPr lang="en-US"/>
            </a:p>
          </p:txBody>
        </p:sp>
        <p:sp>
          <p:nvSpPr>
            <p:cNvPr id="83987" name="Freeform 74"/>
            <p:cNvSpPr>
              <a:spLocks/>
            </p:cNvSpPr>
            <p:nvPr/>
          </p:nvSpPr>
          <p:spPr bwMode="auto">
            <a:xfrm>
              <a:off x="1627" y="1112"/>
              <a:ext cx="62" cy="54"/>
            </a:xfrm>
            <a:custGeom>
              <a:avLst/>
              <a:gdLst>
                <a:gd name="T0" fmla="*/ 0 w 78"/>
                <a:gd name="T1" fmla="*/ 0 h 90"/>
                <a:gd name="T2" fmla="*/ 0 w 78"/>
                <a:gd name="T3" fmla="*/ 1 h 90"/>
                <a:gd name="T4" fmla="*/ 13 w 78"/>
                <a:gd name="T5" fmla="*/ 1 h 90"/>
                <a:gd name="T6" fmla="*/ 11 w 78"/>
                <a:gd name="T7" fmla="*/ 1 h 90"/>
                <a:gd name="T8" fmla="*/ 0 w 78"/>
                <a:gd name="T9" fmla="*/ 0 h 90"/>
                <a:gd name="T10" fmla="*/ 0 60000 65536"/>
                <a:gd name="T11" fmla="*/ 0 60000 65536"/>
                <a:gd name="T12" fmla="*/ 0 60000 65536"/>
                <a:gd name="T13" fmla="*/ 0 60000 65536"/>
                <a:gd name="T14" fmla="*/ 0 60000 65536"/>
                <a:gd name="T15" fmla="*/ 0 w 78"/>
                <a:gd name="T16" fmla="*/ 0 h 90"/>
                <a:gd name="T17" fmla="*/ 78 w 78"/>
                <a:gd name="T18" fmla="*/ 90 h 90"/>
              </a:gdLst>
              <a:ahLst/>
              <a:cxnLst>
                <a:cxn ang="T10">
                  <a:pos x="T0" y="T1"/>
                </a:cxn>
                <a:cxn ang="T11">
                  <a:pos x="T2" y="T3"/>
                </a:cxn>
                <a:cxn ang="T12">
                  <a:pos x="T4" y="T5"/>
                </a:cxn>
                <a:cxn ang="T13">
                  <a:pos x="T6" y="T7"/>
                </a:cxn>
                <a:cxn ang="T14">
                  <a:pos x="T8" y="T9"/>
                </a:cxn>
              </a:cxnLst>
              <a:rect l="T15" t="T16" r="T17" b="T18"/>
              <a:pathLst>
                <a:path w="78" h="90">
                  <a:moveTo>
                    <a:pt x="0" y="0"/>
                  </a:moveTo>
                  <a:lnTo>
                    <a:pt x="0" y="90"/>
                  </a:lnTo>
                  <a:lnTo>
                    <a:pt x="78" y="90"/>
                  </a:lnTo>
                  <a:lnTo>
                    <a:pt x="73" y="84"/>
                  </a:lnTo>
                  <a:lnTo>
                    <a:pt x="0" y="0"/>
                  </a:lnTo>
                  <a:close/>
                </a:path>
              </a:pathLst>
            </a:custGeom>
            <a:solidFill>
              <a:srgbClr val="0066FF"/>
            </a:solidFill>
            <a:ln w="9525">
              <a:solidFill>
                <a:schemeClr val="tx1"/>
              </a:solidFill>
              <a:round/>
              <a:headEnd/>
              <a:tailEnd/>
            </a:ln>
          </p:spPr>
          <p:txBody>
            <a:bodyPr/>
            <a:lstStyle/>
            <a:p>
              <a:endParaRPr lang="en-US"/>
            </a:p>
          </p:txBody>
        </p:sp>
        <p:sp>
          <p:nvSpPr>
            <p:cNvPr id="83988" name="Freeform 75"/>
            <p:cNvSpPr>
              <a:spLocks/>
            </p:cNvSpPr>
            <p:nvPr/>
          </p:nvSpPr>
          <p:spPr bwMode="auto">
            <a:xfrm>
              <a:off x="281" y="1852"/>
              <a:ext cx="241" cy="342"/>
            </a:xfrm>
            <a:custGeom>
              <a:avLst/>
              <a:gdLst>
                <a:gd name="T0" fmla="*/ 0 w 77"/>
                <a:gd name="T1" fmla="*/ 0 h 102"/>
                <a:gd name="T2" fmla="*/ 0 w 77"/>
                <a:gd name="T3" fmla="*/ 1629761 h 102"/>
                <a:gd name="T4" fmla="*/ 708775 w 77"/>
                <a:gd name="T5" fmla="*/ 1629761 h 102"/>
                <a:gd name="T6" fmla="*/ 708775 w 77"/>
                <a:gd name="T7" fmla="*/ 510227 h 102"/>
                <a:gd name="T8" fmla="*/ 0 w 77"/>
                <a:gd name="T9" fmla="*/ 0 h 102"/>
                <a:gd name="T10" fmla="*/ 0 60000 65536"/>
                <a:gd name="T11" fmla="*/ 0 60000 65536"/>
                <a:gd name="T12" fmla="*/ 0 60000 65536"/>
                <a:gd name="T13" fmla="*/ 0 60000 65536"/>
                <a:gd name="T14" fmla="*/ 0 60000 65536"/>
                <a:gd name="T15" fmla="*/ 0 w 77"/>
                <a:gd name="T16" fmla="*/ 0 h 102"/>
                <a:gd name="T17" fmla="*/ 77 w 77"/>
                <a:gd name="T18" fmla="*/ 102 h 102"/>
              </a:gdLst>
              <a:ahLst/>
              <a:cxnLst>
                <a:cxn ang="T10">
                  <a:pos x="T0" y="T1"/>
                </a:cxn>
                <a:cxn ang="T11">
                  <a:pos x="T2" y="T3"/>
                </a:cxn>
                <a:cxn ang="T12">
                  <a:pos x="T4" y="T5"/>
                </a:cxn>
                <a:cxn ang="T13">
                  <a:pos x="T6" y="T7"/>
                </a:cxn>
                <a:cxn ang="T14">
                  <a:pos x="T8" y="T9"/>
                </a:cxn>
              </a:cxnLst>
              <a:rect l="T15" t="T16" r="T17" b="T18"/>
              <a:pathLst>
                <a:path w="77" h="102">
                  <a:moveTo>
                    <a:pt x="0" y="0"/>
                  </a:moveTo>
                  <a:lnTo>
                    <a:pt x="0" y="102"/>
                  </a:lnTo>
                  <a:lnTo>
                    <a:pt x="77" y="102"/>
                  </a:lnTo>
                  <a:lnTo>
                    <a:pt x="77" y="32"/>
                  </a:lnTo>
                  <a:lnTo>
                    <a:pt x="0" y="0"/>
                  </a:lnTo>
                  <a:close/>
                </a:path>
              </a:pathLst>
            </a:custGeom>
            <a:solidFill>
              <a:srgbClr val="009999"/>
            </a:solidFill>
            <a:ln w="9525">
              <a:solidFill>
                <a:schemeClr val="tx1"/>
              </a:solidFill>
              <a:round/>
              <a:headEnd/>
              <a:tailEnd/>
            </a:ln>
          </p:spPr>
          <p:txBody>
            <a:bodyPr/>
            <a:lstStyle/>
            <a:p>
              <a:endParaRPr lang="en-US"/>
            </a:p>
          </p:txBody>
        </p:sp>
        <p:sp>
          <p:nvSpPr>
            <p:cNvPr id="83989" name="Freeform 76"/>
            <p:cNvSpPr>
              <a:spLocks/>
            </p:cNvSpPr>
            <p:nvPr/>
          </p:nvSpPr>
          <p:spPr bwMode="auto">
            <a:xfrm>
              <a:off x="2917" y="940"/>
              <a:ext cx="84" cy="192"/>
            </a:xfrm>
            <a:custGeom>
              <a:avLst/>
              <a:gdLst>
                <a:gd name="T0" fmla="*/ 0 w 84"/>
                <a:gd name="T1" fmla="*/ 0 h 192"/>
                <a:gd name="T2" fmla="*/ 0 w 84"/>
                <a:gd name="T3" fmla="*/ 192 h 192"/>
                <a:gd name="T4" fmla="*/ 84 w 84"/>
                <a:gd name="T5" fmla="*/ 192 h 192"/>
                <a:gd name="T6" fmla="*/ 81 w 84"/>
                <a:gd name="T7" fmla="*/ 90 h 192"/>
                <a:gd name="T8" fmla="*/ 0 w 84"/>
                <a:gd name="T9" fmla="*/ 0 h 192"/>
                <a:gd name="T10" fmla="*/ 0 60000 65536"/>
                <a:gd name="T11" fmla="*/ 0 60000 65536"/>
                <a:gd name="T12" fmla="*/ 0 60000 65536"/>
                <a:gd name="T13" fmla="*/ 0 60000 65536"/>
                <a:gd name="T14" fmla="*/ 0 60000 65536"/>
                <a:gd name="T15" fmla="*/ 0 w 84"/>
                <a:gd name="T16" fmla="*/ 0 h 192"/>
                <a:gd name="T17" fmla="*/ 84 w 84"/>
                <a:gd name="T18" fmla="*/ 192 h 192"/>
              </a:gdLst>
              <a:ahLst/>
              <a:cxnLst>
                <a:cxn ang="T10">
                  <a:pos x="T0" y="T1"/>
                </a:cxn>
                <a:cxn ang="T11">
                  <a:pos x="T2" y="T3"/>
                </a:cxn>
                <a:cxn ang="T12">
                  <a:pos x="T4" y="T5"/>
                </a:cxn>
                <a:cxn ang="T13">
                  <a:pos x="T6" y="T7"/>
                </a:cxn>
                <a:cxn ang="T14">
                  <a:pos x="T8" y="T9"/>
                </a:cxn>
              </a:cxnLst>
              <a:rect l="T15" t="T16" r="T17" b="T18"/>
              <a:pathLst>
                <a:path w="84" h="192">
                  <a:moveTo>
                    <a:pt x="0" y="0"/>
                  </a:moveTo>
                  <a:lnTo>
                    <a:pt x="0" y="192"/>
                  </a:lnTo>
                  <a:lnTo>
                    <a:pt x="84" y="192"/>
                  </a:lnTo>
                  <a:lnTo>
                    <a:pt x="81" y="90"/>
                  </a:lnTo>
                  <a:lnTo>
                    <a:pt x="0" y="0"/>
                  </a:lnTo>
                  <a:close/>
                </a:path>
              </a:pathLst>
            </a:custGeom>
            <a:solidFill>
              <a:srgbClr val="0033CC"/>
            </a:solidFill>
            <a:ln w="9525">
              <a:solidFill>
                <a:schemeClr val="tx1"/>
              </a:solidFill>
              <a:round/>
              <a:headEnd/>
              <a:tailEnd/>
            </a:ln>
          </p:spPr>
          <p:txBody>
            <a:bodyPr/>
            <a:lstStyle/>
            <a:p>
              <a:endParaRPr lang="en-US"/>
            </a:p>
          </p:txBody>
        </p:sp>
        <p:cxnSp>
          <p:nvCxnSpPr>
            <p:cNvPr id="83990" name="AutoShape 77"/>
            <p:cNvCxnSpPr>
              <a:cxnSpLocks noChangeShapeType="1"/>
              <a:stCxn id="84060" idx="0"/>
              <a:endCxn id="83975" idx="2"/>
            </p:cNvCxnSpPr>
            <p:nvPr/>
          </p:nvCxnSpPr>
          <p:spPr bwMode="auto">
            <a:xfrm rot="-5400000">
              <a:off x="2008" y="1752"/>
              <a:ext cx="775" cy="1170"/>
            </a:xfrm>
            <a:prstGeom prst="bentConnector3">
              <a:avLst>
                <a:gd name="adj1" fmla="val 50065"/>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3991" name="AutoShape 78"/>
            <p:cNvCxnSpPr>
              <a:cxnSpLocks noChangeShapeType="1"/>
              <a:stCxn id="83980" idx="4"/>
              <a:endCxn id="83975" idx="3"/>
            </p:cNvCxnSpPr>
            <p:nvPr/>
          </p:nvCxnSpPr>
          <p:spPr bwMode="auto">
            <a:xfrm rot="10800000" flipV="1">
              <a:off x="3138" y="1428"/>
              <a:ext cx="1492" cy="417"/>
            </a:xfrm>
            <a:prstGeom prst="bentConnector3">
              <a:avLst>
                <a:gd name="adj1" fmla="val 5000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3992" name="AutoShape 79"/>
            <p:cNvCxnSpPr>
              <a:cxnSpLocks noChangeShapeType="1"/>
              <a:endCxn id="83977" idx="2"/>
            </p:cNvCxnSpPr>
            <p:nvPr/>
          </p:nvCxnSpPr>
          <p:spPr bwMode="auto">
            <a:xfrm rot="10800000">
              <a:off x="1132" y="2436"/>
              <a:ext cx="420" cy="126"/>
            </a:xfrm>
            <a:prstGeom prst="bentConnector3">
              <a:avLst>
                <a:gd name="adj1" fmla="val 17139"/>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3993" name="AutoShape 80"/>
            <p:cNvCxnSpPr>
              <a:cxnSpLocks noChangeShapeType="1"/>
              <a:endCxn id="83976" idx="1"/>
            </p:cNvCxnSpPr>
            <p:nvPr/>
          </p:nvCxnSpPr>
          <p:spPr bwMode="auto">
            <a:xfrm rot="-5400000">
              <a:off x="1408" y="2268"/>
              <a:ext cx="240" cy="96"/>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3994" name="AutoShape 81"/>
            <p:cNvCxnSpPr>
              <a:cxnSpLocks noChangeShapeType="1"/>
              <a:stCxn id="83977" idx="4"/>
              <a:endCxn id="83975" idx="1"/>
            </p:cNvCxnSpPr>
            <p:nvPr/>
          </p:nvCxnSpPr>
          <p:spPr bwMode="auto">
            <a:xfrm rot="10800000" flipH="1">
              <a:off x="824" y="1845"/>
              <a:ext cx="2000" cy="351"/>
            </a:xfrm>
            <a:prstGeom prst="bentConnector3">
              <a:avLst>
                <a:gd name="adj1" fmla="val 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3995" name="AutoShape 82"/>
            <p:cNvCxnSpPr>
              <a:cxnSpLocks noChangeShapeType="1"/>
              <a:endCxn id="83978" idx="2"/>
            </p:cNvCxnSpPr>
            <p:nvPr/>
          </p:nvCxnSpPr>
          <p:spPr bwMode="auto">
            <a:xfrm rot="-5400000">
              <a:off x="1752" y="1975"/>
              <a:ext cx="729" cy="1"/>
            </a:xfrm>
            <a:prstGeom prst="bentConnector3">
              <a:avLst>
                <a:gd name="adj1" fmla="val 50477"/>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3996" name="AutoShape 83"/>
            <p:cNvCxnSpPr>
              <a:cxnSpLocks noChangeShapeType="1"/>
              <a:stCxn id="83976" idx="4"/>
              <a:endCxn id="83978" idx="1"/>
            </p:cNvCxnSpPr>
            <p:nvPr/>
          </p:nvCxnSpPr>
          <p:spPr bwMode="auto">
            <a:xfrm rot="10800000" flipH="1">
              <a:off x="1576" y="1611"/>
              <a:ext cx="300" cy="345"/>
            </a:xfrm>
            <a:prstGeom prst="bentConnector4">
              <a:avLst>
                <a:gd name="adj1" fmla="val 1662"/>
                <a:gd name="adj2" fmla="val 65505"/>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3997" name="AutoShape 84"/>
            <p:cNvCxnSpPr>
              <a:cxnSpLocks noChangeShapeType="1"/>
              <a:stCxn id="83980" idx="4"/>
              <a:endCxn id="83978" idx="2"/>
            </p:cNvCxnSpPr>
            <p:nvPr/>
          </p:nvCxnSpPr>
          <p:spPr bwMode="auto">
            <a:xfrm rot="10800000" flipV="1">
              <a:off x="2117" y="1428"/>
              <a:ext cx="2513" cy="183"/>
            </a:xfrm>
            <a:prstGeom prst="bentConnector4">
              <a:avLst>
                <a:gd name="adj1" fmla="val 29884"/>
                <a:gd name="adj2" fmla="val 99449"/>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3998" name="AutoShape 85"/>
            <p:cNvCxnSpPr>
              <a:cxnSpLocks noChangeShapeType="1"/>
              <a:stCxn id="83975" idx="0"/>
              <a:endCxn id="83978" idx="2"/>
            </p:cNvCxnSpPr>
            <p:nvPr/>
          </p:nvCxnSpPr>
          <p:spPr bwMode="auto">
            <a:xfrm rot="5400000" flipH="1">
              <a:off x="2484" y="1244"/>
              <a:ext cx="129" cy="864"/>
            </a:xfrm>
            <a:prstGeom prst="bentConnector3">
              <a:avLst>
                <a:gd name="adj1" fmla="val 10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3999" name="AutoShape 86"/>
            <p:cNvCxnSpPr>
              <a:cxnSpLocks noChangeShapeType="1"/>
              <a:endCxn id="83979" idx="1"/>
            </p:cNvCxnSpPr>
            <p:nvPr/>
          </p:nvCxnSpPr>
          <p:spPr bwMode="auto">
            <a:xfrm rot="5400000" flipH="1">
              <a:off x="2374" y="1507"/>
              <a:ext cx="211" cy="4"/>
            </a:xfrm>
            <a:prstGeom prst="bentConnector3">
              <a:avLst>
                <a:gd name="adj1" fmla="val 4976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00" name="AutoShape 87"/>
            <p:cNvCxnSpPr>
              <a:cxnSpLocks noChangeShapeType="1"/>
            </p:cNvCxnSpPr>
            <p:nvPr/>
          </p:nvCxnSpPr>
          <p:spPr bwMode="auto">
            <a:xfrm flipV="1">
              <a:off x="2680" y="1695"/>
              <a:ext cx="1056" cy="147"/>
            </a:xfrm>
            <a:prstGeom prst="bentConnector3">
              <a:avLst>
                <a:gd name="adj1" fmla="val 185"/>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84001" name="AutoShape 88"/>
            <p:cNvCxnSpPr>
              <a:cxnSpLocks noChangeShapeType="1"/>
              <a:endCxn id="83980" idx="1"/>
            </p:cNvCxnSpPr>
            <p:nvPr/>
          </p:nvCxnSpPr>
          <p:spPr bwMode="auto">
            <a:xfrm>
              <a:off x="3721" y="1695"/>
              <a:ext cx="909" cy="69"/>
            </a:xfrm>
            <a:prstGeom prst="bentConnector3">
              <a:avLst>
                <a:gd name="adj1" fmla="val 4994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02" name="AutoShape 89"/>
            <p:cNvCxnSpPr>
              <a:cxnSpLocks noChangeShapeType="1"/>
              <a:stCxn id="83975" idx="0"/>
              <a:endCxn id="83980" idx="1"/>
            </p:cNvCxnSpPr>
            <p:nvPr/>
          </p:nvCxnSpPr>
          <p:spPr bwMode="auto">
            <a:xfrm rot="5400000" flipV="1">
              <a:off x="3794" y="927"/>
              <a:ext cx="24" cy="1649"/>
            </a:xfrm>
            <a:prstGeom prst="bentConnector4">
              <a:avLst>
                <a:gd name="adj1" fmla="val -150005"/>
                <a:gd name="adj2" fmla="val 7216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03" name="AutoShape 90"/>
            <p:cNvCxnSpPr>
              <a:cxnSpLocks noChangeShapeType="1"/>
              <a:endCxn id="83980" idx="1"/>
            </p:cNvCxnSpPr>
            <p:nvPr/>
          </p:nvCxnSpPr>
          <p:spPr bwMode="auto">
            <a:xfrm flipV="1">
              <a:off x="3934" y="1764"/>
              <a:ext cx="696" cy="282"/>
            </a:xfrm>
            <a:prstGeom prst="bentConnector3">
              <a:avLst>
                <a:gd name="adj1" fmla="val 172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04" name="AutoShape 91"/>
            <p:cNvCxnSpPr>
              <a:cxnSpLocks noChangeShapeType="1"/>
              <a:stCxn id="84068" idx="0"/>
              <a:endCxn id="83980" idx="1"/>
            </p:cNvCxnSpPr>
            <p:nvPr/>
          </p:nvCxnSpPr>
          <p:spPr bwMode="auto">
            <a:xfrm rot="-5400000">
              <a:off x="4479" y="1756"/>
              <a:ext cx="144" cy="159"/>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05" name="AutoShape 92"/>
            <p:cNvCxnSpPr>
              <a:cxnSpLocks noChangeShapeType="1"/>
              <a:stCxn id="84067" idx="0"/>
              <a:endCxn id="83980" idx="2"/>
            </p:cNvCxnSpPr>
            <p:nvPr/>
          </p:nvCxnSpPr>
          <p:spPr bwMode="auto">
            <a:xfrm rot="5400000" flipH="1">
              <a:off x="4777" y="2052"/>
              <a:ext cx="712" cy="136"/>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06" name="AutoShape 93"/>
            <p:cNvCxnSpPr>
              <a:cxnSpLocks noChangeShapeType="1"/>
              <a:endCxn id="83982" idx="1"/>
            </p:cNvCxnSpPr>
            <p:nvPr/>
          </p:nvCxnSpPr>
          <p:spPr bwMode="auto">
            <a:xfrm flipV="1">
              <a:off x="4438" y="1342"/>
              <a:ext cx="610" cy="410"/>
            </a:xfrm>
            <a:prstGeom prst="bentConnector3">
              <a:avLst>
                <a:gd name="adj1" fmla="val 1801"/>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07" name="AutoShape 94"/>
            <p:cNvCxnSpPr>
              <a:cxnSpLocks noChangeShapeType="1"/>
              <a:stCxn id="83980" idx="4"/>
              <a:endCxn id="83982" idx="1"/>
            </p:cNvCxnSpPr>
            <p:nvPr/>
          </p:nvCxnSpPr>
          <p:spPr bwMode="auto">
            <a:xfrm rot="10800000" flipH="1">
              <a:off x="4630" y="1342"/>
              <a:ext cx="418" cy="86"/>
            </a:xfrm>
            <a:prstGeom prst="bentConnector3">
              <a:avLst>
                <a:gd name="adj1" fmla="val -445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08" name="AutoShape 95"/>
            <p:cNvCxnSpPr>
              <a:cxnSpLocks noChangeShapeType="1"/>
              <a:endCxn id="83984" idx="2"/>
            </p:cNvCxnSpPr>
            <p:nvPr/>
          </p:nvCxnSpPr>
          <p:spPr bwMode="auto">
            <a:xfrm rot="10800000">
              <a:off x="3490" y="1430"/>
              <a:ext cx="764" cy="5"/>
            </a:xfrm>
            <a:prstGeom prst="bentConnector3">
              <a:avLst>
                <a:gd name="adj1" fmla="val 5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09" name="AutoShape 96"/>
            <p:cNvCxnSpPr>
              <a:cxnSpLocks noChangeShapeType="1"/>
              <a:endCxn id="83989" idx="1"/>
            </p:cNvCxnSpPr>
            <p:nvPr/>
          </p:nvCxnSpPr>
          <p:spPr bwMode="auto">
            <a:xfrm flipV="1">
              <a:off x="2482" y="1132"/>
              <a:ext cx="435" cy="36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10" name="AutoShape 97"/>
            <p:cNvCxnSpPr>
              <a:cxnSpLocks noChangeShapeType="1"/>
              <a:stCxn id="83979" idx="4"/>
              <a:endCxn id="83989" idx="1"/>
            </p:cNvCxnSpPr>
            <p:nvPr/>
          </p:nvCxnSpPr>
          <p:spPr bwMode="auto">
            <a:xfrm rot="5400000" flipV="1">
              <a:off x="2602" y="816"/>
              <a:ext cx="192" cy="439"/>
            </a:xfrm>
            <a:prstGeom prst="bentConnector5">
              <a:avLst>
                <a:gd name="adj1" fmla="val -75000"/>
                <a:gd name="adj2" fmla="val 63324"/>
                <a:gd name="adj3" fmla="val 175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11" name="AutoShape 98"/>
            <p:cNvCxnSpPr>
              <a:cxnSpLocks noChangeShapeType="1"/>
              <a:stCxn id="83978" idx="4"/>
              <a:endCxn id="83989" idx="1"/>
            </p:cNvCxnSpPr>
            <p:nvPr/>
          </p:nvCxnSpPr>
          <p:spPr bwMode="auto">
            <a:xfrm rot="5400000" flipV="1">
              <a:off x="2354" y="569"/>
              <a:ext cx="85" cy="1041"/>
            </a:xfrm>
            <a:prstGeom prst="bentConnector5">
              <a:avLst>
                <a:gd name="adj1" fmla="val -303532"/>
                <a:gd name="adj2" fmla="val 84051"/>
                <a:gd name="adj3" fmla="val 26941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12" name="AutoShape 99"/>
            <p:cNvCxnSpPr>
              <a:cxnSpLocks noChangeShapeType="1"/>
              <a:stCxn id="83978" idx="4"/>
              <a:endCxn id="83979" idx="1"/>
            </p:cNvCxnSpPr>
            <p:nvPr/>
          </p:nvCxnSpPr>
          <p:spPr bwMode="auto">
            <a:xfrm rot="5400000" flipV="1">
              <a:off x="1999" y="924"/>
              <a:ext cx="356" cy="602"/>
            </a:xfrm>
            <a:prstGeom prst="bentConnector5">
              <a:avLst>
                <a:gd name="adj1" fmla="val -40449"/>
                <a:gd name="adj2" fmla="val 69935"/>
                <a:gd name="adj3" fmla="val 140449"/>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13" name="AutoShape 100"/>
            <p:cNvCxnSpPr>
              <a:cxnSpLocks noChangeShapeType="1"/>
              <a:endCxn id="83981" idx="2"/>
            </p:cNvCxnSpPr>
            <p:nvPr/>
          </p:nvCxnSpPr>
          <p:spPr bwMode="auto">
            <a:xfrm flipH="1" flipV="1">
              <a:off x="4254" y="1038"/>
              <a:ext cx="10" cy="72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4014" name="AutoShape 101"/>
            <p:cNvCxnSpPr>
              <a:cxnSpLocks noChangeShapeType="1"/>
              <a:stCxn id="84067" idx="0"/>
              <a:endCxn id="83981" idx="2"/>
            </p:cNvCxnSpPr>
            <p:nvPr/>
          </p:nvCxnSpPr>
          <p:spPr bwMode="auto">
            <a:xfrm rot="5400000" flipH="1">
              <a:off x="4009" y="1283"/>
              <a:ext cx="1438" cy="947"/>
            </a:xfrm>
            <a:prstGeom prst="bentConnector3">
              <a:avLst>
                <a:gd name="adj1" fmla="val 5000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15" name="AutoShape 102"/>
            <p:cNvCxnSpPr>
              <a:cxnSpLocks noChangeShapeType="1"/>
              <a:stCxn id="83980" idx="4"/>
              <a:endCxn id="83981" idx="2"/>
            </p:cNvCxnSpPr>
            <p:nvPr/>
          </p:nvCxnSpPr>
          <p:spPr bwMode="auto">
            <a:xfrm rot="10800000">
              <a:off x="4254" y="1038"/>
              <a:ext cx="376" cy="39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16" name="AutoShape 103"/>
            <p:cNvCxnSpPr>
              <a:cxnSpLocks noChangeShapeType="1"/>
            </p:cNvCxnSpPr>
            <p:nvPr/>
          </p:nvCxnSpPr>
          <p:spPr bwMode="auto">
            <a:xfrm rot="5400000" flipH="1">
              <a:off x="3100" y="816"/>
              <a:ext cx="673" cy="549"/>
            </a:xfrm>
            <a:prstGeom prst="bentConnector3">
              <a:avLst>
                <a:gd name="adj1" fmla="val 49926"/>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84017" name="AutoShape 104"/>
            <p:cNvCxnSpPr>
              <a:cxnSpLocks noChangeShapeType="1"/>
              <a:endCxn id="83986" idx="1"/>
            </p:cNvCxnSpPr>
            <p:nvPr/>
          </p:nvCxnSpPr>
          <p:spPr bwMode="auto">
            <a:xfrm rot="10800000">
              <a:off x="1174" y="1482"/>
              <a:ext cx="408" cy="258"/>
            </a:xfrm>
            <a:prstGeom prst="bentConnector3">
              <a:avLst>
                <a:gd name="adj1" fmla="val 98773"/>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18" name="AutoShape 105"/>
            <p:cNvCxnSpPr>
              <a:cxnSpLocks noChangeShapeType="1"/>
              <a:stCxn id="83987" idx="4"/>
              <a:endCxn id="83983" idx="2"/>
            </p:cNvCxnSpPr>
            <p:nvPr/>
          </p:nvCxnSpPr>
          <p:spPr bwMode="auto">
            <a:xfrm rot="5400000" flipH="1">
              <a:off x="999" y="483"/>
              <a:ext cx="294" cy="963"/>
            </a:xfrm>
            <a:prstGeom prst="bentConnector3">
              <a:avLst>
                <a:gd name="adj1" fmla="val 4013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19" name="AutoShape 106"/>
            <p:cNvCxnSpPr>
              <a:cxnSpLocks noChangeShapeType="1"/>
              <a:stCxn id="83978" idx="4"/>
              <a:endCxn id="83987" idx="2"/>
            </p:cNvCxnSpPr>
            <p:nvPr/>
          </p:nvCxnSpPr>
          <p:spPr bwMode="auto">
            <a:xfrm rot="-5400000" flipH="1" flipV="1">
              <a:off x="1723" y="1013"/>
              <a:ext cx="119" cy="187"/>
            </a:xfrm>
            <a:prstGeom prst="bentConnector5">
              <a:avLst>
                <a:gd name="adj1" fmla="val -121009"/>
                <a:gd name="adj2" fmla="val 50269"/>
                <a:gd name="adj3" fmla="val 22100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20" name="AutoShape 107"/>
            <p:cNvCxnSpPr>
              <a:cxnSpLocks noChangeShapeType="1"/>
              <a:stCxn id="83978" idx="4"/>
              <a:endCxn id="83986" idx="2"/>
            </p:cNvCxnSpPr>
            <p:nvPr/>
          </p:nvCxnSpPr>
          <p:spPr bwMode="auto">
            <a:xfrm rot="-5400000" flipH="1" flipV="1">
              <a:off x="1346" y="952"/>
              <a:ext cx="435" cy="625"/>
            </a:xfrm>
            <a:prstGeom prst="bentConnector4">
              <a:avLst>
                <a:gd name="adj1" fmla="val -33102"/>
                <a:gd name="adj2" fmla="val 14556"/>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21" name="AutoShape 108"/>
            <p:cNvCxnSpPr>
              <a:cxnSpLocks noChangeShapeType="1"/>
              <a:endCxn id="83983" idx="2"/>
            </p:cNvCxnSpPr>
            <p:nvPr/>
          </p:nvCxnSpPr>
          <p:spPr bwMode="auto">
            <a:xfrm rot="10800000" flipV="1">
              <a:off x="664" y="747"/>
              <a:ext cx="1209" cy="71"/>
            </a:xfrm>
            <a:prstGeom prst="bentConnector4">
              <a:avLst>
                <a:gd name="adj1" fmla="val 36394"/>
                <a:gd name="adj2" fmla="val 34225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22" name="AutoShape 109"/>
            <p:cNvCxnSpPr>
              <a:cxnSpLocks noChangeShapeType="1"/>
            </p:cNvCxnSpPr>
            <p:nvPr/>
          </p:nvCxnSpPr>
          <p:spPr bwMode="auto">
            <a:xfrm rot="5400000">
              <a:off x="1837" y="786"/>
              <a:ext cx="72"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023" name="AutoShape 110"/>
            <p:cNvCxnSpPr>
              <a:cxnSpLocks noChangeShapeType="1"/>
            </p:cNvCxnSpPr>
            <p:nvPr/>
          </p:nvCxnSpPr>
          <p:spPr bwMode="auto">
            <a:xfrm>
              <a:off x="1873" y="747"/>
              <a:ext cx="1290" cy="1"/>
            </a:xfrm>
            <a:prstGeom prst="bentConnector3">
              <a:avLst>
                <a:gd name="adj1" fmla="val 9961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84024" name="AutoShape 111"/>
            <p:cNvCxnSpPr>
              <a:cxnSpLocks noChangeShapeType="1"/>
            </p:cNvCxnSpPr>
            <p:nvPr/>
          </p:nvCxnSpPr>
          <p:spPr bwMode="auto">
            <a:xfrm rot="10800000">
              <a:off x="819" y="2132"/>
              <a:ext cx="655" cy="70"/>
            </a:xfrm>
            <a:prstGeom prst="bentConnector3">
              <a:avLst>
                <a:gd name="adj1" fmla="val 4992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84025" name="AutoShape 112"/>
            <p:cNvCxnSpPr>
              <a:cxnSpLocks noChangeShapeType="1"/>
              <a:stCxn id="83977" idx="4"/>
              <a:endCxn id="83988" idx="2"/>
            </p:cNvCxnSpPr>
            <p:nvPr/>
          </p:nvCxnSpPr>
          <p:spPr bwMode="auto">
            <a:xfrm rot="10800000">
              <a:off x="522" y="2194"/>
              <a:ext cx="302" cy="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26" name="AutoShape 113"/>
            <p:cNvCxnSpPr>
              <a:cxnSpLocks noChangeShapeType="1"/>
              <a:endCxn id="83985" idx="1"/>
            </p:cNvCxnSpPr>
            <p:nvPr/>
          </p:nvCxnSpPr>
          <p:spPr bwMode="auto">
            <a:xfrm flipV="1">
              <a:off x="1433" y="605"/>
              <a:ext cx="867" cy="387"/>
            </a:xfrm>
            <a:prstGeom prst="bentConnector3">
              <a:avLst>
                <a:gd name="adj1" fmla="val 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27" name="AutoShape 114"/>
            <p:cNvCxnSpPr>
              <a:cxnSpLocks noChangeShapeType="1"/>
              <a:stCxn id="83986" idx="4"/>
            </p:cNvCxnSpPr>
            <p:nvPr/>
          </p:nvCxnSpPr>
          <p:spPr bwMode="auto">
            <a:xfrm flipV="1">
              <a:off x="1174" y="993"/>
              <a:ext cx="0" cy="3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028" name="AutoShape 115"/>
            <p:cNvCxnSpPr>
              <a:cxnSpLocks noChangeShapeType="1"/>
              <a:stCxn id="83983" idx="3"/>
              <a:endCxn id="83985" idx="1"/>
            </p:cNvCxnSpPr>
            <p:nvPr/>
          </p:nvCxnSpPr>
          <p:spPr bwMode="auto">
            <a:xfrm flipV="1">
              <a:off x="664" y="605"/>
              <a:ext cx="1636"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4029" name="AutoShape 116"/>
            <p:cNvCxnSpPr>
              <a:cxnSpLocks noChangeShapeType="1"/>
            </p:cNvCxnSpPr>
            <p:nvPr/>
          </p:nvCxnSpPr>
          <p:spPr bwMode="auto">
            <a:xfrm rot="16200000" flipH="1">
              <a:off x="2632" y="1878"/>
              <a:ext cx="306" cy="210"/>
            </a:xfrm>
            <a:prstGeom prst="bentConnector3">
              <a:avLst>
                <a:gd name="adj1" fmla="val 50000"/>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84030" name="AutoShape 117"/>
            <p:cNvCxnSpPr>
              <a:cxnSpLocks noChangeShapeType="1"/>
              <a:endCxn id="83974" idx="3"/>
            </p:cNvCxnSpPr>
            <p:nvPr/>
          </p:nvCxnSpPr>
          <p:spPr bwMode="auto">
            <a:xfrm rot="5400000">
              <a:off x="2353" y="2313"/>
              <a:ext cx="719" cy="354"/>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31" name="AutoShape 118"/>
            <p:cNvCxnSpPr>
              <a:cxnSpLocks noChangeShapeType="1"/>
              <a:endCxn id="83984" idx="2"/>
            </p:cNvCxnSpPr>
            <p:nvPr/>
          </p:nvCxnSpPr>
          <p:spPr bwMode="auto">
            <a:xfrm rot="10800000" flipV="1">
              <a:off x="3490" y="1102"/>
              <a:ext cx="1558" cy="32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4032" name="Freeform 119"/>
            <p:cNvSpPr>
              <a:spLocks/>
            </p:cNvSpPr>
            <p:nvPr/>
          </p:nvSpPr>
          <p:spPr bwMode="auto">
            <a:xfrm>
              <a:off x="3519" y="818"/>
              <a:ext cx="190" cy="164"/>
            </a:xfrm>
            <a:custGeom>
              <a:avLst/>
              <a:gdLst>
                <a:gd name="T0" fmla="*/ 0 w 384"/>
                <a:gd name="T1" fmla="*/ 0 h 240"/>
                <a:gd name="T2" fmla="*/ 0 w 384"/>
                <a:gd name="T3" fmla="*/ 12 h 240"/>
                <a:gd name="T4" fmla="*/ 1 w 384"/>
                <a:gd name="T5" fmla="*/ 12 h 240"/>
                <a:gd name="T6" fmla="*/ 1 w 384"/>
                <a:gd name="T7" fmla="*/ 3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tx1"/>
              </a:solidFill>
              <a:round/>
              <a:headEnd/>
              <a:tailEnd/>
            </a:ln>
          </p:spPr>
          <p:txBody>
            <a:bodyPr/>
            <a:lstStyle/>
            <a:p>
              <a:endParaRPr lang="en-US"/>
            </a:p>
          </p:txBody>
        </p:sp>
        <p:cxnSp>
          <p:nvCxnSpPr>
            <p:cNvPr id="84033" name="AutoShape 120"/>
            <p:cNvCxnSpPr>
              <a:cxnSpLocks noChangeShapeType="1"/>
              <a:stCxn id="84032" idx="1"/>
            </p:cNvCxnSpPr>
            <p:nvPr/>
          </p:nvCxnSpPr>
          <p:spPr bwMode="auto">
            <a:xfrm rot="10800000">
              <a:off x="3162" y="746"/>
              <a:ext cx="357" cy="236"/>
            </a:xfrm>
            <a:prstGeom prst="bentConnector3">
              <a:avLst>
                <a:gd name="adj1" fmla="val 49861"/>
              </a:avLst>
            </a:prstGeom>
            <a:noFill/>
            <a:ln w="6350">
              <a:solidFill>
                <a:schemeClr val="tx1"/>
              </a:solidFill>
              <a:miter lim="800000"/>
              <a:headEnd type="triangle" w="med" len="med"/>
              <a:tailEnd/>
            </a:ln>
            <a:extLst>
              <a:ext uri="{909E8E84-426E-40dd-AFC4-6F175D3DCCD1}">
                <a14:hiddenFill xmlns:a14="http://schemas.microsoft.com/office/drawing/2010/main">
                  <a:noFill/>
                </a14:hiddenFill>
              </a:ext>
            </a:extLst>
          </p:spPr>
        </p:cxnSp>
        <p:sp>
          <p:nvSpPr>
            <p:cNvPr id="84034" name="Freeform 121"/>
            <p:cNvSpPr>
              <a:spLocks/>
            </p:cNvSpPr>
            <p:nvPr/>
          </p:nvSpPr>
          <p:spPr bwMode="auto">
            <a:xfrm>
              <a:off x="4479" y="583"/>
              <a:ext cx="234" cy="260"/>
            </a:xfrm>
            <a:custGeom>
              <a:avLst/>
              <a:gdLst>
                <a:gd name="T0" fmla="*/ 0 w 318"/>
                <a:gd name="T1" fmla="*/ 0 h 336"/>
                <a:gd name="T2" fmla="*/ 0 w 318"/>
                <a:gd name="T3" fmla="*/ 43 h 336"/>
                <a:gd name="T4" fmla="*/ 27 w 318"/>
                <a:gd name="T5" fmla="*/ 43 h 336"/>
                <a:gd name="T6" fmla="*/ 27 w 318"/>
                <a:gd name="T7" fmla="*/ 18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tx1"/>
              </a:solidFill>
              <a:round/>
              <a:headEnd/>
              <a:tailEnd/>
            </a:ln>
          </p:spPr>
          <p:txBody>
            <a:bodyPr/>
            <a:lstStyle/>
            <a:p>
              <a:endParaRPr lang="en-US"/>
            </a:p>
          </p:txBody>
        </p:sp>
        <p:sp>
          <p:nvSpPr>
            <p:cNvPr id="84035" name="Freeform 122"/>
            <p:cNvSpPr>
              <a:spLocks/>
            </p:cNvSpPr>
            <p:nvPr/>
          </p:nvSpPr>
          <p:spPr bwMode="auto">
            <a:xfrm>
              <a:off x="3163" y="1225"/>
              <a:ext cx="107" cy="113"/>
            </a:xfrm>
            <a:custGeom>
              <a:avLst/>
              <a:gdLst>
                <a:gd name="T0" fmla="*/ 0 w 384"/>
                <a:gd name="T1" fmla="*/ 0 h 240"/>
                <a:gd name="T2" fmla="*/ 0 w 384"/>
                <a:gd name="T3" fmla="*/ 0 h 240"/>
                <a:gd name="T4" fmla="*/ 0 w 384"/>
                <a:gd name="T5" fmla="*/ 0 h 240"/>
                <a:gd name="T6" fmla="*/ 0 w 384"/>
                <a:gd name="T7" fmla="*/ 0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99"/>
            </a:solidFill>
            <a:ln w="9525">
              <a:solidFill>
                <a:schemeClr val="tx1"/>
              </a:solidFill>
              <a:round/>
              <a:headEnd/>
              <a:tailEnd/>
            </a:ln>
          </p:spPr>
          <p:txBody>
            <a:bodyPr/>
            <a:lstStyle/>
            <a:p>
              <a:endParaRPr lang="en-US"/>
            </a:p>
          </p:txBody>
        </p:sp>
        <p:sp>
          <p:nvSpPr>
            <p:cNvPr id="84036" name="Freeform 123"/>
            <p:cNvSpPr>
              <a:spLocks/>
            </p:cNvSpPr>
            <p:nvPr/>
          </p:nvSpPr>
          <p:spPr bwMode="auto">
            <a:xfrm>
              <a:off x="5320" y="831"/>
              <a:ext cx="91" cy="240"/>
            </a:xfrm>
            <a:custGeom>
              <a:avLst/>
              <a:gdLst>
                <a:gd name="T0" fmla="*/ 0 w 387"/>
                <a:gd name="T1" fmla="*/ 0 h 240"/>
                <a:gd name="T2" fmla="*/ 0 w 387"/>
                <a:gd name="T3" fmla="*/ 240 h 240"/>
                <a:gd name="T4" fmla="*/ 0 w 387"/>
                <a:gd name="T5" fmla="*/ 240 h 240"/>
                <a:gd name="T6" fmla="*/ 0 w 387"/>
                <a:gd name="T7" fmla="*/ 79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tx1"/>
              </a:solidFill>
              <a:round/>
              <a:headEnd/>
              <a:tailEnd/>
            </a:ln>
          </p:spPr>
          <p:txBody>
            <a:bodyPr/>
            <a:lstStyle/>
            <a:p>
              <a:endParaRPr lang="en-US"/>
            </a:p>
          </p:txBody>
        </p:sp>
        <p:sp>
          <p:nvSpPr>
            <p:cNvPr id="84037" name="Freeform 124"/>
            <p:cNvSpPr>
              <a:spLocks/>
            </p:cNvSpPr>
            <p:nvPr/>
          </p:nvSpPr>
          <p:spPr bwMode="auto">
            <a:xfrm>
              <a:off x="4939" y="670"/>
              <a:ext cx="147" cy="155"/>
            </a:xfrm>
            <a:custGeom>
              <a:avLst/>
              <a:gdLst>
                <a:gd name="T0" fmla="*/ 0 w 336"/>
                <a:gd name="T1" fmla="*/ 0 h 240"/>
                <a:gd name="T2" fmla="*/ 0 w 336"/>
                <a:gd name="T3" fmla="*/ 7 h 240"/>
                <a:gd name="T4" fmla="*/ 0 w 336"/>
                <a:gd name="T5" fmla="*/ 7 h 240"/>
                <a:gd name="T6" fmla="*/ 0 w 336"/>
                <a:gd name="T7" fmla="*/ 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tx1"/>
              </a:solidFill>
              <a:round/>
              <a:headEnd/>
              <a:tailEnd/>
            </a:ln>
          </p:spPr>
          <p:txBody>
            <a:bodyPr/>
            <a:lstStyle/>
            <a:p>
              <a:endParaRPr lang="en-US"/>
            </a:p>
          </p:txBody>
        </p:sp>
        <p:sp>
          <p:nvSpPr>
            <p:cNvPr id="84038" name="Freeform 125"/>
            <p:cNvSpPr>
              <a:spLocks/>
            </p:cNvSpPr>
            <p:nvPr/>
          </p:nvSpPr>
          <p:spPr bwMode="auto">
            <a:xfrm>
              <a:off x="1431" y="1256"/>
              <a:ext cx="45" cy="46"/>
            </a:xfrm>
            <a:custGeom>
              <a:avLst/>
              <a:gdLst>
                <a:gd name="T0" fmla="*/ 0 w 73"/>
                <a:gd name="T1" fmla="*/ 0 h 98"/>
                <a:gd name="T2" fmla="*/ 0 w 73"/>
                <a:gd name="T3" fmla="*/ 0 h 98"/>
                <a:gd name="T4" fmla="*/ 1 w 73"/>
                <a:gd name="T5" fmla="*/ 0 h 98"/>
                <a:gd name="T6" fmla="*/ 1 w 73"/>
                <a:gd name="T7" fmla="*/ 0 h 98"/>
                <a:gd name="T8" fmla="*/ 0 w 73"/>
                <a:gd name="T9" fmla="*/ 0 h 98"/>
                <a:gd name="T10" fmla="*/ 0 60000 65536"/>
                <a:gd name="T11" fmla="*/ 0 60000 65536"/>
                <a:gd name="T12" fmla="*/ 0 60000 65536"/>
                <a:gd name="T13" fmla="*/ 0 60000 65536"/>
                <a:gd name="T14" fmla="*/ 0 60000 65536"/>
                <a:gd name="T15" fmla="*/ 0 w 73"/>
                <a:gd name="T16" fmla="*/ 0 h 98"/>
                <a:gd name="T17" fmla="*/ 73 w 73"/>
                <a:gd name="T18" fmla="*/ 98 h 98"/>
              </a:gdLst>
              <a:ahLst/>
              <a:cxnLst>
                <a:cxn ang="T10">
                  <a:pos x="T0" y="T1"/>
                </a:cxn>
                <a:cxn ang="T11">
                  <a:pos x="T2" y="T3"/>
                </a:cxn>
                <a:cxn ang="T12">
                  <a:pos x="T4" y="T5"/>
                </a:cxn>
                <a:cxn ang="T13">
                  <a:pos x="T6" y="T7"/>
                </a:cxn>
                <a:cxn ang="T14">
                  <a:pos x="T8" y="T9"/>
                </a:cxn>
              </a:cxnLst>
              <a:rect l="T15" t="T16" r="T17" b="T18"/>
              <a:pathLst>
                <a:path w="73" h="98">
                  <a:moveTo>
                    <a:pt x="0" y="0"/>
                  </a:moveTo>
                  <a:lnTo>
                    <a:pt x="0" y="98"/>
                  </a:lnTo>
                  <a:lnTo>
                    <a:pt x="72" y="98"/>
                  </a:lnTo>
                  <a:lnTo>
                    <a:pt x="73" y="88"/>
                  </a:lnTo>
                  <a:lnTo>
                    <a:pt x="0" y="0"/>
                  </a:lnTo>
                  <a:close/>
                </a:path>
              </a:pathLst>
            </a:custGeom>
            <a:solidFill>
              <a:srgbClr val="0066FF"/>
            </a:solidFill>
            <a:ln w="9525">
              <a:solidFill>
                <a:schemeClr val="tx1"/>
              </a:solidFill>
              <a:round/>
              <a:headEnd/>
              <a:tailEnd/>
            </a:ln>
          </p:spPr>
          <p:txBody>
            <a:bodyPr/>
            <a:lstStyle/>
            <a:p>
              <a:endParaRPr lang="en-US"/>
            </a:p>
          </p:txBody>
        </p:sp>
        <p:cxnSp>
          <p:nvCxnSpPr>
            <p:cNvPr id="84039" name="AutoShape 126"/>
            <p:cNvCxnSpPr>
              <a:cxnSpLocks noChangeShapeType="1"/>
              <a:endCxn id="84038" idx="2"/>
            </p:cNvCxnSpPr>
            <p:nvPr/>
          </p:nvCxnSpPr>
          <p:spPr bwMode="auto">
            <a:xfrm flipV="1">
              <a:off x="1472" y="1302"/>
              <a:ext cx="3" cy="1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4040" name="AutoShape 127"/>
            <p:cNvCxnSpPr>
              <a:cxnSpLocks noChangeShapeType="1"/>
              <a:stCxn id="84038" idx="4"/>
            </p:cNvCxnSpPr>
            <p:nvPr/>
          </p:nvCxnSpPr>
          <p:spPr bwMode="auto">
            <a:xfrm flipH="1" flipV="1">
              <a:off x="1428" y="988"/>
              <a:ext cx="3" cy="268"/>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cxnSp>
          <p:nvCxnSpPr>
            <p:cNvPr id="84041" name="AutoShape 128"/>
            <p:cNvCxnSpPr>
              <a:cxnSpLocks noChangeShapeType="1"/>
              <a:endCxn id="84035" idx="1"/>
            </p:cNvCxnSpPr>
            <p:nvPr/>
          </p:nvCxnSpPr>
          <p:spPr bwMode="auto">
            <a:xfrm rot="10800000">
              <a:off x="3163" y="1338"/>
              <a:ext cx="705" cy="269"/>
            </a:xfrm>
            <a:prstGeom prst="bentConnector3">
              <a:avLst>
                <a:gd name="adj1" fmla="val 120426"/>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42" name="AutoShape 129"/>
            <p:cNvCxnSpPr>
              <a:cxnSpLocks noChangeShapeType="1"/>
              <a:endCxn id="84036" idx="1"/>
            </p:cNvCxnSpPr>
            <p:nvPr/>
          </p:nvCxnSpPr>
          <p:spPr bwMode="auto">
            <a:xfrm rot="-5400000">
              <a:off x="4927" y="1349"/>
              <a:ext cx="671" cy="115"/>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43" name="AutoShape 130"/>
            <p:cNvCxnSpPr>
              <a:cxnSpLocks noChangeShapeType="1"/>
              <a:endCxn id="84037" idx="2"/>
            </p:cNvCxnSpPr>
            <p:nvPr/>
          </p:nvCxnSpPr>
          <p:spPr bwMode="auto">
            <a:xfrm rot="5400000" flipH="1">
              <a:off x="5000" y="911"/>
              <a:ext cx="283" cy="111"/>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44" name="AutoShape 131"/>
            <p:cNvCxnSpPr>
              <a:cxnSpLocks noChangeShapeType="1"/>
              <a:endCxn id="84034" idx="2"/>
            </p:cNvCxnSpPr>
            <p:nvPr/>
          </p:nvCxnSpPr>
          <p:spPr bwMode="auto">
            <a:xfrm rot="-5400000">
              <a:off x="4614" y="942"/>
              <a:ext cx="197"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4045" name="AutoShape 132"/>
            <p:cNvCxnSpPr>
              <a:cxnSpLocks noChangeShapeType="1"/>
              <a:stCxn id="84034" idx="4"/>
              <a:endCxn id="83981" idx="2"/>
            </p:cNvCxnSpPr>
            <p:nvPr/>
          </p:nvCxnSpPr>
          <p:spPr bwMode="auto">
            <a:xfrm rot="-5400000" flipH="1" flipV="1">
              <a:off x="4139" y="698"/>
              <a:ext cx="455" cy="225"/>
            </a:xfrm>
            <a:prstGeom prst="bentConnector5">
              <a:avLst>
                <a:gd name="adj1" fmla="val -31648"/>
                <a:gd name="adj2" fmla="val 50222"/>
                <a:gd name="adj3" fmla="val 10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46" name="AutoShape 133"/>
            <p:cNvCxnSpPr>
              <a:cxnSpLocks noChangeShapeType="1"/>
              <a:stCxn id="84037" idx="4"/>
              <a:endCxn id="83980" idx="2"/>
            </p:cNvCxnSpPr>
            <p:nvPr/>
          </p:nvCxnSpPr>
          <p:spPr bwMode="auto">
            <a:xfrm rot="10800000" flipH="1" flipV="1">
              <a:off x="4939" y="670"/>
              <a:ext cx="126" cy="1094"/>
            </a:xfrm>
            <a:prstGeom prst="bentConnector5">
              <a:avLst>
                <a:gd name="adj1" fmla="val 523014"/>
                <a:gd name="adj2" fmla="val 41681"/>
                <a:gd name="adj3" fmla="val 52301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47" name="AutoShape 134"/>
            <p:cNvCxnSpPr>
              <a:cxnSpLocks noChangeShapeType="1"/>
              <a:stCxn id="84036" idx="4"/>
            </p:cNvCxnSpPr>
            <p:nvPr/>
          </p:nvCxnSpPr>
          <p:spPr bwMode="auto">
            <a:xfrm flipH="1" flipV="1">
              <a:off x="5319" y="667"/>
              <a:ext cx="1" cy="16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048" name="AutoShape 135"/>
            <p:cNvCxnSpPr>
              <a:cxnSpLocks noChangeShapeType="1"/>
              <a:stCxn id="84035" idx="4"/>
              <a:endCxn id="83984" idx="2"/>
            </p:cNvCxnSpPr>
            <p:nvPr/>
          </p:nvCxnSpPr>
          <p:spPr bwMode="auto">
            <a:xfrm rot="10800000" flipH="1" flipV="1">
              <a:off x="3163" y="1225"/>
              <a:ext cx="327" cy="205"/>
            </a:xfrm>
            <a:prstGeom prst="bentConnector5">
              <a:avLst>
                <a:gd name="adj1" fmla="val 51069"/>
                <a:gd name="adj2" fmla="val 184875"/>
                <a:gd name="adj3" fmla="val 22201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49" name="AutoShape 136"/>
            <p:cNvCxnSpPr>
              <a:cxnSpLocks noChangeShapeType="1"/>
              <a:endCxn id="84106" idx="3"/>
            </p:cNvCxnSpPr>
            <p:nvPr/>
          </p:nvCxnSpPr>
          <p:spPr bwMode="auto">
            <a:xfrm rot="5400000">
              <a:off x="5004" y="1838"/>
              <a:ext cx="249" cy="14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50" name="AutoShape 137"/>
            <p:cNvCxnSpPr>
              <a:cxnSpLocks noChangeShapeType="1"/>
              <a:stCxn id="84106" idx="0"/>
              <a:endCxn id="83980" idx="1"/>
            </p:cNvCxnSpPr>
            <p:nvPr/>
          </p:nvCxnSpPr>
          <p:spPr bwMode="auto">
            <a:xfrm rot="5400000" flipH="1">
              <a:off x="4692" y="1702"/>
              <a:ext cx="197" cy="321"/>
            </a:xfrm>
            <a:prstGeom prst="bentConnector4">
              <a:avLst>
                <a:gd name="adj1" fmla="val 49745"/>
                <a:gd name="adj2" fmla="val 14486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4051" name="Freeform 138"/>
            <p:cNvSpPr>
              <a:spLocks/>
            </p:cNvSpPr>
            <p:nvPr/>
          </p:nvSpPr>
          <p:spPr bwMode="auto">
            <a:xfrm>
              <a:off x="4372" y="1162"/>
              <a:ext cx="91" cy="126"/>
            </a:xfrm>
            <a:custGeom>
              <a:avLst/>
              <a:gdLst>
                <a:gd name="T0" fmla="*/ 0 w 387"/>
                <a:gd name="T1" fmla="*/ 0 h 240"/>
                <a:gd name="T2" fmla="*/ 0 w 387"/>
                <a:gd name="T3" fmla="*/ 2 h 240"/>
                <a:gd name="T4" fmla="*/ 0 w 387"/>
                <a:gd name="T5" fmla="*/ 2 h 240"/>
                <a:gd name="T6" fmla="*/ 0 w 387"/>
                <a:gd name="T7" fmla="*/ 1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tx1"/>
              </a:solidFill>
              <a:round/>
              <a:headEnd/>
              <a:tailEnd/>
            </a:ln>
          </p:spPr>
          <p:txBody>
            <a:bodyPr/>
            <a:lstStyle/>
            <a:p>
              <a:endParaRPr lang="en-US"/>
            </a:p>
          </p:txBody>
        </p:sp>
        <p:cxnSp>
          <p:nvCxnSpPr>
            <p:cNvPr id="84052" name="AutoShape 139"/>
            <p:cNvCxnSpPr>
              <a:cxnSpLocks noChangeShapeType="1"/>
              <a:stCxn id="83982" idx="1"/>
              <a:endCxn id="84051" idx="2"/>
            </p:cNvCxnSpPr>
            <p:nvPr/>
          </p:nvCxnSpPr>
          <p:spPr bwMode="auto">
            <a:xfrm rot="10800000">
              <a:off x="4462" y="1288"/>
              <a:ext cx="586" cy="54"/>
            </a:xfrm>
            <a:prstGeom prst="bentConnector3">
              <a:avLst>
                <a:gd name="adj1" fmla="val 49829"/>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53" name="AutoShape 140"/>
            <p:cNvCxnSpPr>
              <a:cxnSpLocks noChangeShapeType="1"/>
              <a:stCxn id="84051" idx="4"/>
              <a:endCxn id="83981" idx="2"/>
            </p:cNvCxnSpPr>
            <p:nvPr/>
          </p:nvCxnSpPr>
          <p:spPr bwMode="auto">
            <a:xfrm rot="10800000">
              <a:off x="4254" y="1038"/>
              <a:ext cx="118" cy="124"/>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4054" name="AutoShape 141"/>
            <p:cNvCxnSpPr>
              <a:cxnSpLocks noChangeShapeType="1"/>
            </p:cNvCxnSpPr>
            <p:nvPr/>
          </p:nvCxnSpPr>
          <p:spPr bwMode="auto">
            <a:xfrm flipH="1" flipV="1">
              <a:off x="2914" y="749"/>
              <a:ext cx="3" cy="187"/>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565250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800">
                <a:solidFill>
                  <a:schemeClr val="accent1"/>
                </a:solidFill>
              </a:rPr>
              <a:t>Atlantis – What, How, Why</a:t>
            </a:r>
            <a:endParaRPr lang="en-AU" sz="800" b="0"/>
          </a:p>
        </p:txBody>
      </p:sp>
      <p:sp>
        <p:nvSpPr>
          <p:cNvPr id="86018" name="Rectangle 2"/>
          <p:cNvSpPr>
            <a:spLocks noChangeArrowheads="1"/>
          </p:cNvSpPr>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6019" name="Rectangle 3"/>
          <p:cNvSpPr>
            <a:spLocks noChangeArrowheads="1"/>
          </p:cNvSpPr>
          <p:nvPr/>
        </p:nvSpPr>
        <p:spPr bwMode="auto">
          <a:xfrm>
            <a:off x="8229600" y="204788"/>
            <a:ext cx="714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eaLnBrk="0" hangingPunct="0">
              <a:spcBef>
                <a:spcPct val="20000"/>
              </a:spcBef>
              <a:buClr>
                <a:srgbClr val="FFCC00"/>
              </a:buClr>
              <a:buSzPct val="150000"/>
            </a:pPr>
            <a:r>
              <a:rPr lang="en-US" b="1">
                <a:solidFill>
                  <a:schemeClr val="accent1"/>
                </a:solidFill>
                <a:latin typeface="Helvetica" charset="0"/>
              </a:rPr>
              <a:t>2000</a:t>
            </a:r>
          </a:p>
        </p:txBody>
      </p:sp>
      <p:cxnSp>
        <p:nvCxnSpPr>
          <p:cNvPr id="86020" name="AutoShape 4"/>
          <p:cNvCxnSpPr>
            <a:cxnSpLocks noChangeShapeType="1"/>
          </p:cNvCxnSpPr>
          <p:nvPr/>
        </p:nvCxnSpPr>
        <p:spPr bwMode="auto">
          <a:xfrm flipV="1">
            <a:off x="317500" y="768350"/>
            <a:ext cx="1588" cy="5713413"/>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86021" name="AutoShape 5"/>
          <p:cNvCxnSpPr>
            <a:cxnSpLocks noChangeShapeType="1"/>
            <a:stCxn id="86030" idx="4"/>
            <a:endCxn id="86032" idx="2"/>
          </p:cNvCxnSpPr>
          <p:nvPr/>
        </p:nvCxnSpPr>
        <p:spPr bwMode="auto">
          <a:xfrm rot="-5400000" flipH="1" flipV="1">
            <a:off x="6603207" y="910431"/>
            <a:ext cx="347662" cy="2473325"/>
          </a:xfrm>
          <a:prstGeom prst="bentConnector5">
            <a:avLst>
              <a:gd name="adj1" fmla="val -65755"/>
              <a:gd name="adj2" fmla="val 50000"/>
              <a:gd name="adj3" fmla="val 10091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6022" name="AutoShape 6"/>
          <p:cNvSpPr>
            <a:spLocks noChangeAspect="1" noChangeArrowheads="1"/>
          </p:cNvSpPr>
          <p:nvPr/>
        </p:nvSpPr>
        <p:spPr bwMode="auto">
          <a:xfrm>
            <a:off x="3400425" y="4216400"/>
            <a:ext cx="850900" cy="565150"/>
          </a:xfrm>
          <a:prstGeom prst="flowChartProcess">
            <a:avLst/>
          </a:prstGeom>
          <a:solidFill>
            <a:srgbClr val="FF7C80"/>
          </a:solidFill>
          <a:ln w="9525">
            <a:solidFill>
              <a:schemeClr val="tx1"/>
            </a:solidFill>
            <a:miter lim="800000"/>
            <a:headEnd/>
            <a:tailEnd/>
          </a:ln>
        </p:spPr>
        <p:txBody>
          <a:bodyPr wrap="none" anchor="ctr"/>
          <a:lstStyle/>
          <a:p>
            <a:endParaRPr lang="en-US"/>
          </a:p>
        </p:txBody>
      </p:sp>
      <p:sp>
        <p:nvSpPr>
          <p:cNvPr id="86023" name="AutoShape 7"/>
          <p:cNvSpPr>
            <a:spLocks noChangeAspect="1" noChangeArrowheads="1"/>
          </p:cNvSpPr>
          <p:nvPr/>
        </p:nvSpPr>
        <p:spPr bwMode="auto">
          <a:xfrm>
            <a:off x="4483100" y="2813050"/>
            <a:ext cx="658813" cy="438150"/>
          </a:xfrm>
          <a:prstGeom prst="flowChartProcess">
            <a:avLst/>
          </a:prstGeom>
          <a:solidFill>
            <a:schemeClr val="tx1"/>
          </a:solidFill>
          <a:ln w="9525">
            <a:solidFill>
              <a:schemeClr val="tx1"/>
            </a:solidFill>
            <a:miter lim="800000"/>
            <a:headEnd/>
            <a:tailEnd/>
          </a:ln>
        </p:spPr>
        <p:txBody>
          <a:bodyPr wrap="none" anchor="ctr"/>
          <a:lstStyle/>
          <a:p>
            <a:endParaRPr lang="en-US"/>
          </a:p>
        </p:txBody>
      </p:sp>
      <p:sp>
        <p:nvSpPr>
          <p:cNvPr id="86024" name="Freeform 8"/>
          <p:cNvSpPr>
            <a:spLocks/>
          </p:cNvSpPr>
          <p:nvPr/>
        </p:nvSpPr>
        <p:spPr bwMode="auto">
          <a:xfrm>
            <a:off x="2330450" y="3101975"/>
            <a:ext cx="738188" cy="608013"/>
          </a:xfrm>
          <a:custGeom>
            <a:avLst/>
            <a:gdLst>
              <a:gd name="T0" fmla="*/ 0 w 336"/>
              <a:gd name="T1" fmla="*/ 0 h 240"/>
              <a:gd name="T2" fmla="*/ 0 w 336"/>
              <a:gd name="T3" fmla="*/ 2147483647 h 240"/>
              <a:gd name="T4" fmla="*/ 2147483647 w 336"/>
              <a:gd name="T5" fmla="*/ 2147483647 h 240"/>
              <a:gd name="T6" fmla="*/ 2147483647 w 336"/>
              <a:gd name="T7" fmla="*/ 2147483647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tx1"/>
            </a:solidFill>
            <a:round/>
            <a:headEnd/>
            <a:tailEnd/>
          </a:ln>
        </p:spPr>
        <p:txBody>
          <a:bodyPr/>
          <a:lstStyle/>
          <a:p>
            <a:endParaRPr lang="en-US"/>
          </a:p>
        </p:txBody>
      </p:sp>
      <p:sp>
        <p:nvSpPr>
          <p:cNvPr id="86025" name="Freeform 9"/>
          <p:cNvSpPr>
            <a:spLocks/>
          </p:cNvSpPr>
          <p:nvPr/>
        </p:nvSpPr>
        <p:spPr bwMode="auto">
          <a:xfrm>
            <a:off x="915988" y="3232150"/>
            <a:ext cx="927100" cy="685800"/>
          </a:xfrm>
          <a:custGeom>
            <a:avLst/>
            <a:gdLst>
              <a:gd name="T0" fmla="*/ 0 w 336"/>
              <a:gd name="T1" fmla="*/ 0 h 240"/>
              <a:gd name="T2" fmla="*/ 0 w 336"/>
              <a:gd name="T3" fmla="*/ 2147483647 h 240"/>
              <a:gd name="T4" fmla="*/ 2147483647 w 336"/>
              <a:gd name="T5" fmla="*/ 2147483647 h 240"/>
              <a:gd name="T6" fmla="*/ 2147483647 w 336"/>
              <a:gd name="T7" fmla="*/ 2147483647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tx1"/>
            </a:solidFill>
            <a:round/>
            <a:headEnd/>
            <a:tailEnd/>
          </a:ln>
        </p:spPr>
        <p:txBody>
          <a:bodyPr/>
          <a:lstStyle/>
          <a:p>
            <a:endParaRPr lang="en-US"/>
          </a:p>
        </p:txBody>
      </p:sp>
      <p:sp>
        <p:nvSpPr>
          <p:cNvPr id="86026" name="Freeform 10"/>
          <p:cNvSpPr>
            <a:spLocks noChangeAspect="1"/>
          </p:cNvSpPr>
          <p:nvPr/>
        </p:nvSpPr>
        <p:spPr bwMode="auto">
          <a:xfrm>
            <a:off x="2978150" y="1885950"/>
            <a:ext cx="312738" cy="722313"/>
          </a:xfrm>
          <a:custGeom>
            <a:avLst/>
            <a:gdLst>
              <a:gd name="T0" fmla="*/ 0 w 244"/>
              <a:gd name="T1" fmla="*/ 0 h 564"/>
              <a:gd name="T2" fmla="*/ 0 w 244"/>
              <a:gd name="T3" fmla="*/ 2147483647 h 564"/>
              <a:gd name="T4" fmla="*/ 2147483647 w 244"/>
              <a:gd name="T5" fmla="*/ 2147483647 h 564"/>
              <a:gd name="T6" fmla="*/ 2147483647 w 244"/>
              <a:gd name="T7" fmla="*/ 2147483647 h 564"/>
              <a:gd name="T8" fmla="*/ 0 w 244"/>
              <a:gd name="T9" fmla="*/ 0 h 564"/>
              <a:gd name="T10" fmla="*/ 0 60000 65536"/>
              <a:gd name="T11" fmla="*/ 0 60000 65536"/>
              <a:gd name="T12" fmla="*/ 0 60000 65536"/>
              <a:gd name="T13" fmla="*/ 0 60000 65536"/>
              <a:gd name="T14" fmla="*/ 0 60000 65536"/>
              <a:gd name="T15" fmla="*/ 0 w 244"/>
              <a:gd name="T16" fmla="*/ 0 h 564"/>
              <a:gd name="T17" fmla="*/ 244 w 244"/>
              <a:gd name="T18" fmla="*/ 564 h 564"/>
            </a:gdLst>
            <a:ahLst/>
            <a:cxnLst>
              <a:cxn ang="T10">
                <a:pos x="T0" y="T1"/>
              </a:cxn>
              <a:cxn ang="T11">
                <a:pos x="T2" y="T3"/>
              </a:cxn>
              <a:cxn ang="T12">
                <a:pos x="T4" y="T5"/>
              </a:cxn>
              <a:cxn ang="T13">
                <a:pos x="T6" y="T7"/>
              </a:cxn>
              <a:cxn ang="T14">
                <a:pos x="T8" y="T9"/>
              </a:cxn>
            </a:cxnLst>
            <a:rect l="T15" t="T16" r="T17" b="T18"/>
            <a:pathLst>
              <a:path w="244" h="564">
                <a:moveTo>
                  <a:pt x="0" y="0"/>
                </a:moveTo>
                <a:lnTo>
                  <a:pt x="0" y="564"/>
                </a:lnTo>
                <a:lnTo>
                  <a:pt x="241" y="564"/>
                </a:lnTo>
                <a:lnTo>
                  <a:pt x="244" y="545"/>
                </a:lnTo>
                <a:lnTo>
                  <a:pt x="0" y="0"/>
                </a:lnTo>
                <a:close/>
              </a:path>
            </a:pathLst>
          </a:custGeom>
          <a:solidFill>
            <a:srgbClr val="0033CC"/>
          </a:solidFill>
          <a:ln w="9525">
            <a:solidFill>
              <a:schemeClr val="tx1"/>
            </a:solidFill>
            <a:round/>
            <a:headEnd/>
            <a:tailEnd/>
          </a:ln>
        </p:spPr>
        <p:txBody>
          <a:bodyPr/>
          <a:lstStyle/>
          <a:p>
            <a:endParaRPr lang="en-US"/>
          </a:p>
        </p:txBody>
      </p:sp>
      <p:sp>
        <p:nvSpPr>
          <p:cNvPr id="86027" name="Freeform 11"/>
          <p:cNvSpPr>
            <a:spLocks/>
          </p:cNvSpPr>
          <p:nvPr/>
        </p:nvSpPr>
        <p:spPr bwMode="auto">
          <a:xfrm>
            <a:off x="3933825" y="1741488"/>
            <a:ext cx="160338" cy="341312"/>
          </a:xfrm>
          <a:custGeom>
            <a:avLst/>
            <a:gdLst>
              <a:gd name="T0" fmla="*/ 0 w 101"/>
              <a:gd name="T1" fmla="*/ 0 h 215"/>
              <a:gd name="T2" fmla="*/ 0 w 101"/>
              <a:gd name="T3" fmla="*/ 2147483647 h 215"/>
              <a:gd name="T4" fmla="*/ 2147483647 w 101"/>
              <a:gd name="T5" fmla="*/ 2147483647 h 215"/>
              <a:gd name="T6" fmla="*/ 2147483647 w 101"/>
              <a:gd name="T7" fmla="*/ 2147483647 h 215"/>
              <a:gd name="T8" fmla="*/ 0 w 101"/>
              <a:gd name="T9" fmla="*/ 0 h 215"/>
              <a:gd name="T10" fmla="*/ 0 60000 65536"/>
              <a:gd name="T11" fmla="*/ 0 60000 65536"/>
              <a:gd name="T12" fmla="*/ 0 60000 65536"/>
              <a:gd name="T13" fmla="*/ 0 60000 65536"/>
              <a:gd name="T14" fmla="*/ 0 60000 65536"/>
              <a:gd name="T15" fmla="*/ 0 w 101"/>
              <a:gd name="T16" fmla="*/ 0 h 215"/>
              <a:gd name="T17" fmla="*/ 101 w 101"/>
              <a:gd name="T18" fmla="*/ 215 h 215"/>
            </a:gdLst>
            <a:ahLst/>
            <a:cxnLst>
              <a:cxn ang="T10">
                <a:pos x="T0" y="T1"/>
              </a:cxn>
              <a:cxn ang="T11">
                <a:pos x="T2" y="T3"/>
              </a:cxn>
              <a:cxn ang="T12">
                <a:pos x="T4" y="T5"/>
              </a:cxn>
              <a:cxn ang="T13">
                <a:pos x="T6" y="T7"/>
              </a:cxn>
              <a:cxn ang="T14">
                <a:pos x="T8" y="T9"/>
              </a:cxn>
            </a:cxnLst>
            <a:rect l="T15" t="T16" r="T17" b="T18"/>
            <a:pathLst>
              <a:path w="101" h="215">
                <a:moveTo>
                  <a:pt x="0" y="0"/>
                </a:moveTo>
                <a:lnTo>
                  <a:pt x="0" y="214"/>
                </a:lnTo>
                <a:lnTo>
                  <a:pt x="101" y="214"/>
                </a:lnTo>
                <a:lnTo>
                  <a:pt x="70" y="215"/>
                </a:lnTo>
                <a:lnTo>
                  <a:pt x="0" y="0"/>
                </a:lnTo>
                <a:close/>
              </a:path>
            </a:pathLst>
          </a:custGeom>
          <a:solidFill>
            <a:srgbClr val="0033CC"/>
          </a:solidFill>
          <a:ln w="9525">
            <a:solidFill>
              <a:schemeClr val="tx1"/>
            </a:solidFill>
            <a:round/>
            <a:headEnd/>
            <a:tailEnd/>
          </a:ln>
        </p:spPr>
        <p:txBody>
          <a:bodyPr/>
          <a:lstStyle/>
          <a:p>
            <a:endParaRPr lang="en-US"/>
          </a:p>
        </p:txBody>
      </p:sp>
      <p:sp>
        <p:nvSpPr>
          <p:cNvPr id="86028" name="Freeform 12"/>
          <p:cNvSpPr>
            <a:spLocks/>
          </p:cNvSpPr>
          <p:nvPr/>
        </p:nvSpPr>
        <p:spPr bwMode="auto">
          <a:xfrm>
            <a:off x="7350125" y="2395538"/>
            <a:ext cx="457200" cy="392112"/>
          </a:xfrm>
          <a:custGeom>
            <a:avLst/>
            <a:gdLst>
              <a:gd name="T0" fmla="*/ 0 w 435"/>
              <a:gd name="T1" fmla="*/ 0 h 336"/>
              <a:gd name="T2" fmla="*/ 0 w 435"/>
              <a:gd name="T3" fmla="*/ 2147483647 h 336"/>
              <a:gd name="T4" fmla="*/ 2147483647 w 435"/>
              <a:gd name="T5" fmla="*/ 2147483647 h 336"/>
              <a:gd name="T6" fmla="*/ 2147483647 w 435"/>
              <a:gd name="T7" fmla="*/ 2147483647 h 336"/>
              <a:gd name="T8" fmla="*/ 0 w 435"/>
              <a:gd name="T9" fmla="*/ 0 h 336"/>
              <a:gd name="T10" fmla="*/ 0 60000 65536"/>
              <a:gd name="T11" fmla="*/ 0 60000 65536"/>
              <a:gd name="T12" fmla="*/ 0 60000 65536"/>
              <a:gd name="T13" fmla="*/ 0 60000 65536"/>
              <a:gd name="T14" fmla="*/ 0 60000 65536"/>
              <a:gd name="T15" fmla="*/ 0 w 435"/>
              <a:gd name="T16" fmla="*/ 0 h 336"/>
              <a:gd name="T17" fmla="*/ 435 w 435"/>
              <a:gd name="T18" fmla="*/ 336 h 336"/>
            </a:gdLst>
            <a:ahLst/>
            <a:cxnLst>
              <a:cxn ang="T10">
                <a:pos x="T0" y="T1"/>
              </a:cxn>
              <a:cxn ang="T11">
                <a:pos x="T2" y="T3"/>
              </a:cxn>
              <a:cxn ang="T12">
                <a:pos x="T4" y="T5"/>
              </a:cxn>
              <a:cxn ang="T13">
                <a:pos x="T6" y="T7"/>
              </a:cxn>
              <a:cxn ang="T14">
                <a:pos x="T8" y="T9"/>
              </a:cxn>
            </a:cxnLst>
            <a:rect l="T15" t="T16" r="T17" b="T18"/>
            <a:pathLst>
              <a:path w="435" h="336">
                <a:moveTo>
                  <a:pt x="0" y="0"/>
                </a:moveTo>
                <a:lnTo>
                  <a:pt x="0" y="336"/>
                </a:lnTo>
                <a:lnTo>
                  <a:pt x="435" y="336"/>
                </a:lnTo>
                <a:lnTo>
                  <a:pt x="429" y="314"/>
                </a:lnTo>
                <a:lnTo>
                  <a:pt x="0" y="0"/>
                </a:lnTo>
                <a:close/>
              </a:path>
            </a:pathLst>
          </a:custGeom>
          <a:solidFill>
            <a:srgbClr val="000099"/>
          </a:solidFill>
          <a:ln w="9525">
            <a:solidFill>
              <a:schemeClr val="tx1"/>
            </a:solidFill>
            <a:round/>
            <a:headEnd/>
            <a:tailEnd/>
          </a:ln>
        </p:spPr>
        <p:txBody>
          <a:bodyPr/>
          <a:lstStyle/>
          <a:p>
            <a:endParaRPr lang="en-US"/>
          </a:p>
        </p:txBody>
      </p:sp>
      <p:sp>
        <p:nvSpPr>
          <p:cNvPr id="86029" name="Freeform 13"/>
          <p:cNvSpPr>
            <a:spLocks/>
          </p:cNvSpPr>
          <p:nvPr/>
        </p:nvSpPr>
        <p:spPr bwMode="auto">
          <a:xfrm>
            <a:off x="6350000" y="1390650"/>
            <a:ext cx="266700" cy="307975"/>
          </a:xfrm>
          <a:custGeom>
            <a:avLst/>
            <a:gdLst>
              <a:gd name="T0" fmla="*/ 0 w 318"/>
              <a:gd name="T1" fmla="*/ 0 h 336"/>
              <a:gd name="T2" fmla="*/ 0 w 318"/>
              <a:gd name="T3" fmla="*/ 2147483647 h 336"/>
              <a:gd name="T4" fmla="*/ 2147483647 w 318"/>
              <a:gd name="T5" fmla="*/ 2147483647 h 336"/>
              <a:gd name="T6" fmla="*/ 2147483647 w 318"/>
              <a:gd name="T7" fmla="*/ 2147483647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05" y="239"/>
                </a:lnTo>
                <a:lnTo>
                  <a:pt x="0" y="0"/>
                </a:lnTo>
                <a:close/>
              </a:path>
            </a:pathLst>
          </a:custGeom>
          <a:solidFill>
            <a:srgbClr val="000066"/>
          </a:solidFill>
          <a:ln w="9525">
            <a:solidFill>
              <a:schemeClr val="tx1"/>
            </a:solidFill>
            <a:round/>
            <a:headEnd/>
            <a:tailEnd/>
          </a:ln>
        </p:spPr>
        <p:txBody>
          <a:bodyPr/>
          <a:lstStyle/>
          <a:p>
            <a:endParaRPr lang="en-US"/>
          </a:p>
        </p:txBody>
      </p:sp>
      <p:sp>
        <p:nvSpPr>
          <p:cNvPr id="86030" name="Freeform 14"/>
          <p:cNvSpPr>
            <a:spLocks/>
          </p:cNvSpPr>
          <p:nvPr/>
        </p:nvSpPr>
        <p:spPr bwMode="auto">
          <a:xfrm>
            <a:off x="8013700" y="1973263"/>
            <a:ext cx="63500" cy="207962"/>
          </a:xfrm>
          <a:custGeom>
            <a:avLst/>
            <a:gdLst>
              <a:gd name="T0" fmla="*/ 0 w 90"/>
              <a:gd name="T1" fmla="*/ 0 h 240"/>
              <a:gd name="T2" fmla="*/ 0 w 90"/>
              <a:gd name="T3" fmla="*/ 2147483647 h 240"/>
              <a:gd name="T4" fmla="*/ 2147483647 w 90"/>
              <a:gd name="T5" fmla="*/ 2147483647 h 240"/>
              <a:gd name="T6" fmla="*/ 2147483647 w 90"/>
              <a:gd name="T7" fmla="*/ 2147483647 h 240"/>
              <a:gd name="T8" fmla="*/ 0 w 90"/>
              <a:gd name="T9" fmla="*/ 0 h 240"/>
              <a:gd name="T10" fmla="*/ 0 60000 65536"/>
              <a:gd name="T11" fmla="*/ 0 60000 65536"/>
              <a:gd name="T12" fmla="*/ 0 60000 65536"/>
              <a:gd name="T13" fmla="*/ 0 60000 65536"/>
              <a:gd name="T14" fmla="*/ 0 60000 65536"/>
              <a:gd name="T15" fmla="*/ 0 w 90"/>
              <a:gd name="T16" fmla="*/ 0 h 240"/>
              <a:gd name="T17" fmla="*/ 90 w 90"/>
              <a:gd name="T18" fmla="*/ 240 h 240"/>
            </a:gdLst>
            <a:ahLst/>
            <a:cxnLst>
              <a:cxn ang="T10">
                <a:pos x="T0" y="T1"/>
              </a:cxn>
              <a:cxn ang="T11">
                <a:pos x="T2" y="T3"/>
              </a:cxn>
              <a:cxn ang="T12">
                <a:pos x="T4" y="T5"/>
              </a:cxn>
              <a:cxn ang="T13">
                <a:pos x="T6" y="T7"/>
              </a:cxn>
              <a:cxn ang="T14">
                <a:pos x="T8" y="T9"/>
              </a:cxn>
            </a:cxnLst>
            <a:rect l="T15" t="T16" r="T17" b="T18"/>
            <a:pathLst>
              <a:path w="90" h="240">
                <a:moveTo>
                  <a:pt x="0" y="0"/>
                </a:moveTo>
                <a:lnTo>
                  <a:pt x="0" y="240"/>
                </a:lnTo>
                <a:lnTo>
                  <a:pt x="90" y="240"/>
                </a:lnTo>
                <a:lnTo>
                  <a:pt x="86" y="172"/>
                </a:lnTo>
                <a:lnTo>
                  <a:pt x="0" y="0"/>
                </a:lnTo>
                <a:close/>
              </a:path>
            </a:pathLst>
          </a:custGeom>
          <a:solidFill>
            <a:srgbClr val="000099"/>
          </a:solidFill>
          <a:ln w="9525">
            <a:solidFill>
              <a:schemeClr val="tx1"/>
            </a:solidFill>
            <a:round/>
            <a:headEnd/>
            <a:tailEnd/>
          </a:ln>
        </p:spPr>
        <p:txBody>
          <a:bodyPr/>
          <a:lstStyle/>
          <a:p>
            <a:endParaRPr lang="en-US"/>
          </a:p>
        </p:txBody>
      </p:sp>
      <p:sp>
        <p:nvSpPr>
          <p:cNvPr id="86031" name="Freeform 15"/>
          <p:cNvSpPr>
            <a:spLocks noChangeAspect="1"/>
          </p:cNvSpPr>
          <p:nvPr/>
        </p:nvSpPr>
        <p:spPr bwMode="auto">
          <a:xfrm>
            <a:off x="927100" y="1001713"/>
            <a:ext cx="127000" cy="347662"/>
          </a:xfrm>
          <a:custGeom>
            <a:avLst/>
            <a:gdLst>
              <a:gd name="T0" fmla="*/ 0 w 114"/>
              <a:gd name="T1" fmla="*/ 0 h 312"/>
              <a:gd name="T2" fmla="*/ 0 w 114"/>
              <a:gd name="T3" fmla="*/ 2147483647 h 312"/>
              <a:gd name="T4" fmla="*/ 2147483647 w 114"/>
              <a:gd name="T5" fmla="*/ 2147483647 h 312"/>
              <a:gd name="T6" fmla="*/ 2147483647 w 114"/>
              <a:gd name="T7" fmla="*/ 2147483647 h 312"/>
              <a:gd name="T8" fmla="*/ 0 w 114"/>
              <a:gd name="T9" fmla="*/ 0 h 312"/>
              <a:gd name="T10" fmla="*/ 0 60000 65536"/>
              <a:gd name="T11" fmla="*/ 0 60000 65536"/>
              <a:gd name="T12" fmla="*/ 0 60000 65536"/>
              <a:gd name="T13" fmla="*/ 0 60000 65536"/>
              <a:gd name="T14" fmla="*/ 0 60000 65536"/>
              <a:gd name="T15" fmla="*/ 0 w 114"/>
              <a:gd name="T16" fmla="*/ 0 h 312"/>
              <a:gd name="T17" fmla="*/ 114 w 114"/>
              <a:gd name="T18" fmla="*/ 312 h 312"/>
            </a:gdLst>
            <a:ahLst/>
            <a:cxnLst>
              <a:cxn ang="T10">
                <a:pos x="T0" y="T1"/>
              </a:cxn>
              <a:cxn ang="T11">
                <a:pos x="T2" y="T3"/>
              </a:cxn>
              <a:cxn ang="T12">
                <a:pos x="T4" y="T5"/>
              </a:cxn>
              <a:cxn ang="T13">
                <a:pos x="T6" y="T7"/>
              </a:cxn>
              <a:cxn ang="T14">
                <a:pos x="T8" y="T9"/>
              </a:cxn>
            </a:cxnLst>
            <a:rect l="T15" t="T16" r="T17" b="T18"/>
            <a:pathLst>
              <a:path w="114" h="312">
                <a:moveTo>
                  <a:pt x="0" y="0"/>
                </a:moveTo>
                <a:lnTo>
                  <a:pt x="0" y="312"/>
                </a:lnTo>
                <a:lnTo>
                  <a:pt x="114" y="312"/>
                </a:lnTo>
                <a:lnTo>
                  <a:pt x="109" y="201"/>
                </a:lnTo>
                <a:lnTo>
                  <a:pt x="0" y="0"/>
                </a:lnTo>
                <a:close/>
              </a:path>
            </a:pathLst>
          </a:custGeom>
          <a:solidFill>
            <a:srgbClr val="0066FF"/>
          </a:solidFill>
          <a:ln w="9525">
            <a:solidFill>
              <a:schemeClr val="tx1"/>
            </a:solidFill>
            <a:round/>
            <a:headEnd/>
            <a:tailEnd/>
          </a:ln>
        </p:spPr>
        <p:txBody>
          <a:bodyPr/>
          <a:lstStyle/>
          <a:p>
            <a:endParaRPr lang="en-US"/>
          </a:p>
        </p:txBody>
      </p:sp>
      <p:sp>
        <p:nvSpPr>
          <p:cNvPr id="86032" name="Freeform 16"/>
          <p:cNvSpPr>
            <a:spLocks/>
          </p:cNvSpPr>
          <p:nvPr/>
        </p:nvSpPr>
        <p:spPr bwMode="auto">
          <a:xfrm>
            <a:off x="5395913" y="2041525"/>
            <a:ext cx="144462" cy="282575"/>
          </a:xfrm>
          <a:custGeom>
            <a:avLst/>
            <a:gdLst>
              <a:gd name="T0" fmla="*/ 0 w 91"/>
              <a:gd name="T1" fmla="*/ 0 h 178"/>
              <a:gd name="T2" fmla="*/ 0 w 91"/>
              <a:gd name="T3" fmla="*/ 2147483647 h 178"/>
              <a:gd name="T4" fmla="*/ 2147483647 w 91"/>
              <a:gd name="T5" fmla="*/ 2147483647 h 178"/>
              <a:gd name="T6" fmla="*/ 2147483647 w 91"/>
              <a:gd name="T7" fmla="*/ 2147483647 h 178"/>
              <a:gd name="T8" fmla="*/ 0 w 91"/>
              <a:gd name="T9" fmla="*/ 0 h 178"/>
              <a:gd name="T10" fmla="*/ 0 60000 65536"/>
              <a:gd name="T11" fmla="*/ 0 60000 65536"/>
              <a:gd name="T12" fmla="*/ 0 60000 65536"/>
              <a:gd name="T13" fmla="*/ 0 60000 65536"/>
              <a:gd name="T14" fmla="*/ 0 60000 65536"/>
              <a:gd name="T15" fmla="*/ 0 w 91"/>
              <a:gd name="T16" fmla="*/ 0 h 178"/>
              <a:gd name="T17" fmla="*/ 91 w 91"/>
              <a:gd name="T18" fmla="*/ 178 h 178"/>
            </a:gdLst>
            <a:ahLst/>
            <a:cxnLst>
              <a:cxn ang="T10">
                <a:pos x="T0" y="T1"/>
              </a:cxn>
              <a:cxn ang="T11">
                <a:pos x="T2" y="T3"/>
              </a:cxn>
              <a:cxn ang="T12">
                <a:pos x="T4" y="T5"/>
              </a:cxn>
              <a:cxn ang="T13">
                <a:pos x="T6" y="T7"/>
              </a:cxn>
              <a:cxn ang="T14">
                <a:pos x="T8" y="T9"/>
              </a:cxn>
            </a:cxnLst>
            <a:rect l="T15" t="T16" r="T17" b="T18"/>
            <a:pathLst>
              <a:path w="91" h="178">
                <a:moveTo>
                  <a:pt x="0" y="0"/>
                </a:moveTo>
                <a:lnTo>
                  <a:pt x="0" y="176"/>
                </a:lnTo>
                <a:lnTo>
                  <a:pt x="91" y="176"/>
                </a:lnTo>
                <a:lnTo>
                  <a:pt x="53" y="178"/>
                </a:lnTo>
                <a:lnTo>
                  <a:pt x="0" y="0"/>
                </a:lnTo>
                <a:close/>
              </a:path>
            </a:pathLst>
          </a:custGeom>
          <a:solidFill>
            <a:srgbClr val="000066"/>
          </a:solidFill>
          <a:ln w="9525">
            <a:solidFill>
              <a:schemeClr val="tx1"/>
            </a:solidFill>
            <a:round/>
            <a:headEnd/>
            <a:tailEnd/>
          </a:ln>
        </p:spPr>
        <p:txBody>
          <a:bodyPr/>
          <a:lstStyle/>
          <a:p>
            <a:endParaRPr lang="en-US"/>
          </a:p>
        </p:txBody>
      </p:sp>
      <p:sp>
        <p:nvSpPr>
          <p:cNvPr id="86033" name="Freeform 17"/>
          <p:cNvSpPr>
            <a:spLocks/>
          </p:cNvSpPr>
          <p:nvPr/>
        </p:nvSpPr>
        <p:spPr bwMode="auto">
          <a:xfrm>
            <a:off x="3651250" y="857250"/>
            <a:ext cx="203200" cy="153988"/>
          </a:xfrm>
          <a:custGeom>
            <a:avLst/>
            <a:gdLst>
              <a:gd name="T0" fmla="*/ 0 w 128"/>
              <a:gd name="T1" fmla="*/ 0 h 97"/>
              <a:gd name="T2" fmla="*/ 0 w 128"/>
              <a:gd name="T3" fmla="*/ 2147483647 h 97"/>
              <a:gd name="T4" fmla="*/ 2147483647 w 128"/>
              <a:gd name="T5" fmla="*/ 2147483647 h 97"/>
              <a:gd name="T6" fmla="*/ 2147483647 w 128"/>
              <a:gd name="T7" fmla="*/ 2147483647 h 97"/>
              <a:gd name="T8" fmla="*/ 0 w 128"/>
              <a:gd name="T9" fmla="*/ 0 h 97"/>
              <a:gd name="T10" fmla="*/ 0 60000 65536"/>
              <a:gd name="T11" fmla="*/ 0 60000 65536"/>
              <a:gd name="T12" fmla="*/ 0 60000 65536"/>
              <a:gd name="T13" fmla="*/ 0 60000 65536"/>
              <a:gd name="T14" fmla="*/ 0 60000 65536"/>
              <a:gd name="T15" fmla="*/ 0 w 128"/>
              <a:gd name="T16" fmla="*/ 0 h 97"/>
              <a:gd name="T17" fmla="*/ 128 w 128"/>
              <a:gd name="T18" fmla="*/ 97 h 97"/>
            </a:gdLst>
            <a:ahLst/>
            <a:cxnLst>
              <a:cxn ang="T10">
                <a:pos x="T0" y="T1"/>
              </a:cxn>
              <a:cxn ang="T11">
                <a:pos x="T2" y="T3"/>
              </a:cxn>
              <a:cxn ang="T12">
                <a:pos x="T4" y="T5"/>
              </a:cxn>
              <a:cxn ang="T13">
                <a:pos x="T6" y="T7"/>
              </a:cxn>
              <a:cxn ang="T14">
                <a:pos x="T8" y="T9"/>
              </a:cxn>
            </a:cxnLst>
            <a:rect l="T15" t="T16" r="T17" b="T18"/>
            <a:pathLst>
              <a:path w="128" h="97">
                <a:moveTo>
                  <a:pt x="0" y="0"/>
                </a:moveTo>
                <a:lnTo>
                  <a:pt x="0" y="97"/>
                </a:lnTo>
                <a:lnTo>
                  <a:pt x="127" y="97"/>
                </a:lnTo>
                <a:lnTo>
                  <a:pt x="128" y="44"/>
                </a:lnTo>
                <a:lnTo>
                  <a:pt x="0" y="0"/>
                </a:lnTo>
                <a:close/>
              </a:path>
            </a:pathLst>
          </a:custGeom>
          <a:solidFill>
            <a:srgbClr val="0066FF"/>
          </a:solidFill>
          <a:ln w="9525">
            <a:solidFill>
              <a:schemeClr val="tx1"/>
            </a:solidFill>
            <a:round/>
            <a:headEnd/>
            <a:tailEnd/>
          </a:ln>
        </p:spPr>
        <p:txBody>
          <a:bodyPr/>
          <a:lstStyle/>
          <a:p>
            <a:endParaRPr lang="en-US"/>
          </a:p>
        </p:txBody>
      </p:sp>
      <p:sp>
        <p:nvSpPr>
          <p:cNvPr id="86034" name="Freeform 18"/>
          <p:cNvSpPr>
            <a:spLocks/>
          </p:cNvSpPr>
          <p:nvPr/>
        </p:nvSpPr>
        <p:spPr bwMode="auto">
          <a:xfrm>
            <a:off x="1863725" y="2222500"/>
            <a:ext cx="123825" cy="180975"/>
          </a:xfrm>
          <a:custGeom>
            <a:avLst/>
            <a:gdLst>
              <a:gd name="T0" fmla="*/ 0 w 387"/>
              <a:gd name="T1" fmla="*/ 0 h 240"/>
              <a:gd name="T2" fmla="*/ 0 w 387"/>
              <a:gd name="T3" fmla="*/ 2147483647 h 240"/>
              <a:gd name="T4" fmla="*/ 2147483647 w 387"/>
              <a:gd name="T5" fmla="*/ 2147483647 h 240"/>
              <a:gd name="T6" fmla="*/ 2147483647 w 387"/>
              <a:gd name="T7" fmla="*/ 2147483647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666699"/>
          </a:solidFill>
          <a:ln w="9525">
            <a:solidFill>
              <a:schemeClr val="tx1"/>
            </a:solidFill>
            <a:round/>
            <a:headEnd/>
            <a:tailEnd/>
          </a:ln>
        </p:spPr>
        <p:txBody>
          <a:bodyPr/>
          <a:lstStyle/>
          <a:p>
            <a:endParaRPr lang="en-US"/>
          </a:p>
        </p:txBody>
      </p:sp>
      <p:sp>
        <p:nvSpPr>
          <p:cNvPr id="86035" name="Freeform 19"/>
          <p:cNvSpPr>
            <a:spLocks/>
          </p:cNvSpPr>
          <p:nvPr/>
        </p:nvSpPr>
        <p:spPr bwMode="auto">
          <a:xfrm>
            <a:off x="2500313" y="1704975"/>
            <a:ext cx="182562" cy="196850"/>
          </a:xfrm>
          <a:custGeom>
            <a:avLst/>
            <a:gdLst>
              <a:gd name="T0" fmla="*/ 0 w 115"/>
              <a:gd name="T1" fmla="*/ 0 h 174"/>
              <a:gd name="T2" fmla="*/ 0 w 115"/>
              <a:gd name="T3" fmla="*/ 2147483647 h 174"/>
              <a:gd name="T4" fmla="*/ 2147483647 w 115"/>
              <a:gd name="T5" fmla="*/ 2147483647 h 174"/>
              <a:gd name="T6" fmla="*/ 2147483647 w 115"/>
              <a:gd name="T7" fmla="*/ 2147483647 h 174"/>
              <a:gd name="T8" fmla="*/ 0 w 115"/>
              <a:gd name="T9" fmla="*/ 0 h 174"/>
              <a:gd name="T10" fmla="*/ 0 60000 65536"/>
              <a:gd name="T11" fmla="*/ 0 60000 65536"/>
              <a:gd name="T12" fmla="*/ 0 60000 65536"/>
              <a:gd name="T13" fmla="*/ 0 60000 65536"/>
              <a:gd name="T14" fmla="*/ 0 60000 65536"/>
              <a:gd name="T15" fmla="*/ 0 w 115"/>
              <a:gd name="T16" fmla="*/ 0 h 174"/>
              <a:gd name="T17" fmla="*/ 115 w 115"/>
              <a:gd name="T18" fmla="*/ 174 h 174"/>
            </a:gdLst>
            <a:ahLst/>
            <a:cxnLst>
              <a:cxn ang="T10">
                <a:pos x="T0" y="T1"/>
              </a:cxn>
              <a:cxn ang="T11">
                <a:pos x="T2" y="T3"/>
              </a:cxn>
              <a:cxn ang="T12">
                <a:pos x="T4" y="T5"/>
              </a:cxn>
              <a:cxn ang="T13">
                <a:pos x="T6" y="T7"/>
              </a:cxn>
              <a:cxn ang="T14">
                <a:pos x="T8" y="T9"/>
              </a:cxn>
            </a:cxnLst>
            <a:rect l="T15" t="T16" r="T17" b="T18"/>
            <a:pathLst>
              <a:path w="115" h="174">
                <a:moveTo>
                  <a:pt x="0" y="0"/>
                </a:moveTo>
                <a:lnTo>
                  <a:pt x="0" y="174"/>
                </a:lnTo>
                <a:lnTo>
                  <a:pt x="113" y="174"/>
                </a:lnTo>
                <a:lnTo>
                  <a:pt x="115" y="78"/>
                </a:lnTo>
                <a:lnTo>
                  <a:pt x="0" y="0"/>
                </a:lnTo>
                <a:close/>
              </a:path>
            </a:pathLst>
          </a:custGeom>
          <a:solidFill>
            <a:srgbClr val="0066FF"/>
          </a:solidFill>
          <a:ln w="9525">
            <a:solidFill>
              <a:schemeClr val="tx1"/>
            </a:solidFill>
            <a:round/>
            <a:headEnd/>
            <a:tailEnd/>
          </a:ln>
        </p:spPr>
        <p:txBody>
          <a:bodyPr/>
          <a:lstStyle/>
          <a:p>
            <a:endParaRPr lang="en-US"/>
          </a:p>
        </p:txBody>
      </p:sp>
      <p:sp>
        <p:nvSpPr>
          <p:cNvPr id="86036" name="Freeform 20"/>
          <p:cNvSpPr>
            <a:spLocks/>
          </p:cNvSpPr>
          <p:nvPr/>
        </p:nvSpPr>
        <p:spPr bwMode="auto">
          <a:xfrm>
            <a:off x="712788" y="2990850"/>
            <a:ext cx="115887" cy="111125"/>
          </a:xfrm>
          <a:custGeom>
            <a:avLst/>
            <a:gdLst>
              <a:gd name="T0" fmla="*/ 0 w 73"/>
              <a:gd name="T1" fmla="*/ 0 h 70"/>
              <a:gd name="T2" fmla="*/ 0 w 73"/>
              <a:gd name="T3" fmla="*/ 2147483647 h 70"/>
              <a:gd name="T4" fmla="*/ 2147483647 w 73"/>
              <a:gd name="T5" fmla="*/ 2147483647 h 70"/>
              <a:gd name="T6" fmla="*/ 2147483647 w 73"/>
              <a:gd name="T7" fmla="*/ 2147483647 h 70"/>
              <a:gd name="T8" fmla="*/ 0 w 73"/>
              <a:gd name="T9" fmla="*/ 0 h 70"/>
              <a:gd name="T10" fmla="*/ 0 60000 65536"/>
              <a:gd name="T11" fmla="*/ 0 60000 65536"/>
              <a:gd name="T12" fmla="*/ 0 60000 65536"/>
              <a:gd name="T13" fmla="*/ 0 60000 65536"/>
              <a:gd name="T14" fmla="*/ 0 60000 65536"/>
              <a:gd name="T15" fmla="*/ 0 w 73"/>
              <a:gd name="T16" fmla="*/ 0 h 70"/>
              <a:gd name="T17" fmla="*/ 73 w 73"/>
              <a:gd name="T18" fmla="*/ 70 h 70"/>
            </a:gdLst>
            <a:ahLst/>
            <a:cxnLst>
              <a:cxn ang="T10">
                <a:pos x="T0" y="T1"/>
              </a:cxn>
              <a:cxn ang="T11">
                <a:pos x="T2" y="T3"/>
              </a:cxn>
              <a:cxn ang="T12">
                <a:pos x="T4" y="T5"/>
              </a:cxn>
              <a:cxn ang="T13">
                <a:pos x="T6" y="T7"/>
              </a:cxn>
              <a:cxn ang="T14">
                <a:pos x="T8" y="T9"/>
              </a:cxn>
            </a:cxnLst>
            <a:rect l="T15" t="T16" r="T17" b="T18"/>
            <a:pathLst>
              <a:path w="73" h="70">
                <a:moveTo>
                  <a:pt x="0" y="0"/>
                </a:moveTo>
                <a:lnTo>
                  <a:pt x="0" y="70"/>
                </a:lnTo>
                <a:lnTo>
                  <a:pt x="73" y="70"/>
                </a:lnTo>
                <a:lnTo>
                  <a:pt x="47" y="64"/>
                </a:lnTo>
                <a:lnTo>
                  <a:pt x="0" y="0"/>
                </a:lnTo>
                <a:close/>
              </a:path>
            </a:pathLst>
          </a:custGeom>
          <a:solidFill>
            <a:srgbClr val="009999"/>
          </a:solidFill>
          <a:ln w="9525">
            <a:solidFill>
              <a:schemeClr val="tx1"/>
            </a:solidFill>
            <a:round/>
            <a:headEnd/>
            <a:tailEnd/>
          </a:ln>
        </p:spPr>
        <p:txBody>
          <a:bodyPr/>
          <a:lstStyle/>
          <a:p>
            <a:endParaRPr lang="en-US"/>
          </a:p>
        </p:txBody>
      </p:sp>
      <p:sp>
        <p:nvSpPr>
          <p:cNvPr id="86037" name="Freeform 21"/>
          <p:cNvSpPr>
            <a:spLocks/>
          </p:cNvSpPr>
          <p:nvPr/>
        </p:nvSpPr>
        <p:spPr bwMode="auto">
          <a:xfrm>
            <a:off x="4630738" y="1741488"/>
            <a:ext cx="133350" cy="106362"/>
          </a:xfrm>
          <a:custGeom>
            <a:avLst/>
            <a:gdLst>
              <a:gd name="T0" fmla="*/ 0 w 84"/>
              <a:gd name="T1" fmla="*/ 0 h 192"/>
              <a:gd name="T2" fmla="*/ 0 w 84"/>
              <a:gd name="T3" fmla="*/ 2147483647 h 192"/>
              <a:gd name="T4" fmla="*/ 2147483647 w 84"/>
              <a:gd name="T5" fmla="*/ 2147483647 h 192"/>
              <a:gd name="T6" fmla="*/ 2147483647 w 84"/>
              <a:gd name="T7" fmla="*/ 2147483647 h 192"/>
              <a:gd name="T8" fmla="*/ 0 w 84"/>
              <a:gd name="T9" fmla="*/ 0 h 192"/>
              <a:gd name="T10" fmla="*/ 0 60000 65536"/>
              <a:gd name="T11" fmla="*/ 0 60000 65536"/>
              <a:gd name="T12" fmla="*/ 0 60000 65536"/>
              <a:gd name="T13" fmla="*/ 0 60000 65536"/>
              <a:gd name="T14" fmla="*/ 0 60000 65536"/>
              <a:gd name="T15" fmla="*/ 0 w 84"/>
              <a:gd name="T16" fmla="*/ 0 h 192"/>
              <a:gd name="T17" fmla="*/ 84 w 84"/>
              <a:gd name="T18" fmla="*/ 192 h 192"/>
            </a:gdLst>
            <a:ahLst/>
            <a:cxnLst>
              <a:cxn ang="T10">
                <a:pos x="T0" y="T1"/>
              </a:cxn>
              <a:cxn ang="T11">
                <a:pos x="T2" y="T3"/>
              </a:cxn>
              <a:cxn ang="T12">
                <a:pos x="T4" y="T5"/>
              </a:cxn>
              <a:cxn ang="T13">
                <a:pos x="T6" y="T7"/>
              </a:cxn>
              <a:cxn ang="T14">
                <a:pos x="T8" y="T9"/>
              </a:cxn>
            </a:cxnLst>
            <a:rect l="T15" t="T16" r="T17" b="T18"/>
            <a:pathLst>
              <a:path w="84" h="192">
                <a:moveTo>
                  <a:pt x="0" y="0"/>
                </a:moveTo>
                <a:lnTo>
                  <a:pt x="0" y="192"/>
                </a:lnTo>
                <a:lnTo>
                  <a:pt x="84" y="192"/>
                </a:lnTo>
                <a:lnTo>
                  <a:pt x="72" y="184"/>
                </a:lnTo>
                <a:lnTo>
                  <a:pt x="0" y="0"/>
                </a:lnTo>
                <a:close/>
              </a:path>
            </a:pathLst>
          </a:custGeom>
          <a:solidFill>
            <a:srgbClr val="0033CC"/>
          </a:solidFill>
          <a:ln w="9525">
            <a:solidFill>
              <a:schemeClr val="tx1"/>
            </a:solidFill>
            <a:round/>
            <a:headEnd/>
            <a:tailEnd/>
          </a:ln>
        </p:spPr>
        <p:txBody>
          <a:bodyPr/>
          <a:lstStyle/>
          <a:p>
            <a:endParaRPr lang="en-US"/>
          </a:p>
        </p:txBody>
      </p:sp>
      <p:cxnSp>
        <p:nvCxnSpPr>
          <p:cNvPr id="86038" name="AutoShape 22"/>
          <p:cNvCxnSpPr>
            <a:cxnSpLocks noChangeShapeType="1"/>
            <a:stCxn id="86120" idx="0"/>
            <a:endCxn id="86023" idx="2"/>
          </p:cNvCxnSpPr>
          <p:nvPr/>
        </p:nvCxnSpPr>
        <p:spPr bwMode="auto">
          <a:xfrm rot="-5400000">
            <a:off x="3341688" y="2784475"/>
            <a:ext cx="1004888" cy="1938337"/>
          </a:xfrm>
          <a:prstGeom prst="bentConnector3">
            <a:avLst>
              <a:gd name="adj1" fmla="val 49921"/>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39" name="AutoShape 23"/>
          <p:cNvCxnSpPr>
            <a:cxnSpLocks noChangeShapeType="1"/>
            <a:stCxn id="86028" idx="4"/>
            <a:endCxn id="86023" idx="3"/>
          </p:cNvCxnSpPr>
          <p:nvPr/>
        </p:nvCxnSpPr>
        <p:spPr bwMode="auto">
          <a:xfrm rot="10800000" flipV="1">
            <a:off x="5141913" y="2395538"/>
            <a:ext cx="2208212" cy="636587"/>
          </a:xfrm>
          <a:prstGeom prst="bentConnector3">
            <a:avLst>
              <a:gd name="adj1" fmla="val 49963"/>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40" name="AutoShape 24"/>
          <p:cNvCxnSpPr>
            <a:cxnSpLocks noChangeShapeType="1"/>
          </p:cNvCxnSpPr>
          <p:nvPr/>
        </p:nvCxnSpPr>
        <p:spPr bwMode="auto">
          <a:xfrm rot="5400000" flipH="1">
            <a:off x="7402512" y="3173413"/>
            <a:ext cx="581025" cy="1149350"/>
          </a:xfrm>
          <a:prstGeom prst="bentConnector3">
            <a:avLst>
              <a:gd name="adj1" fmla="val 50000"/>
            </a:avLst>
          </a:prstGeom>
          <a:noFill/>
          <a:ln w="9525">
            <a:solidFill>
              <a:schemeClr val="bg1"/>
            </a:solidFill>
            <a:miter lim="800000"/>
            <a:headEnd/>
            <a:tailEnd type="triangle" w="med" len="med"/>
          </a:ln>
          <a:extLst>
            <a:ext uri="{909E8E84-426E-40dd-AFC4-6F175D3DCCD1}">
              <a14:hiddenFill xmlns:a14="http://schemas.microsoft.com/office/drawing/2010/main">
                <a:noFill/>
              </a14:hiddenFill>
            </a:ext>
          </a:extLst>
        </p:spPr>
      </p:cxnSp>
      <p:cxnSp>
        <p:nvCxnSpPr>
          <p:cNvPr id="86041" name="AutoShape 25"/>
          <p:cNvCxnSpPr>
            <a:cxnSpLocks noChangeShapeType="1"/>
            <a:stCxn id="86025" idx="3"/>
            <a:endCxn id="86023" idx="1"/>
          </p:cNvCxnSpPr>
          <p:nvPr/>
        </p:nvCxnSpPr>
        <p:spPr bwMode="auto">
          <a:xfrm flipV="1">
            <a:off x="1843088" y="3032125"/>
            <a:ext cx="2640012" cy="611188"/>
          </a:xfrm>
          <a:prstGeom prst="bentConnector3">
            <a:avLst>
              <a:gd name="adj1" fmla="val 778"/>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42" name="AutoShape 26"/>
          <p:cNvCxnSpPr>
            <a:cxnSpLocks noChangeShapeType="1"/>
            <a:endCxn id="86026" idx="2"/>
          </p:cNvCxnSpPr>
          <p:nvPr/>
        </p:nvCxnSpPr>
        <p:spPr bwMode="auto">
          <a:xfrm rot="-5400000">
            <a:off x="2714625" y="3179763"/>
            <a:ext cx="1144587" cy="1588"/>
          </a:xfrm>
          <a:prstGeom prst="bentConnector3">
            <a:avLst>
              <a:gd name="adj1" fmla="val 49931"/>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43" name="AutoShape 27"/>
          <p:cNvCxnSpPr>
            <a:cxnSpLocks noChangeShapeType="1"/>
            <a:stCxn id="86024" idx="4"/>
            <a:endCxn id="86026" idx="1"/>
          </p:cNvCxnSpPr>
          <p:nvPr/>
        </p:nvCxnSpPr>
        <p:spPr bwMode="auto">
          <a:xfrm rot="10800000" flipH="1">
            <a:off x="2330450" y="2608263"/>
            <a:ext cx="647700" cy="493712"/>
          </a:xfrm>
          <a:prstGeom prst="bentConnector4">
            <a:avLst>
              <a:gd name="adj1" fmla="val -35296"/>
              <a:gd name="adj2" fmla="val 49838"/>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44" name="AutoShape 28"/>
          <p:cNvCxnSpPr>
            <a:cxnSpLocks noChangeShapeType="1"/>
            <a:stCxn id="86028" idx="4"/>
            <a:endCxn id="86026" idx="2"/>
          </p:cNvCxnSpPr>
          <p:nvPr/>
        </p:nvCxnSpPr>
        <p:spPr bwMode="auto">
          <a:xfrm rot="10800000" flipV="1">
            <a:off x="3287713" y="2395538"/>
            <a:ext cx="4062412" cy="212725"/>
          </a:xfrm>
          <a:prstGeom prst="bentConnector4">
            <a:avLst>
              <a:gd name="adj1" fmla="val 49940"/>
              <a:gd name="adj2" fmla="val 185819"/>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45" name="AutoShape 29"/>
          <p:cNvCxnSpPr>
            <a:cxnSpLocks noChangeShapeType="1"/>
          </p:cNvCxnSpPr>
          <p:nvPr/>
        </p:nvCxnSpPr>
        <p:spPr bwMode="auto">
          <a:xfrm flipV="1">
            <a:off x="4254500" y="2784475"/>
            <a:ext cx="1643063" cy="234950"/>
          </a:xfrm>
          <a:prstGeom prst="bentConnector3">
            <a:avLst>
              <a:gd name="adj1" fmla="val 93"/>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86046" name="AutoShape 30"/>
          <p:cNvCxnSpPr>
            <a:cxnSpLocks noChangeShapeType="1"/>
            <a:endCxn id="86028" idx="1"/>
          </p:cNvCxnSpPr>
          <p:nvPr/>
        </p:nvCxnSpPr>
        <p:spPr bwMode="auto">
          <a:xfrm>
            <a:off x="5873750" y="2786063"/>
            <a:ext cx="1476375" cy="1587"/>
          </a:xfrm>
          <a:prstGeom prst="bentConnector3">
            <a:avLst>
              <a:gd name="adj1" fmla="val 5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47" name="AutoShape 31"/>
          <p:cNvCxnSpPr>
            <a:cxnSpLocks noChangeShapeType="1"/>
            <a:stCxn id="86023" idx="0"/>
            <a:endCxn id="86028" idx="1"/>
          </p:cNvCxnSpPr>
          <p:nvPr/>
        </p:nvCxnSpPr>
        <p:spPr bwMode="auto">
          <a:xfrm rot="-5400000">
            <a:off x="6069013" y="1531937"/>
            <a:ext cx="25400" cy="25368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48" name="AutoShape 32"/>
          <p:cNvCxnSpPr>
            <a:cxnSpLocks noChangeShapeType="1"/>
            <a:endCxn id="86028" idx="1"/>
          </p:cNvCxnSpPr>
          <p:nvPr/>
        </p:nvCxnSpPr>
        <p:spPr bwMode="auto">
          <a:xfrm flipV="1">
            <a:off x="6232525" y="2787650"/>
            <a:ext cx="1117600" cy="439738"/>
          </a:xfrm>
          <a:prstGeom prst="bentConnector3">
            <a:avLst>
              <a:gd name="adj1" fmla="val 1417"/>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49" name="AutoShape 33"/>
          <p:cNvCxnSpPr>
            <a:cxnSpLocks noChangeShapeType="1"/>
            <a:stCxn id="86153" idx="0"/>
            <a:endCxn id="86028" idx="1"/>
          </p:cNvCxnSpPr>
          <p:nvPr/>
        </p:nvCxnSpPr>
        <p:spPr bwMode="auto">
          <a:xfrm rot="-5400000">
            <a:off x="7120731" y="2785269"/>
            <a:ext cx="227013" cy="231775"/>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50" name="AutoShape 34"/>
          <p:cNvCxnSpPr>
            <a:cxnSpLocks noChangeShapeType="1"/>
            <a:stCxn id="86107" idx="0"/>
            <a:endCxn id="86028" idx="2"/>
          </p:cNvCxnSpPr>
          <p:nvPr/>
        </p:nvCxnSpPr>
        <p:spPr bwMode="auto">
          <a:xfrm rot="5400000" flipH="1">
            <a:off x="7412038" y="3182937"/>
            <a:ext cx="1250950" cy="460375"/>
          </a:xfrm>
          <a:prstGeom prst="bentConnector2">
            <a:avLst/>
          </a:prstGeom>
          <a:noFill/>
          <a:ln w="19050">
            <a:solidFill>
              <a:schemeClr val="bg1"/>
            </a:solidFill>
            <a:miter lim="800000"/>
            <a:headEnd/>
            <a:tailEnd type="triangle" w="med" len="med"/>
          </a:ln>
          <a:extLst>
            <a:ext uri="{909E8E84-426E-40dd-AFC4-6F175D3DCCD1}">
              <a14:hiddenFill xmlns:a14="http://schemas.microsoft.com/office/drawing/2010/main">
                <a:noFill/>
              </a14:hiddenFill>
            </a:ext>
          </a:extLst>
        </p:spPr>
      </p:cxnSp>
      <p:cxnSp>
        <p:nvCxnSpPr>
          <p:cNvPr id="86051" name="AutoShape 35"/>
          <p:cNvCxnSpPr>
            <a:cxnSpLocks noChangeShapeType="1"/>
          </p:cNvCxnSpPr>
          <p:nvPr/>
        </p:nvCxnSpPr>
        <p:spPr bwMode="auto">
          <a:xfrm flipV="1">
            <a:off x="7045325" y="2133600"/>
            <a:ext cx="968375" cy="650875"/>
          </a:xfrm>
          <a:prstGeom prst="bentConnector3">
            <a:avLst>
              <a:gd name="adj1" fmla="val 1801"/>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52" name="AutoShape 36"/>
          <p:cNvCxnSpPr>
            <a:cxnSpLocks noChangeShapeType="1"/>
            <a:endCxn id="86032" idx="2"/>
          </p:cNvCxnSpPr>
          <p:nvPr/>
        </p:nvCxnSpPr>
        <p:spPr bwMode="auto">
          <a:xfrm rot="10800000">
            <a:off x="5540375" y="2320925"/>
            <a:ext cx="1092200" cy="1588"/>
          </a:xfrm>
          <a:prstGeom prst="bentConnector3">
            <a:avLst>
              <a:gd name="adj1" fmla="val 50000"/>
            </a:avLst>
          </a:prstGeom>
          <a:noFill/>
          <a:ln w="63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53" name="AutoShape 37"/>
          <p:cNvCxnSpPr>
            <a:cxnSpLocks noChangeShapeType="1"/>
            <a:endCxn id="86037" idx="1"/>
          </p:cNvCxnSpPr>
          <p:nvPr/>
        </p:nvCxnSpPr>
        <p:spPr bwMode="auto">
          <a:xfrm flipV="1">
            <a:off x="3921125" y="1847850"/>
            <a:ext cx="709613" cy="447675"/>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54" name="AutoShape 38"/>
          <p:cNvCxnSpPr>
            <a:cxnSpLocks noChangeShapeType="1"/>
            <a:stCxn id="86027" idx="4"/>
            <a:endCxn id="86037" idx="1"/>
          </p:cNvCxnSpPr>
          <p:nvPr/>
        </p:nvCxnSpPr>
        <p:spPr bwMode="auto">
          <a:xfrm rot="5400000" flipV="1">
            <a:off x="4229101" y="1446212"/>
            <a:ext cx="106362" cy="696913"/>
          </a:xfrm>
          <a:prstGeom prst="bentConnector5">
            <a:avLst>
              <a:gd name="adj1" fmla="val -214926"/>
              <a:gd name="adj2" fmla="val 61505"/>
              <a:gd name="adj3" fmla="val 314926"/>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55" name="AutoShape 39"/>
          <p:cNvCxnSpPr>
            <a:cxnSpLocks noChangeShapeType="1"/>
            <a:stCxn id="86026" idx="4"/>
            <a:endCxn id="86027" idx="1"/>
          </p:cNvCxnSpPr>
          <p:nvPr/>
        </p:nvCxnSpPr>
        <p:spPr bwMode="auto">
          <a:xfrm rot="5400000" flipV="1">
            <a:off x="3358356" y="1505744"/>
            <a:ext cx="195263" cy="955675"/>
          </a:xfrm>
          <a:prstGeom prst="bentConnector5">
            <a:avLst>
              <a:gd name="adj1" fmla="val -117074"/>
              <a:gd name="adj2" fmla="val 66278"/>
              <a:gd name="adj3" fmla="val 21788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56" name="AutoShape 40"/>
          <p:cNvCxnSpPr>
            <a:cxnSpLocks noChangeShapeType="1"/>
            <a:endCxn id="86029" idx="2"/>
          </p:cNvCxnSpPr>
          <p:nvPr/>
        </p:nvCxnSpPr>
        <p:spPr bwMode="auto">
          <a:xfrm flipH="1" flipV="1">
            <a:off x="6616700" y="1698625"/>
            <a:ext cx="1588" cy="1090613"/>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6057" name="AutoShape 41"/>
          <p:cNvCxnSpPr>
            <a:cxnSpLocks noChangeShapeType="1"/>
            <a:stCxn id="86028" idx="4"/>
            <a:endCxn id="86029" idx="2"/>
          </p:cNvCxnSpPr>
          <p:nvPr/>
        </p:nvCxnSpPr>
        <p:spPr bwMode="auto">
          <a:xfrm rot="10800000">
            <a:off x="6616700" y="1698625"/>
            <a:ext cx="733425" cy="696913"/>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58" name="AutoShape 42"/>
          <p:cNvCxnSpPr>
            <a:cxnSpLocks noChangeShapeType="1"/>
          </p:cNvCxnSpPr>
          <p:nvPr/>
        </p:nvCxnSpPr>
        <p:spPr bwMode="auto">
          <a:xfrm rot="10800000">
            <a:off x="4949825" y="1512888"/>
            <a:ext cx="941388" cy="808037"/>
          </a:xfrm>
          <a:prstGeom prst="bentConnector3">
            <a:avLst>
              <a:gd name="adj1" fmla="val 5898"/>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86059" name="AutoShape 43"/>
          <p:cNvCxnSpPr>
            <a:cxnSpLocks noChangeShapeType="1"/>
            <a:endCxn id="86034" idx="1"/>
          </p:cNvCxnSpPr>
          <p:nvPr/>
        </p:nvCxnSpPr>
        <p:spPr bwMode="auto">
          <a:xfrm rot="5400000" flipH="1">
            <a:off x="1677987" y="2589213"/>
            <a:ext cx="608013" cy="236538"/>
          </a:xfrm>
          <a:prstGeom prst="bentConnector4">
            <a:avLst>
              <a:gd name="adj1" fmla="val 49870"/>
              <a:gd name="adj2" fmla="val 89259"/>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60" name="AutoShape 44"/>
          <p:cNvCxnSpPr>
            <a:cxnSpLocks noChangeShapeType="1"/>
            <a:stCxn id="86035" idx="4"/>
            <a:endCxn id="86031" idx="2"/>
          </p:cNvCxnSpPr>
          <p:nvPr/>
        </p:nvCxnSpPr>
        <p:spPr bwMode="auto">
          <a:xfrm rot="5400000" flipH="1">
            <a:off x="1599407" y="804068"/>
            <a:ext cx="355600" cy="144621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61" name="AutoShape 45"/>
          <p:cNvCxnSpPr>
            <a:cxnSpLocks noChangeShapeType="1"/>
            <a:stCxn id="86026" idx="4"/>
            <a:endCxn id="86034" idx="2"/>
          </p:cNvCxnSpPr>
          <p:nvPr/>
        </p:nvCxnSpPr>
        <p:spPr bwMode="auto">
          <a:xfrm rot="-5400000" flipH="1" flipV="1">
            <a:off x="2223294" y="1648619"/>
            <a:ext cx="517525" cy="992187"/>
          </a:xfrm>
          <a:prstGeom prst="bentConnector4">
            <a:avLst>
              <a:gd name="adj1" fmla="val -42028"/>
              <a:gd name="adj2" fmla="val 1919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62" name="AutoShape 46"/>
          <p:cNvCxnSpPr>
            <a:cxnSpLocks noChangeShapeType="1"/>
            <a:endCxn id="86031" idx="2"/>
          </p:cNvCxnSpPr>
          <p:nvPr/>
        </p:nvCxnSpPr>
        <p:spPr bwMode="auto">
          <a:xfrm rot="10800000" flipV="1">
            <a:off x="1054100" y="1236663"/>
            <a:ext cx="1919288" cy="112712"/>
          </a:xfrm>
          <a:prstGeom prst="bentConnector4">
            <a:avLst>
              <a:gd name="adj1" fmla="val 36394"/>
              <a:gd name="adj2" fmla="val 256338"/>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63" name="AutoShape 47"/>
          <p:cNvCxnSpPr>
            <a:cxnSpLocks noChangeShapeType="1"/>
          </p:cNvCxnSpPr>
          <p:nvPr/>
        </p:nvCxnSpPr>
        <p:spPr bwMode="auto">
          <a:xfrm flipV="1">
            <a:off x="2986088" y="1511300"/>
            <a:ext cx="2047875" cy="4763"/>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86064" name="AutoShape 48"/>
          <p:cNvCxnSpPr>
            <a:cxnSpLocks noChangeShapeType="1"/>
            <a:stCxn id="86025" idx="4"/>
            <a:endCxn id="86036" idx="3"/>
          </p:cNvCxnSpPr>
          <p:nvPr/>
        </p:nvCxnSpPr>
        <p:spPr bwMode="auto">
          <a:xfrm rot="10800000">
            <a:off x="787400" y="3092450"/>
            <a:ext cx="128588" cy="139700"/>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65" name="AutoShape 49"/>
          <p:cNvCxnSpPr>
            <a:cxnSpLocks noChangeShapeType="1"/>
            <a:stCxn id="86024" idx="4"/>
            <a:endCxn id="86036" idx="2"/>
          </p:cNvCxnSpPr>
          <p:nvPr/>
        </p:nvCxnSpPr>
        <p:spPr bwMode="auto">
          <a:xfrm rot="10800000">
            <a:off x="828675" y="3101975"/>
            <a:ext cx="150177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6066" name="AutoShape 50"/>
          <p:cNvCxnSpPr>
            <a:cxnSpLocks noChangeShapeType="1"/>
            <a:endCxn id="86033" idx="1"/>
          </p:cNvCxnSpPr>
          <p:nvPr/>
        </p:nvCxnSpPr>
        <p:spPr bwMode="auto">
          <a:xfrm flipV="1">
            <a:off x="2820988" y="1011238"/>
            <a:ext cx="830262" cy="657225"/>
          </a:xfrm>
          <a:prstGeom prst="bentConnector3">
            <a:avLst>
              <a:gd name="adj1" fmla="val 1835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67" name="AutoShape 51"/>
          <p:cNvCxnSpPr>
            <a:cxnSpLocks noChangeShapeType="1"/>
            <a:stCxn id="86034" idx="4"/>
          </p:cNvCxnSpPr>
          <p:nvPr/>
        </p:nvCxnSpPr>
        <p:spPr bwMode="auto">
          <a:xfrm flipV="1">
            <a:off x="1863725" y="1547813"/>
            <a:ext cx="1588" cy="6746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68" name="AutoShape 52"/>
          <p:cNvCxnSpPr>
            <a:cxnSpLocks noChangeShapeType="1"/>
            <a:stCxn id="86031" idx="4"/>
            <a:endCxn id="86033" idx="1"/>
          </p:cNvCxnSpPr>
          <p:nvPr/>
        </p:nvCxnSpPr>
        <p:spPr bwMode="auto">
          <a:xfrm>
            <a:off x="927100" y="1001713"/>
            <a:ext cx="272415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6069" name="AutoShape 53"/>
          <p:cNvCxnSpPr>
            <a:cxnSpLocks noChangeShapeType="1"/>
            <a:stCxn id="86022" idx="0"/>
          </p:cNvCxnSpPr>
          <p:nvPr/>
        </p:nvCxnSpPr>
        <p:spPr bwMode="auto">
          <a:xfrm rot="5400000" flipH="1">
            <a:off x="3379788" y="3770313"/>
            <a:ext cx="449262" cy="442912"/>
          </a:xfrm>
          <a:prstGeom prst="bentConnector3">
            <a:avLst>
              <a:gd name="adj1" fmla="val 49824"/>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86070" name="AutoShape 54"/>
          <p:cNvCxnSpPr>
            <a:cxnSpLocks noChangeShapeType="1"/>
          </p:cNvCxnSpPr>
          <p:nvPr/>
        </p:nvCxnSpPr>
        <p:spPr bwMode="auto">
          <a:xfrm rot="16200000" flipH="1">
            <a:off x="4178300" y="3032125"/>
            <a:ext cx="485775" cy="333375"/>
          </a:xfrm>
          <a:prstGeom prst="bentConnector3">
            <a:avLst>
              <a:gd name="adj1" fmla="val 71565"/>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86071" name="AutoShape 55"/>
          <p:cNvCxnSpPr>
            <a:cxnSpLocks noChangeShapeType="1"/>
            <a:endCxn id="86022" idx="3"/>
          </p:cNvCxnSpPr>
          <p:nvPr/>
        </p:nvCxnSpPr>
        <p:spPr bwMode="auto">
          <a:xfrm rot="5400000">
            <a:off x="3855244" y="3766344"/>
            <a:ext cx="1128712" cy="336550"/>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72" name="AutoShape 56"/>
          <p:cNvCxnSpPr>
            <a:cxnSpLocks noChangeShapeType="1"/>
          </p:cNvCxnSpPr>
          <p:nvPr/>
        </p:nvCxnSpPr>
        <p:spPr bwMode="auto">
          <a:xfrm rot="10800000">
            <a:off x="304800" y="755650"/>
            <a:ext cx="1257300" cy="246063"/>
          </a:xfrm>
          <a:prstGeom prst="bentConnector3">
            <a:avLst>
              <a:gd name="adj1" fmla="val 1313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86073" name="AutoShape 57"/>
          <p:cNvCxnSpPr>
            <a:cxnSpLocks noChangeShapeType="1"/>
            <a:endCxn id="86035" idx="1"/>
          </p:cNvCxnSpPr>
          <p:nvPr/>
        </p:nvCxnSpPr>
        <p:spPr bwMode="auto">
          <a:xfrm flipV="1">
            <a:off x="317500" y="1901825"/>
            <a:ext cx="2182813" cy="752475"/>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74" name="AutoShape 58"/>
          <p:cNvCxnSpPr>
            <a:cxnSpLocks noChangeShapeType="1"/>
            <a:stCxn id="86026" idx="4"/>
            <a:endCxn id="86027" idx="4"/>
          </p:cNvCxnSpPr>
          <p:nvPr/>
        </p:nvCxnSpPr>
        <p:spPr bwMode="auto">
          <a:xfrm rot="-5400000">
            <a:off x="3383757" y="1335881"/>
            <a:ext cx="144462" cy="955675"/>
          </a:xfrm>
          <a:prstGeom prst="bentConnector3">
            <a:avLst>
              <a:gd name="adj1" fmla="val 25824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86075" name="AutoShape 59"/>
          <p:cNvCxnSpPr>
            <a:cxnSpLocks noChangeShapeType="1"/>
          </p:cNvCxnSpPr>
          <p:nvPr/>
        </p:nvCxnSpPr>
        <p:spPr bwMode="auto">
          <a:xfrm flipV="1">
            <a:off x="2981325" y="1225550"/>
            <a:ext cx="0" cy="3190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6076" name="Freeform 60"/>
          <p:cNvSpPr>
            <a:spLocks/>
          </p:cNvSpPr>
          <p:nvPr/>
        </p:nvSpPr>
        <p:spPr bwMode="auto">
          <a:xfrm>
            <a:off x="8002588" y="1322388"/>
            <a:ext cx="173037" cy="138112"/>
          </a:xfrm>
          <a:custGeom>
            <a:avLst/>
            <a:gdLst>
              <a:gd name="T0" fmla="*/ 0 w 109"/>
              <a:gd name="T1" fmla="*/ 0 h 87"/>
              <a:gd name="T2" fmla="*/ 0 w 109"/>
              <a:gd name="T3" fmla="*/ 2147483647 h 87"/>
              <a:gd name="T4" fmla="*/ 2147483647 w 109"/>
              <a:gd name="T5" fmla="*/ 2147483647 h 87"/>
              <a:gd name="T6" fmla="*/ 2147483647 w 109"/>
              <a:gd name="T7" fmla="*/ 2147483647 h 87"/>
              <a:gd name="T8" fmla="*/ 0 w 109"/>
              <a:gd name="T9" fmla="*/ 0 h 87"/>
              <a:gd name="T10" fmla="*/ 0 60000 65536"/>
              <a:gd name="T11" fmla="*/ 0 60000 65536"/>
              <a:gd name="T12" fmla="*/ 0 60000 65536"/>
              <a:gd name="T13" fmla="*/ 0 60000 65536"/>
              <a:gd name="T14" fmla="*/ 0 60000 65536"/>
              <a:gd name="T15" fmla="*/ 0 w 109"/>
              <a:gd name="T16" fmla="*/ 0 h 87"/>
              <a:gd name="T17" fmla="*/ 109 w 109"/>
              <a:gd name="T18" fmla="*/ 87 h 87"/>
            </a:gdLst>
            <a:ahLst/>
            <a:cxnLst>
              <a:cxn ang="T10">
                <a:pos x="T0" y="T1"/>
              </a:cxn>
              <a:cxn ang="T11">
                <a:pos x="T2" y="T3"/>
              </a:cxn>
              <a:cxn ang="T12">
                <a:pos x="T4" y="T5"/>
              </a:cxn>
              <a:cxn ang="T13">
                <a:pos x="T6" y="T7"/>
              </a:cxn>
              <a:cxn ang="T14">
                <a:pos x="T8" y="T9"/>
              </a:cxn>
            </a:cxnLst>
            <a:rect l="T15" t="T16" r="T17" b="T18"/>
            <a:pathLst>
              <a:path w="109" h="87">
                <a:moveTo>
                  <a:pt x="0" y="0"/>
                </a:moveTo>
                <a:lnTo>
                  <a:pt x="0" y="87"/>
                </a:lnTo>
                <a:lnTo>
                  <a:pt x="105" y="87"/>
                </a:lnTo>
                <a:lnTo>
                  <a:pt x="109" y="82"/>
                </a:lnTo>
                <a:lnTo>
                  <a:pt x="0" y="0"/>
                </a:lnTo>
                <a:close/>
              </a:path>
            </a:pathLst>
          </a:custGeom>
          <a:solidFill>
            <a:srgbClr val="000099"/>
          </a:solidFill>
          <a:ln w="9525">
            <a:solidFill>
              <a:schemeClr val="tx1"/>
            </a:solidFill>
            <a:round/>
            <a:headEnd/>
            <a:tailEnd/>
          </a:ln>
        </p:spPr>
        <p:txBody>
          <a:bodyPr/>
          <a:lstStyle/>
          <a:p>
            <a:endParaRPr lang="en-US"/>
          </a:p>
        </p:txBody>
      </p:sp>
      <p:sp>
        <p:nvSpPr>
          <p:cNvPr id="86077" name="Freeform 61"/>
          <p:cNvSpPr>
            <a:spLocks/>
          </p:cNvSpPr>
          <p:nvPr/>
        </p:nvSpPr>
        <p:spPr bwMode="auto">
          <a:xfrm>
            <a:off x="8510588" y="1447800"/>
            <a:ext cx="144462" cy="393700"/>
          </a:xfrm>
          <a:custGeom>
            <a:avLst/>
            <a:gdLst>
              <a:gd name="T0" fmla="*/ 0 w 59"/>
              <a:gd name="T1" fmla="*/ 0 h 124"/>
              <a:gd name="T2" fmla="*/ 0 w 59"/>
              <a:gd name="T3" fmla="*/ 2147483647 h 124"/>
              <a:gd name="T4" fmla="*/ 2147483647 w 59"/>
              <a:gd name="T5" fmla="*/ 2147483647 h 124"/>
              <a:gd name="T6" fmla="*/ 2147483647 w 59"/>
              <a:gd name="T7" fmla="*/ 2147483647 h 124"/>
              <a:gd name="T8" fmla="*/ 0 w 59"/>
              <a:gd name="T9" fmla="*/ 0 h 124"/>
              <a:gd name="T10" fmla="*/ 0 60000 65536"/>
              <a:gd name="T11" fmla="*/ 0 60000 65536"/>
              <a:gd name="T12" fmla="*/ 0 60000 65536"/>
              <a:gd name="T13" fmla="*/ 0 60000 65536"/>
              <a:gd name="T14" fmla="*/ 0 60000 65536"/>
              <a:gd name="T15" fmla="*/ 0 w 59"/>
              <a:gd name="T16" fmla="*/ 0 h 124"/>
              <a:gd name="T17" fmla="*/ 59 w 59"/>
              <a:gd name="T18" fmla="*/ 124 h 124"/>
            </a:gdLst>
            <a:ahLst/>
            <a:cxnLst>
              <a:cxn ang="T10">
                <a:pos x="T0" y="T1"/>
              </a:cxn>
              <a:cxn ang="T11">
                <a:pos x="T2" y="T3"/>
              </a:cxn>
              <a:cxn ang="T12">
                <a:pos x="T4" y="T5"/>
              </a:cxn>
              <a:cxn ang="T13">
                <a:pos x="T6" y="T7"/>
              </a:cxn>
              <a:cxn ang="T14">
                <a:pos x="T8" y="T9"/>
              </a:cxn>
            </a:cxnLst>
            <a:rect l="T15" t="T16" r="T17" b="T18"/>
            <a:pathLst>
              <a:path w="59" h="124">
                <a:moveTo>
                  <a:pt x="0" y="0"/>
                </a:moveTo>
                <a:lnTo>
                  <a:pt x="0" y="124"/>
                </a:lnTo>
                <a:lnTo>
                  <a:pt x="56" y="124"/>
                </a:lnTo>
                <a:lnTo>
                  <a:pt x="59" y="112"/>
                </a:lnTo>
                <a:lnTo>
                  <a:pt x="0" y="0"/>
                </a:lnTo>
                <a:close/>
              </a:path>
            </a:pathLst>
          </a:custGeom>
          <a:solidFill>
            <a:srgbClr val="000099"/>
          </a:solidFill>
          <a:ln w="9525">
            <a:solidFill>
              <a:schemeClr val="tx1"/>
            </a:solidFill>
            <a:round/>
            <a:headEnd/>
            <a:tailEnd/>
          </a:ln>
        </p:spPr>
        <p:txBody>
          <a:bodyPr/>
          <a:lstStyle/>
          <a:p>
            <a:endParaRPr lang="en-US"/>
          </a:p>
        </p:txBody>
      </p:sp>
      <p:sp>
        <p:nvSpPr>
          <p:cNvPr id="86078" name="Freeform 62"/>
          <p:cNvSpPr>
            <a:spLocks/>
          </p:cNvSpPr>
          <p:nvPr/>
        </p:nvSpPr>
        <p:spPr bwMode="auto">
          <a:xfrm>
            <a:off x="6969125" y="1876425"/>
            <a:ext cx="93663" cy="123825"/>
          </a:xfrm>
          <a:custGeom>
            <a:avLst/>
            <a:gdLst>
              <a:gd name="T0" fmla="*/ 0 w 59"/>
              <a:gd name="T1" fmla="*/ 0 h 78"/>
              <a:gd name="T2" fmla="*/ 0 w 59"/>
              <a:gd name="T3" fmla="*/ 2147483647 h 78"/>
              <a:gd name="T4" fmla="*/ 2147483647 w 59"/>
              <a:gd name="T5" fmla="*/ 2147483647 h 78"/>
              <a:gd name="T6" fmla="*/ 2147483647 w 59"/>
              <a:gd name="T7" fmla="*/ 2147483647 h 78"/>
              <a:gd name="T8" fmla="*/ 0 w 59"/>
              <a:gd name="T9" fmla="*/ 0 h 78"/>
              <a:gd name="T10" fmla="*/ 0 60000 65536"/>
              <a:gd name="T11" fmla="*/ 0 60000 65536"/>
              <a:gd name="T12" fmla="*/ 0 60000 65536"/>
              <a:gd name="T13" fmla="*/ 0 60000 65536"/>
              <a:gd name="T14" fmla="*/ 0 60000 65536"/>
              <a:gd name="T15" fmla="*/ 0 w 59"/>
              <a:gd name="T16" fmla="*/ 0 h 78"/>
              <a:gd name="T17" fmla="*/ 59 w 59"/>
              <a:gd name="T18" fmla="*/ 78 h 78"/>
            </a:gdLst>
            <a:ahLst/>
            <a:cxnLst>
              <a:cxn ang="T10">
                <a:pos x="T0" y="T1"/>
              </a:cxn>
              <a:cxn ang="T11">
                <a:pos x="T2" y="T3"/>
              </a:cxn>
              <a:cxn ang="T12">
                <a:pos x="T4" y="T5"/>
              </a:cxn>
              <a:cxn ang="T13">
                <a:pos x="T6" y="T7"/>
              </a:cxn>
              <a:cxn ang="T14">
                <a:pos x="T8" y="T9"/>
              </a:cxn>
            </a:cxnLst>
            <a:rect l="T15" t="T16" r="T17" b="T18"/>
            <a:pathLst>
              <a:path w="59" h="78">
                <a:moveTo>
                  <a:pt x="0" y="0"/>
                </a:moveTo>
                <a:lnTo>
                  <a:pt x="0" y="78"/>
                </a:lnTo>
                <a:lnTo>
                  <a:pt x="59" y="78"/>
                </a:lnTo>
                <a:lnTo>
                  <a:pt x="56" y="70"/>
                </a:lnTo>
                <a:lnTo>
                  <a:pt x="0" y="0"/>
                </a:lnTo>
                <a:close/>
              </a:path>
            </a:pathLst>
          </a:custGeom>
          <a:solidFill>
            <a:srgbClr val="000099"/>
          </a:solidFill>
          <a:ln w="9525">
            <a:solidFill>
              <a:schemeClr val="tx1"/>
            </a:solidFill>
            <a:round/>
            <a:headEnd/>
            <a:tailEnd/>
          </a:ln>
        </p:spPr>
        <p:txBody>
          <a:bodyPr/>
          <a:lstStyle/>
          <a:p>
            <a:endParaRPr lang="en-US"/>
          </a:p>
        </p:txBody>
      </p:sp>
      <p:sp>
        <p:nvSpPr>
          <p:cNvPr id="86079" name="Freeform 63"/>
          <p:cNvSpPr>
            <a:spLocks/>
          </p:cNvSpPr>
          <p:nvPr/>
        </p:nvSpPr>
        <p:spPr bwMode="auto">
          <a:xfrm>
            <a:off x="5313363" y="1673225"/>
            <a:ext cx="155575" cy="260350"/>
          </a:xfrm>
          <a:custGeom>
            <a:avLst/>
            <a:gdLst>
              <a:gd name="T0" fmla="*/ 0 w 98"/>
              <a:gd name="T1" fmla="*/ 0 h 164"/>
              <a:gd name="T2" fmla="*/ 0 w 98"/>
              <a:gd name="T3" fmla="*/ 2147483647 h 164"/>
              <a:gd name="T4" fmla="*/ 2147483647 w 98"/>
              <a:gd name="T5" fmla="*/ 2147483647 h 164"/>
              <a:gd name="T6" fmla="*/ 2147483647 w 98"/>
              <a:gd name="T7" fmla="*/ 2147483647 h 164"/>
              <a:gd name="T8" fmla="*/ 0 w 98"/>
              <a:gd name="T9" fmla="*/ 0 h 164"/>
              <a:gd name="T10" fmla="*/ 0 60000 65536"/>
              <a:gd name="T11" fmla="*/ 0 60000 65536"/>
              <a:gd name="T12" fmla="*/ 0 60000 65536"/>
              <a:gd name="T13" fmla="*/ 0 60000 65536"/>
              <a:gd name="T14" fmla="*/ 0 60000 65536"/>
              <a:gd name="T15" fmla="*/ 0 w 98"/>
              <a:gd name="T16" fmla="*/ 0 h 164"/>
              <a:gd name="T17" fmla="*/ 98 w 98"/>
              <a:gd name="T18" fmla="*/ 164 h 164"/>
            </a:gdLst>
            <a:ahLst/>
            <a:cxnLst>
              <a:cxn ang="T10">
                <a:pos x="T0" y="T1"/>
              </a:cxn>
              <a:cxn ang="T11">
                <a:pos x="T2" y="T3"/>
              </a:cxn>
              <a:cxn ang="T12">
                <a:pos x="T4" y="T5"/>
              </a:cxn>
              <a:cxn ang="T13">
                <a:pos x="T6" y="T7"/>
              </a:cxn>
              <a:cxn ang="T14">
                <a:pos x="T8" y="T9"/>
              </a:cxn>
            </a:cxnLst>
            <a:rect l="T15" t="T16" r="T17" b="T18"/>
            <a:pathLst>
              <a:path w="98" h="164">
                <a:moveTo>
                  <a:pt x="0" y="0"/>
                </a:moveTo>
                <a:lnTo>
                  <a:pt x="0" y="164"/>
                </a:lnTo>
                <a:lnTo>
                  <a:pt x="98" y="164"/>
                </a:lnTo>
                <a:lnTo>
                  <a:pt x="93" y="134"/>
                </a:lnTo>
                <a:lnTo>
                  <a:pt x="0" y="0"/>
                </a:lnTo>
                <a:close/>
              </a:path>
            </a:pathLst>
          </a:custGeom>
          <a:solidFill>
            <a:srgbClr val="000066"/>
          </a:solidFill>
          <a:ln w="9525">
            <a:solidFill>
              <a:schemeClr val="tx1"/>
            </a:solidFill>
            <a:round/>
            <a:headEnd/>
            <a:tailEnd/>
          </a:ln>
        </p:spPr>
        <p:txBody>
          <a:bodyPr/>
          <a:lstStyle/>
          <a:p>
            <a:endParaRPr lang="en-US"/>
          </a:p>
        </p:txBody>
      </p:sp>
      <p:sp>
        <p:nvSpPr>
          <p:cNvPr id="86080" name="Freeform 64"/>
          <p:cNvSpPr>
            <a:spLocks/>
          </p:cNvSpPr>
          <p:nvPr/>
        </p:nvSpPr>
        <p:spPr bwMode="auto">
          <a:xfrm>
            <a:off x="7110413" y="1065213"/>
            <a:ext cx="327025" cy="323850"/>
          </a:xfrm>
          <a:custGeom>
            <a:avLst/>
            <a:gdLst>
              <a:gd name="T0" fmla="*/ 0 w 234"/>
              <a:gd name="T1" fmla="*/ 0 h 260"/>
              <a:gd name="T2" fmla="*/ 0 w 234"/>
              <a:gd name="T3" fmla="*/ 2147483647 h 260"/>
              <a:gd name="T4" fmla="*/ 2147483647 w 234"/>
              <a:gd name="T5" fmla="*/ 2147483647 h 260"/>
              <a:gd name="T6" fmla="*/ 2147483647 w 234"/>
              <a:gd name="T7" fmla="*/ 2147483647 h 260"/>
              <a:gd name="T8" fmla="*/ 0 w 234"/>
              <a:gd name="T9" fmla="*/ 0 h 260"/>
              <a:gd name="T10" fmla="*/ 0 60000 65536"/>
              <a:gd name="T11" fmla="*/ 0 60000 65536"/>
              <a:gd name="T12" fmla="*/ 0 60000 65536"/>
              <a:gd name="T13" fmla="*/ 0 60000 65536"/>
              <a:gd name="T14" fmla="*/ 0 60000 65536"/>
              <a:gd name="T15" fmla="*/ 0 w 234"/>
              <a:gd name="T16" fmla="*/ 0 h 260"/>
              <a:gd name="T17" fmla="*/ 234 w 234"/>
              <a:gd name="T18" fmla="*/ 260 h 260"/>
            </a:gdLst>
            <a:ahLst/>
            <a:cxnLst>
              <a:cxn ang="T10">
                <a:pos x="T0" y="T1"/>
              </a:cxn>
              <a:cxn ang="T11">
                <a:pos x="T2" y="T3"/>
              </a:cxn>
              <a:cxn ang="T12">
                <a:pos x="T4" y="T5"/>
              </a:cxn>
              <a:cxn ang="T13">
                <a:pos x="T6" y="T7"/>
              </a:cxn>
              <a:cxn ang="T14">
                <a:pos x="T8" y="T9"/>
              </a:cxn>
            </a:cxnLst>
            <a:rect l="T15" t="T16" r="T17" b="T18"/>
            <a:pathLst>
              <a:path w="234" h="260">
                <a:moveTo>
                  <a:pt x="0" y="0"/>
                </a:moveTo>
                <a:lnTo>
                  <a:pt x="0" y="260"/>
                </a:lnTo>
                <a:lnTo>
                  <a:pt x="234" y="260"/>
                </a:lnTo>
                <a:lnTo>
                  <a:pt x="229" y="189"/>
                </a:lnTo>
                <a:lnTo>
                  <a:pt x="0" y="0"/>
                </a:lnTo>
                <a:close/>
              </a:path>
            </a:pathLst>
          </a:custGeom>
          <a:solidFill>
            <a:srgbClr val="000066"/>
          </a:solidFill>
          <a:ln w="9525">
            <a:solidFill>
              <a:schemeClr val="tx1"/>
            </a:solidFill>
            <a:round/>
            <a:headEnd/>
            <a:tailEnd/>
          </a:ln>
        </p:spPr>
        <p:txBody>
          <a:bodyPr/>
          <a:lstStyle/>
          <a:p>
            <a:endParaRPr lang="en-US"/>
          </a:p>
        </p:txBody>
      </p:sp>
      <p:cxnSp>
        <p:nvCxnSpPr>
          <p:cNvPr id="86081" name="AutoShape 65"/>
          <p:cNvCxnSpPr>
            <a:cxnSpLocks noChangeShapeType="1"/>
            <a:stCxn id="86024" idx="1"/>
            <a:endCxn id="86036" idx="2"/>
          </p:cNvCxnSpPr>
          <p:nvPr/>
        </p:nvCxnSpPr>
        <p:spPr bwMode="auto">
          <a:xfrm rot="10800000">
            <a:off x="828675" y="3101975"/>
            <a:ext cx="1501775" cy="608013"/>
          </a:xfrm>
          <a:prstGeom prst="bentConnector3">
            <a:avLst>
              <a:gd name="adj1" fmla="val 3001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6082" name="Freeform 66"/>
          <p:cNvSpPr>
            <a:spLocks/>
          </p:cNvSpPr>
          <p:nvPr/>
        </p:nvSpPr>
        <p:spPr bwMode="auto">
          <a:xfrm>
            <a:off x="5021263" y="2085975"/>
            <a:ext cx="79375" cy="90488"/>
          </a:xfrm>
          <a:custGeom>
            <a:avLst/>
            <a:gdLst>
              <a:gd name="T0" fmla="*/ 0 w 50"/>
              <a:gd name="T1" fmla="*/ 0 h 57"/>
              <a:gd name="T2" fmla="*/ 0 w 50"/>
              <a:gd name="T3" fmla="*/ 2147483647 h 57"/>
              <a:gd name="T4" fmla="*/ 2147483647 w 50"/>
              <a:gd name="T5" fmla="*/ 2147483647 h 57"/>
              <a:gd name="T6" fmla="*/ 2147483647 w 50"/>
              <a:gd name="T7" fmla="*/ 2147483647 h 57"/>
              <a:gd name="T8" fmla="*/ 0 w 50"/>
              <a:gd name="T9" fmla="*/ 0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0" y="0"/>
                </a:moveTo>
                <a:lnTo>
                  <a:pt x="0" y="56"/>
                </a:lnTo>
                <a:lnTo>
                  <a:pt x="47" y="56"/>
                </a:lnTo>
                <a:lnTo>
                  <a:pt x="50" y="57"/>
                </a:lnTo>
                <a:lnTo>
                  <a:pt x="0" y="0"/>
                </a:lnTo>
                <a:close/>
              </a:path>
            </a:pathLst>
          </a:custGeom>
          <a:solidFill>
            <a:srgbClr val="000099"/>
          </a:solidFill>
          <a:ln w="9525">
            <a:solidFill>
              <a:schemeClr val="tx1"/>
            </a:solidFill>
            <a:round/>
            <a:headEnd/>
            <a:tailEnd/>
          </a:ln>
        </p:spPr>
        <p:txBody>
          <a:bodyPr/>
          <a:lstStyle/>
          <a:p>
            <a:endParaRPr lang="en-US"/>
          </a:p>
        </p:txBody>
      </p:sp>
      <p:sp>
        <p:nvSpPr>
          <p:cNvPr id="86083" name="Freeform 67"/>
          <p:cNvSpPr>
            <a:spLocks/>
          </p:cNvSpPr>
          <p:nvPr/>
        </p:nvSpPr>
        <p:spPr bwMode="auto">
          <a:xfrm>
            <a:off x="2189163" y="1871663"/>
            <a:ext cx="141287" cy="177800"/>
          </a:xfrm>
          <a:custGeom>
            <a:avLst/>
            <a:gdLst>
              <a:gd name="T0" fmla="*/ 0 w 89"/>
              <a:gd name="T1" fmla="*/ 0 h 112"/>
              <a:gd name="T2" fmla="*/ 0 w 89"/>
              <a:gd name="T3" fmla="*/ 2147483647 h 112"/>
              <a:gd name="T4" fmla="*/ 2147483647 w 89"/>
              <a:gd name="T5" fmla="*/ 2147483647 h 112"/>
              <a:gd name="T6" fmla="*/ 2147483647 w 89"/>
              <a:gd name="T7" fmla="*/ 2147483647 h 112"/>
              <a:gd name="T8" fmla="*/ 0 w 89"/>
              <a:gd name="T9" fmla="*/ 0 h 112"/>
              <a:gd name="T10" fmla="*/ 0 60000 65536"/>
              <a:gd name="T11" fmla="*/ 0 60000 65536"/>
              <a:gd name="T12" fmla="*/ 0 60000 65536"/>
              <a:gd name="T13" fmla="*/ 0 60000 65536"/>
              <a:gd name="T14" fmla="*/ 0 60000 65536"/>
              <a:gd name="T15" fmla="*/ 0 w 89"/>
              <a:gd name="T16" fmla="*/ 0 h 112"/>
              <a:gd name="T17" fmla="*/ 89 w 89"/>
              <a:gd name="T18" fmla="*/ 112 h 112"/>
            </a:gdLst>
            <a:ahLst/>
            <a:cxnLst>
              <a:cxn ang="T10">
                <a:pos x="T0" y="T1"/>
              </a:cxn>
              <a:cxn ang="T11">
                <a:pos x="T2" y="T3"/>
              </a:cxn>
              <a:cxn ang="T12">
                <a:pos x="T4" y="T5"/>
              </a:cxn>
              <a:cxn ang="T13">
                <a:pos x="T6" y="T7"/>
              </a:cxn>
              <a:cxn ang="T14">
                <a:pos x="T8" y="T9"/>
              </a:cxn>
            </a:cxnLst>
            <a:rect l="T15" t="T16" r="T17" b="T18"/>
            <a:pathLst>
              <a:path w="89" h="112">
                <a:moveTo>
                  <a:pt x="0" y="0"/>
                </a:moveTo>
                <a:lnTo>
                  <a:pt x="0" y="112"/>
                </a:lnTo>
                <a:lnTo>
                  <a:pt x="89" y="112"/>
                </a:lnTo>
                <a:lnTo>
                  <a:pt x="88" y="78"/>
                </a:lnTo>
                <a:lnTo>
                  <a:pt x="0" y="0"/>
                </a:lnTo>
                <a:close/>
              </a:path>
            </a:pathLst>
          </a:custGeom>
          <a:solidFill>
            <a:srgbClr val="0066FF"/>
          </a:solidFill>
          <a:ln w="9525">
            <a:solidFill>
              <a:schemeClr val="tx1"/>
            </a:solidFill>
            <a:round/>
            <a:headEnd/>
            <a:tailEnd/>
          </a:ln>
        </p:spPr>
        <p:txBody>
          <a:bodyPr/>
          <a:lstStyle/>
          <a:p>
            <a:endParaRPr lang="en-US"/>
          </a:p>
        </p:txBody>
      </p:sp>
      <p:cxnSp>
        <p:nvCxnSpPr>
          <p:cNvPr id="86084" name="AutoShape 68"/>
          <p:cNvCxnSpPr>
            <a:cxnSpLocks noChangeShapeType="1"/>
          </p:cNvCxnSpPr>
          <p:nvPr/>
        </p:nvCxnSpPr>
        <p:spPr bwMode="auto">
          <a:xfrm flipV="1">
            <a:off x="2190750" y="1519238"/>
            <a:ext cx="0" cy="358775"/>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cxnSp>
        <p:nvCxnSpPr>
          <p:cNvPr id="86085" name="AutoShape 69"/>
          <p:cNvCxnSpPr>
            <a:cxnSpLocks noChangeShapeType="1"/>
          </p:cNvCxnSpPr>
          <p:nvPr/>
        </p:nvCxnSpPr>
        <p:spPr bwMode="auto">
          <a:xfrm flipV="1">
            <a:off x="4630738" y="1511300"/>
            <a:ext cx="0" cy="358775"/>
          </a:xfrm>
          <a:prstGeom prst="straightConnector1">
            <a:avLst/>
          </a:prstGeom>
          <a:noFill/>
          <a:ln w="6350">
            <a:solidFill>
              <a:schemeClr val="tx1"/>
            </a:solidFill>
            <a:round/>
            <a:headEnd/>
            <a:tailEnd/>
          </a:ln>
          <a:extLst>
            <a:ext uri="{909E8E84-426E-40dd-AFC4-6F175D3DCCD1}">
              <a14:hiddenFill xmlns:a14="http://schemas.microsoft.com/office/drawing/2010/main">
                <a:noFill/>
              </a14:hiddenFill>
            </a:ext>
          </a:extLst>
        </p:spPr>
      </p:cxnSp>
      <p:cxnSp>
        <p:nvCxnSpPr>
          <p:cNvPr id="86086" name="AutoShape 70"/>
          <p:cNvCxnSpPr>
            <a:cxnSpLocks noChangeShapeType="1"/>
            <a:endCxn id="86083" idx="2"/>
          </p:cNvCxnSpPr>
          <p:nvPr/>
        </p:nvCxnSpPr>
        <p:spPr bwMode="auto">
          <a:xfrm flipV="1">
            <a:off x="2327275" y="2049463"/>
            <a:ext cx="3175" cy="355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6087" name="AutoShape 71"/>
          <p:cNvCxnSpPr>
            <a:cxnSpLocks noChangeShapeType="1"/>
            <a:stCxn id="86079" idx="1"/>
          </p:cNvCxnSpPr>
          <p:nvPr/>
        </p:nvCxnSpPr>
        <p:spPr bwMode="auto">
          <a:xfrm rot="16200000" flipV="1">
            <a:off x="4883944" y="1504156"/>
            <a:ext cx="422275" cy="436563"/>
          </a:xfrm>
          <a:prstGeom prst="bentConnector4">
            <a:avLst>
              <a:gd name="adj1" fmla="val -54134"/>
              <a:gd name="adj2" fmla="val 17088"/>
            </a:avLst>
          </a:prstGeom>
          <a:noFill/>
          <a:ln w="6350">
            <a:solidFill>
              <a:schemeClr val="tx1"/>
            </a:solidFill>
            <a:miter lim="800000"/>
            <a:headEnd type="triangle" w="med" len="med"/>
            <a:tailEnd/>
          </a:ln>
          <a:extLst>
            <a:ext uri="{909E8E84-426E-40dd-AFC4-6F175D3DCCD1}">
              <a14:hiddenFill xmlns:a14="http://schemas.microsoft.com/office/drawing/2010/main">
                <a:noFill/>
              </a14:hiddenFill>
            </a:ext>
          </a:extLst>
        </p:spPr>
      </p:cxnSp>
      <p:cxnSp>
        <p:nvCxnSpPr>
          <p:cNvPr id="86088" name="AutoShape 72"/>
          <p:cNvCxnSpPr>
            <a:cxnSpLocks noChangeShapeType="1"/>
            <a:stCxn id="86082" idx="1"/>
          </p:cNvCxnSpPr>
          <p:nvPr/>
        </p:nvCxnSpPr>
        <p:spPr bwMode="auto">
          <a:xfrm rot="5400000">
            <a:off x="4590257" y="2361406"/>
            <a:ext cx="617538" cy="244475"/>
          </a:xfrm>
          <a:prstGeom prst="bentConnector3">
            <a:avLst>
              <a:gd name="adj1" fmla="val 50130"/>
            </a:avLst>
          </a:prstGeom>
          <a:noFill/>
          <a:ln w="6350">
            <a:solidFill>
              <a:schemeClr val="tx1"/>
            </a:solidFill>
            <a:miter lim="800000"/>
            <a:headEnd type="triangle" w="med" len="med"/>
            <a:tailEnd/>
          </a:ln>
          <a:extLst>
            <a:ext uri="{909E8E84-426E-40dd-AFC4-6F175D3DCCD1}">
              <a14:hiddenFill xmlns:a14="http://schemas.microsoft.com/office/drawing/2010/main">
                <a:noFill/>
              </a14:hiddenFill>
            </a:ext>
          </a:extLst>
        </p:spPr>
      </p:cxnSp>
      <p:cxnSp>
        <p:nvCxnSpPr>
          <p:cNvPr id="86089" name="AutoShape 73"/>
          <p:cNvCxnSpPr>
            <a:cxnSpLocks noChangeShapeType="1"/>
            <a:stCxn id="86037" idx="1"/>
            <a:endCxn id="86082" idx="4"/>
          </p:cNvCxnSpPr>
          <p:nvPr/>
        </p:nvCxnSpPr>
        <p:spPr bwMode="auto">
          <a:xfrm rot="16200000" flipH="1">
            <a:off x="4706938" y="1771650"/>
            <a:ext cx="238125" cy="390525"/>
          </a:xfrm>
          <a:prstGeom prst="bentConnector3">
            <a:avLst>
              <a:gd name="adj1" fmla="val -142000"/>
            </a:avLst>
          </a:prstGeom>
          <a:noFill/>
          <a:ln w="6350">
            <a:solidFill>
              <a:schemeClr val="tx1"/>
            </a:solidFill>
            <a:miter lim="800000"/>
            <a:headEnd/>
            <a:tailEnd/>
          </a:ln>
          <a:extLst>
            <a:ext uri="{909E8E84-426E-40dd-AFC4-6F175D3DCCD1}">
              <a14:hiddenFill xmlns:a14="http://schemas.microsoft.com/office/drawing/2010/main">
                <a:noFill/>
              </a14:hiddenFill>
            </a:ext>
          </a:extLst>
        </p:spPr>
      </p:cxnSp>
      <p:cxnSp>
        <p:nvCxnSpPr>
          <p:cNvPr id="86090" name="AutoShape 74"/>
          <p:cNvCxnSpPr>
            <a:cxnSpLocks noChangeShapeType="1"/>
            <a:stCxn id="86078" idx="4"/>
            <a:endCxn id="86032" idx="2"/>
          </p:cNvCxnSpPr>
          <p:nvPr/>
        </p:nvCxnSpPr>
        <p:spPr bwMode="auto">
          <a:xfrm rot="-5400000" flipH="1" flipV="1">
            <a:off x="6032500" y="1384300"/>
            <a:ext cx="444500" cy="1428750"/>
          </a:xfrm>
          <a:prstGeom prst="bentConnector5">
            <a:avLst>
              <a:gd name="adj1" fmla="val -29644"/>
              <a:gd name="adj2" fmla="val 50000"/>
              <a:gd name="adj3" fmla="val 100713"/>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91" name="AutoShape 75"/>
          <p:cNvCxnSpPr>
            <a:cxnSpLocks noChangeShapeType="1"/>
            <a:endCxn id="86080" idx="2"/>
          </p:cNvCxnSpPr>
          <p:nvPr/>
        </p:nvCxnSpPr>
        <p:spPr bwMode="auto">
          <a:xfrm rot="5400000" flipH="1">
            <a:off x="7281863" y="1544638"/>
            <a:ext cx="312737" cy="1587"/>
          </a:xfrm>
          <a:prstGeom prst="bentConnector3">
            <a:avLst>
              <a:gd name="adj1" fmla="val 4974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92" name="AutoShape 76"/>
          <p:cNvCxnSpPr>
            <a:cxnSpLocks noChangeShapeType="1"/>
            <a:stCxn id="86080" idx="4"/>
            <a:endCxn id="86029" idx="2"/>
          </p:cNvCxnSpPr>
          <p:nvPr/>
        </p:nvCxnSpPr>
        <p:spPr bwMode="auto">
          <a:xfrm rot="-5400000" flipH="1" flipV="1">
            <a:off x="6546851" y="1135062"/>
            <a:ext cx="633412" cy="493713"/>
          </a:xfrm>
          <a:prstGeom prst="bentConnector5">
            <a:avLst>
              <a:gd name="adj1" fmla="val -11782"/>
              <a:gd name="adj2" fmla="val 50162"/>
              <a:gd name="adj3" fmla="val 9999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93" name="AutoShape 77"/>
          <p:cNvCxnSpPr>
            <a:cxnSpLocks noChangeShapeType="1"/>
            <a:stCxn id="86076" idx="4"/>
            <a:endCxn id="86028" idx="2"/>
          </p:cNvCxnSpPr>
          <p:nvPr/>
        </p:nvCxnSpPr>
        <p:spPr bwMode="auto">
          <a:xfrm rot="10800000" flipV="1">
            <a:off x="7807325" y="1322388"/>
            <a:ext cx="195263" cy="1465262"/>
          </a:xfrm>
          <a:prstGeom prst="bentConnector3">
            <a:avLst>
              <a:gd name="adj1" fmla="val -48537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94" name="AutoShape 78"/>
          <p:cNvCxnSpPr>
            <a:cxnSpLocks noChangeShapeType="1"/>
            <a:endCxn id="86076" idx="2"/>
          </p:cNvCxnSpPr>
          <p:nvPr/>
        </p:nvCxnSpPr>
        <p:spPr bwMode="auto">
          <a:xfrm rot="5400000" flipH="1">
            <a:off x="7924007" y="1705768"/>
            <a:ext cx="590550" cy="100013"/>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95" name="AutoShape 79"/>
          <p:cNvCxnSpPr>
            <a:cxnSpLocks noChangeShapeType="1"/>
            <a:endCxn id="86077" idx="1"/>
          </p:cNvCxnSpPr>
          <p:nvPr/>
        </p:nvCxnSpPr>
        <p:spPr bwMode="auto">
          <a:xfrm rot="-5400000">
            <a:off x="8216901" y="1890712"/>
            <a:ext cx="342900" cy="244475"/>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6096" name="AutoShape 80"/>
          <p:cNvCxnSpPr>
            <a:cxnSpLocks noChangeShapeType="1"/>
          </p:cNvCxnSpPr>
          <p:nvPr/>
        </p:nvCxnSpPr>
        <p:spPr bwMode="auto">
          <a:xfrm flipH="1" flipV="1">
            <a:off x="8510588" y="1319213"/>
            <a:ext cx="1587" cy="260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097" name="AutoShape 81"/>
          <p:cNvCxnSpPr>
            <a:cxnSpLocks noChangeShapeType="1"/>
            <a:stCxn id="86028" idx="1"/>
            <a:endCxn id="86078" idx="2"/>
          </p:cNvCxnSpPr>
          <p:nvPr/>
        </p:nvCxnSpPr>
        <p:spPr bwMode="auto">
          <a:xfrm rot="10800000">
            <a:off x="7062788" y="2000250"/>
            <a:ext cx="287337" cy="787400"/>
          </a:xfrm>
          <a:prstGeom prst="bentConnector2">
            <a:avLst/>
          </a:prstGeom>
          <a:noFill/>
          <a:ln w="6350">
            <a:solidFill>
              <a:schemeClr val="tx1"/>
            </a:solidFill>
            <a:miter lim="800000"/>
            <a:headEnd/>
            <a:tailEnd type="triangle" w="med" len="med"/>
          </a:ln>
          <a:extLst>
            <a:ext uri="{909E8E84-426E-40dd-AFC4-6F175D3DCCD1}">
              <a14:hiddenFill xmlns:a14="http://schemas.microsoft.com/office/drawing/2010/main">
                <a:noFill/>
              </a14:hiddenFill>
            </a:ext>
          </a:extLst>
        </p:spPr>
      </p:cxnSp>
      <p:grpSp>
        <p:nvGrpSpPr>
          <p:cNvPr id="86098" name="Group 82"/>
          <p:cNvGrpSpPr>
            <a:grpSpLocks/>
          </p:cNvGrpSpPr>
          <p:nvPr/>
        </p:nvGrpSpPr>
        <p:grpSpPr bwMode="auto">
          <a:xfrm>
            <a:off x="304800" y="1698625"/>
            <a:ext cx="8737600" cy="4845050"/>
            <a:chOff x="192" y="1070"/>
            <a:chExt cx="5504" cy="3052"/>
          </a:xfrm>
        </p:grpSpPr>
        <p:grpSp>
          <p:nvGrpSpPr>
            <p:cNvPr id="86100" name="Group 83"/>
            <p:cNvGrpSpPr>
              <a:grpSpLocks/>
            </p:cNvGrpSpPr>
            <p:nvPr/>
          </p:nvGrpSpPr>
          <p:grpSpPr bwMode="auto">
            <a:xfrm>
              <a:off x="192" y="1070"/>
              <a:ext cx="5504" cy="3052"/>
              <a:chOff x="192" y="1070"/>
              <a:chExt cx="5504" cy="3052"/>
            </a:xfrm>
          </p:grpSpPr>
          <p:cxnSp>
            <p:nvCxnSpPr>
              <p:cNvPr id="86102" name="AutoShape 84"/>
              <p:cNvCxnSpPr>
                <a:cxnSpLocks noChangeShapeType="1"/>
                <a:stCxn id="86123" idx="0"/>
                <a:endCxn id="86153" idx="1"/>
              </p:cNvCxnSpPr>
              <p:nvPr/>
            </p:nvCxnSpPr>
            <p:spPr bwMode="auto">
              <a:xfrm rot="-5400000">
                <a:off x="3768" y="1816"/>
                <a:ext cx="283" cy="729"/>
              </a:xfrm>
              <a:prstGeom prst="bentConnector2">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03" name="AutoShape 85"/>
              <p:cNvCxnSpPr>
                <a:cxnSpLocks noChangeShapeType="1"/>
                <a:stCxn id="86147" idx="0"/>
                <a:endCxn id="86153" idx="1"/>
              </p:cNvCxnSpPr>
              <p:nvPr/>
            </p:nvCxnSpPr>
            <p:spPr bwMode="auto">
              <a:xfrm rot="-5400000">
                <a:off x="3720" y="1612"/>
                <a:ext cx="128" cy="981"/>
              </a:xfrm>
              <a:prstGeom prst="bentConnector2">
                <a:avLst/>
              </a:prstGeom>
              <a:noFill/>
              <a:ln w="9525">
                <a:solidFill>
                  <a:schemeClr val="bg2"/>
                </a:solidFill>
                <a:miter lim="800000"/>
                <a:headEnd/>
                <a:tailEnd type="triangle" w="med" len="med"/>
              </a:ln>
              <a:extLst>
                <a:ext uri="{909E8E84-426E-40dd-AFC4-6F175D3DCCD1}">
                  <a14:hiddenFill xmlns:a14="http://schemas.microsoft.com/office/drawing/2010/main">
                    <a:noFill/>
                  </a14:hiddenFill>
                </a:ext>
              </a:extLst>
            </p:spPr>
          </p:cxnSp>
          <p:grpSp>
            <p:nvGrpSpPr>
              <p:cNvPr id="86104" name="Group 86"/>
              <p:cNvGrpSpPr>
                <a:grpSpLocks/>
              </p:cNvGrpSpPr>
              <p:nvPr/>
            </p:nvGrpSpPr>
            <p:grpSpPr bwMode="auto">
              <a:xfrm>
                <a:off x="192" y="1070"/>
                <a:ext cx="5504" cy="3052"/>
                <a:chOff x="192" y="1070"/>
                <a:chExt cx="5504" cy="3052"/>
              </a:xfrm>
            </p:grpSpPr>
            <p:sp>
              <p:nvSpPr>
                <p:cNvPr id="86105" name="Freeform 87"/>
                <p:cNvSpPr>
                  <a:spLocks/>
                </p:cNvSpPr>
                <p:nvPr/>
              </p:nvSpPr>
              <p:spPr bwMode="auto">
                <a:xfrm>
                  <a:off x="3016" y="1918"/>
                  <a:ext cx="2624" cy="2093"/>
                </a:xfrm>
                <a:custGeom>
                  <a:avLst/>
                  <a:gdLst>
                    <a:gd name="T0" fmla="*/ 0 w 2841"/>
                    <a:gd name="T1" fmla="*/ 2026 h 2093"/>
                    <a:gd name="T2" fmla="*/ 6 w 2841"/>
                    <a:gd name="T3" fmla="*/ 1968 h 2093"/>
                    <a:gd name="T4" fmla="*/ 16 w 2841"/>
                    <a:gd name="T5" fmla="*/ 1911 h 2093"/>
                    <a:gd name="T6" fmla="*/ 56 w 2841"/>
                    <a:gd name="T7" fmla="*/ 1671 h 2093"/>
                    <a:gd name="T8" fmla="*/ 77 w 2841"/>
                    <a:gd name="T9" fmla="*/ 1575 h 2093"/>
                    <a:gd name="T10" fmla="*/ 92 w 2841"/>
                    <a:gd name="T11" fmla="*/ 1546 h 2093"/>
                    <a:gd name="T12" fmla="*/ 121 w 2841"/>
                    <a:gd name="T13" fmla="*/ 1450 h 2093"/>
                    <a:gd name="T14" fmla="*/ 158 w 2841"/>
                    <a:gd name="T15" fmla="*/ 1364 h 2093"/>
                    <a:gd name="T16" fmla="*/ 198 w 2841"/>
                    <a:gd name="T17" fmla="*/ 1248 h 2093"/>
                    <a:gd name="T18" fmla="*/ 218 w 2841"/>
                    <a:gd name="T19" fmla="*/ 1143 h 2093"/>
                    <a:gd name="T20" fmla="*/ 243 w 2841"/>
                    <a:gd name="T21" fmla="*/ 1095 h 2093"/>
                    <a:gd name="T22" fmla="*/ 263 w 2841"/>
                    <a:gd name="T23" fmla="*/ 1008 h 2093"/>
                    <a:gd name="T24" fmla="*/ 295 w 2841"/>
                    <a:gd name="T25" fmla="*/ 836 h 2093"/>
                    <a:gd name="T26" fmla="*/ 315 w 2841"/>
                    <a:gd name="T27" fmla="*/ 749 h 2093"/>
                    <a:gd name="T28" fmla="*/ 320 w 2841"/>
                    <a:gd name="T29" fmla="*/ 720 h 2093"/>
                    <a:gd name="T30" fmla="*/ 335 w 2841"/>
                    <a:gd name="T31" fmla="*/ 711 h 2093"/>
                    <a:gd name="T32" fmla="*/ 411 w 2841"/>
                    <a:gd name="T33" fmla="*/ 624 h 2093"/>
                    <a:gd name="T34" fmla="*/ 508 w 2841"/>
                    <a:gd name="T35" fmla="*/ 500 h 2093"/>
                    <a:gd name="T36" fmla="*/ 538 w 2841"/>
                    <a:gd name="T37" fmla="*/ 490 h 2093"/>
                    <a:gd name="T38" fmla="*/ 569 w 2841"/>
                    <a:gd name="T39" fmla="*/ 442 h 2093"/>
                    <a:gd name="T40" fmla="*/ 620 w 2841"/>
                    <a:gd name="T41" fmla="*/ 413 h 2093"/>
                    <a:gd name="T42" fmla="*/ 630 w 2841"/>
                    <a:gd name="T43" fmla="*/ 384 h 2093"/>
                    <a:gd name="T44" fmla="*/ 646 w 2841"/>
                    <a:gd name="T45" fmla="*/ 394 h 2093"/>
                    <a:gd name="T46" fmla="*/ 702 w 2841"/>
                    <a:gd name="T47" fmla="*/ 365 h 2093"/>
                    <a:gd name="T48" fmla="*/ 718 w 2841"/>
                    <a:gd name="T49" fmla="*/ 346 h 2093"/>
                    <a:gd name="T50" fmla="*/ 757 w 2841"/>
                    <a:gd name="T51" fmla="*/ 327 h 2093"/>
                    <a:gd name="T52" fmla="*/ 787 w 2841"/>
                    <a:gd name="T53" fmla="*/ 298 h 2093"/>
                    <a:gd name="T54" fmla="*/ 815 w 2841"/>
                    <a:gd name="T55" fmla="*/ 260 h 2093"/>
                    <a:gd name="T56" fmla="*/ 865 w 2841"/>
                    <a:gd name="T57" fmla="*/ 164 h 2093"/>
                    <a:gd name="T58" fmla="*/ 875 w 2841"/>
                    <a:gd name="T59" fmla="*/ 144 h 2093"/>
                    <a:gd name="T60" fmla="*/ 900 w 2841"/>
                    <a:gd name="T61" fmla="*/ 135 h 2093"/>
                    <a:gd name="T62" fmla="*/ 972 w 2841"/>
                    <a:gd name="T63" fmla="*/ 77 h 2093"/>
                    <a:gd name="T64" fmla="*/ 1026 w 2841"/>
                    <a:gd name="T65" fmla="*/ 29 h 2093"/>
                    <a:gd name="T66" fmla="*/ 1099 w 2841"/>
                    <a:gd name="T67" fmla="*/ 10 h 2093"/>
                    <a:gd name="T68" fmla="*/ 1397 w 2841"/>
                    <a:gd name="T69" fmla="*/ 0 h 2093"/>
                    <a:gd name="T70" fmla="*/ 1505 w 2841"/>
                    <a:gd name="T71" fmla="*/ 10 h 2093"/>
                    <a:gd name="T72" fmla="*/ 1505 w 2841"/>
                    <a:gd name="T73" fmla="*/ 2074 h 2093"/>
                    <a:gd name="T74" fmla="*/ 6 w 2841"/>
                    <a:gd name="T75" fmla="*/ 2093 h 2093"/>
                    <a:gd name="T76" fmla="*/ 0 w 2841"/>
                    <a:gd name="T77" fmla="*/ 2026 h 209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41"/>
                    <a:gd name="T118" fmla="*/ 0 h 2093"/>
                    <a:gd name="T119" fmla="*/ 2841 w 2841"/>
                    <a:gd name="T120" fmla="*/ 2093 h 209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41" h="2093">
                      <a:moveTo>
                        <a:pt x="0" y="2026"/>
                      </a:moveTo>
                      <a:cubicBezTo>
                        <a:pt x="3" y="2007"/>
                        <a:pt x="4" y="1987"/>
                        <a:pt x="9" y="1968"/>
                      </a:cubicBezTo>
                      <a:cubicBezTo>
                        <a:pt x="14" y="1948"/>
                        <a:pt x="29" y="1911"/>
                        <a:pt x="29" y="1911"/>
                      </a:cubicBezTo>
                      <a:cubicBezTo>
                        <a:pt x="42" y="1827"/>
                        <a:pt x="68" y="1746"/>
                        <a:pt x="105" y="1671"/>
                      </a:cubicBezTo>
                      <a:cubicBezTo>
                        <a:pt x="120" y="1642"/>
                        <a:pt x="126" y="1602"/>
                        <a:pt x="144" y="1575"/>
                      </a:cubicBezTo>
                      <a:cubicBezTo>
                        <a:pt x="152" y="1564"/>
                        <a:pt x="164" y="1557"/>
                        <a:pt x="173" y="1546"/>
                      </a:cubicBezTo>
                      <a:cubicBezTo>
                        <a:pt x="197" y="1517"/>
                        <a:pt x="210" y="1481"/>
                        <a:pt x="230" y="1450"/>
                      </a:cubicBezTo>
                      <a:cubicBezTo>
                        <a:pt x="244" y="1397"/>
                        <a:pt x="259" y="1402"/>
                        <a:pt x="297" y="1364"/>
                      </a:cubicBezTo>
                      <a:cubicBezTo>
                        <a:pt x="312" y="1321"/>
                        <a:pt x="349" y="1287"/>
                        <a:pt x="374" y="1248"/>
                      </a:cubicBezTo>
                      <a:cubicBezTo>
                        <a:pt x="396" y="1214"/>
                        <a:pt x="399" y="1180"/>
                        <a:pt x="413" y="1143"/>
                      </a:cubicBezTo>
                      <a:cubicBezTo>
                        <a:pt x="430" y="1097"/>
                        <a:pt x="422" y="1107"/>
                        <a:pt x="461" y="1095"/>
                      </a:cubicBezTo>
                      <a:cubicBezTo>
                        <a:pt x="505" y="961"/>
                        <a:pt x="457" y="1091"/>
                        <a:pt x="499" y="1008"/>
                      </a:cubicBezTo>
                      <a:cubicBezTo>
                        <a:pt x="525" y="957"/>
                        <a:pt x="539" y="891"/>
                        <a:pt x="557" y="836"/>
                      </a:cubicBezTo>
                      <a:cubicBezTo>
                        <a:pt x="603" y="694"/>
                        <a:pt x="551" y="836"/>
                        <a:pt x="595" y="749"/>
                      </a:cubicBezTo>
                      <a:cubicBezTo>
                        <a:pt x="600" y="740"/>
                        <a:pt x="598" y="727"/>
                        <a:pt x="605" y="720"/>
                      </a:cubicBezTo>
                      <a:cubicBezTo>
                        <a:pt x="612" y="713"/>
                        <a:pt x="624" y="714"/>
                        <a:pt x="633" y="711"/>
                      </a:cubicBezTo>
                      <a:cubicBezTo>
                        <a:pt x="678" y="669"/>
                        <a:pt x="716" y="637"/>
                        <a:pt x="777" y="624"/>
                      </a:cubicBezTo>
                      <a:cubicBezTo>
                        <a:pt x="833" y="571"/>
                        <a:pt x="884" y="524"/>
                        <a:pt x="960" y="500"/>
                      </a:cubicBezTo>
                      <a:cubicBezTo>
                        <a:pt x="1002" y="456"/>
                        <a:pt x="950" y="499"/>
                        <a:pt x="1017" y="490"/>
                      </a:cubicBezTo>
                      <a:cubicBezTo>
                        <a:pt x="1040" y="487"/>
                        <a:pt x="1059" y="451"/>
                        <a:pt x="1075" y="442"/>
                      </a:cubicBezTo>
                      <a:cubicBezTo>
                        <a:pt x="1099" y="428"/>
                        <a:pt x="1144" y="422"/>
                        <a:pt x="1171" y="413"/>
                      </a:cubicBezTo>
                      <a:cubicBezTo>
                        <a:pt x="1177" y="403"/>
                        <a:pt x="1179" y="388"/>
                        <a:pt x="1190" y="384"/>
                      </a:cubicBezTo>
                      <a:cubicBezTo>
                        <a:pt x="1200" y="380"/>
                        <a:pt x="1209" y="394"/>
                        <a:pt x="1219" y="394"/>
                      </a:cubicBezTo>
                      <a:cubicBezTo>
                        <a:pt x="1247" y="394"/>
                        <a:pt x="1299" y="378"/>
                        <a:pt x="1325" y="365"/>
                      </a:cubicBezTo>
                      <a:cubicBezTo>
                        <a:pt x="1335" y="360"/>
                        <a:pt x="1342" y="350"/>
                        <a:pt x="1353" y="346"/>
                      </a:cubicBezTo>
                      <a:cubicBezTo>
                        <a:pt x="1378" y="337"/>
                        <a:pt x="1430" y="327"/>
                        <a:pt x="1430" y="327"/>
                      </a:cubicBezTo>
                      <a:cubicBezTo>
                        <a:pt x="1448" y="315"/>
                        <a:pt x="1471" y="312"/>
                        <a:pt x="1488" y="298"/>
                      </a:cubicBezTo>
                      <a:cubicBezTo>
                        <a:pt x="1547" y="250"/>
                        <a:pt x="1465" y="282"/>
                        <a:pt x="1536" y="260"/>
                      </a:cubicBezTo>
                      <a:cubicBezTo>
                        <a:pt x="1574" y="234"/>
                        <a:pt x="1599" y="197"/>
                        <a:pt x="1632" y="164"/>
                      </a:cubicBezTo>
                      <a:cubicBezTo>
                        <a:pt x="1638" y="157"/>
                        <a:pt x="1642" y="146"/>
                        <a:pt x="1651" y="144"/>
                      </a:cubicBezTo>
                      <a:cubicBezTo>
                        <a:pt x="1667" y="141"/>
                        <a:pt x="1683" y="138"/>
                        <a:pt x="1699" y="135"/>
                      </a:cubicBezTo>
                      <a:cubicBezTo>
                        <a:pt x="1745" y="117"/>
                        <a:pt x="1787" y="93"/>
                        <a:pt x="1833" y="77"/>
                      </a:cubicBezTo>
                      <a:cubicBezTo>
                        <a:pt x="1866" y="46"/>
                        <a:pt x="1895" y="38"/>
                        <a:pt x="1939" y="29"/>
                      </a:cubicBezTo>
                      <a:cubicBezTo>
                        <a:pt x="1991" y="47"/>
                        <a:pt x="2023" y="12"/>
                        <a:pt x="2073" y="10"/>
                      </a:cubicBezTo>
                      <a:cubicBezTo>
                        <a:pt x="2262" y="4"/>
                        <a:pt x="2451" y="3"/>
                        <a:pt x="2640" y="0"/>
                      </a:cubicBezTo>
                      <a:cubicBezTo>
                        <a:pt x="2731" y="24"/>
                        <a:pt x="2665" y="10"/>
                        <a:pt x="2841" y="10"/>
                      </a:cubicBezTo>
                      <a:lnTo>
                        <a:pt x="2841" y="2074"/>
                      </a:lnTo>
                      <a:lnTo>
                        <a:pt x="9" y="2093"/>
                      </a:lnTo>
                      <a:lnTo>
                        <a:pt x="0" y="2026"/>
                      </a:lnTo>
                      <a:close/>
                    </a:path>
                  </a:pathLst>
                </a:custGeom>
                <a:solidFill>
                  <a:srgbClr val="996633">
                    <a:alpha val="34901"/>
                  </a:srgbClr>
                </a:solidFill>
                <a:ln w="12700">
                  <a:solidFill>
                    <a:schemeClr val="bg2"/>
                  </a:solidFill>
                  <a:round/>
                  <a:headEnd/>
                  <a:tailEnd/>
                </a:ln>
              </p:spPr>
              <p:txBody>
                <a:bodyPr/>
                <a:lstStyle/>
                <a:p>
                  <a:endParaRPr lang="en-US"/>
                </a:p>
              </p:txBody>
            </p:sp>
            <p:grpSp>
              <p:nvGrpSpPr>
                <p:cNvPr id="86106" name="Group 88"/>
                <p:cNvGrpSpPr>
                  <a:grpSpLocks/>
                </p:cNvGrpSpPr>
                <p:nvPr/>
              </p:nvGrpSpPr>
              <p:grpSpPr bwMode="auto">
                <a:xfrm>
                  <a:off x="192" y="1070"/>
                  <a:ext cx="5504" cy="3052"/>
                  <a:chOff x="192" y="1070"/>
                  <a:chExt cx="5504" cy="3052"/>
                </a:xfrm>
              </p:grpSpPr>
              <p:sp>
                <p:nvSpPr>
                  <p:cNvPr id="86107" name="AutoShape 89"/>
                  <p:cNvSpPr>
                    <a:spLocks noChangeAspect="1" noChangeArrowheads="1"/>
                  </p:cNvSpPr>
                  <p:nvPr/>
                </p:nvSpPr>
                <p:spPr bwMode="auto">
                  <a:xfrm>
                    <a:off x="5088" y="2544"/>
                    <a:ext cx="239" cy="159"/>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sp>
                <p:nvSpPr>
                  <p:cNvPr id="86108" name="AutoShape 90"/>
                  <p:cNvSpPr>
                    <a:spLocks noChangeAspect="1" noChangeArrowheads="1"/>
                  </p:cNvSpPr>
                  <p:nvPr/>
                </p:nvSpPr>
                <p:spPr bwMode="auto">
                  <a:xfrm>
                    <a:off x="4695" y="3566"/>
                    <a:ext cx="346" cy="230"/>
                  </a:xfrm>
                  <a:prstGeom prst="flowChartProcess">
                    <a:avLst/>
                  </a:prstGeom>
                  <a:solidFill>
                    <a:srgbClr val="00CC00">
                      <a:alpha val="34901"/>
                    </a:srgbClr>
                  </a:solidFill>
                  <a:ln w="9525">
                    <a:solidFill>
                      <a:schemeClr val="bg2"/>
                    </a:solidFill>
                    <a:miter lim="800000"/>
                    <a:headEnd/>
                    <a:tailEnd/>
                  </a:ln>
                </p:spPr>
                <p:txBody>
                  <a:bodyPr wrap="none" anchor="ctr"/>
                  <a:lstStyle/>
                  <a:p>
                    <a:endParaRPr lang="en-US"/>
                  </a:p>
                </p:txBody>
              </p:sp>
              <p:cxnSp>
                <p:nvCxnSpPr>
                  <p:cNvPr id="86109" name="AutoShape 91"/>
                  <p:cNvCxnSpPr>
                    <a:cxnSpLocks noChangeShapeType="1"/>
                    <a:stCxn id="86124" idx="0"/>
                    <a:endCxn id="86150" idx="1"/>
                  </p:cNvCxnSpPr>
                  <p:nvPr/>
                </p:nvCxnSpPr>
                <p:spPr bwMode="auto">
                  <a:xfrm rot="5400000" flipV="1">
                    <a:off x="3184" y="2812"/>
                    <a:ext cx="217" cy="1572"/>
                  </a:xfrm>
                  <a:prstGeom prst="bentConnector4">
                    <a:avLst>
                      <a:gd name="adj1" fmla="val -66361"/>
                      <a:gd name="adj2" fmla="val 58014"/>
                    </a:avLst>
                  </a:prstGeom>
                  <a:noFill/>
                  <a:ln w="762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10" name="AutoShape 92"/>
                  <p:cNvCxnSpPr>
                    <a:cxnSpLocks noChangeShapeType="1"/>
                    <a:stCxn id="86125" idx="0"/>
                    <a:endCxn id="86150" idx="1"/>
                  </p:cNvCxnSpPr>
                  <p:nvPr/>
                </p:nvCxnSpPr>
                <p:spPr bwMode="auto">
                  <a:xfrm rot="5400000" flipV="1">
                    <a:off x="3484" y="3111"/>
                    <a:ext cx="220" cy="970"/>
                  </a:xfrm>
                  <a:prstGeom prst="bentConnector4">
                    <a:avLst>
                      <a:gd name="adj1" fmla="val -65454"/>
                      <a:gd name="adj2" fmla="val 64125"/>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11" name="AutoShape 93"/>
                  <p:cNvCxnSpPr>
                    <a:cxnSpLocks noChangeShapeType="1"/>
                    <a:stCxn id="86150" idx="0"/>
                    <a:endCxn id="86151" idx="2"/>
                  </p:cNvCxnSpPr>
                  <p:nvPr/>
                </p:nvCxnSpPr>
                <p:spPr bwMode="auto">
                  <a:xfrm rot="-5400000">
                    <a:off x="4208" y="3394"/>
                    <a:ext cx="210" cy="303"/>
                  </a:xfrm>
                  <a:prstGeom prst="bentConnector3">
                    <a:avLst>
                      <a:gd name="adj1" fmla="val 50000"/>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12" name="AutoShape 94"/>
                  <p:cNvCxnSpPr>
                    <a:cxnSpLocks noChangeShapeType="1"/>
                    <a:stCxn id="86151" idx="0"/>
                    <a:endCxn id="86152" idx="2"/>
                  </p:cNvCxnSpPr>
                  <p:nvPr/>
                </p:nvCxnSpPr>
                <p:spPr bwMode="auto">
                  <a:xfrm rot="5400000" flipH="1">
                    <a:off x="4245" y="2869"/>
                    <a:ext cx="178" cy="261"/>
                  </a:xfrm>
                  <a:prstGeom prst="bentConnector3">
                    <a:avLst>
                      <a:gd name="adj1" fmla="val 50000"/>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13" name="AutoShape 95"/>
                  <p:cNvCxnSpPr>
                    <a:cxnSpLocks noChangeShapeType="1"/>
                  </p:cNvCxnSpPr>
                  <p:nvPr/>
                </p:nvCxnSpPr>
                <p:spPr bwMode="auto">
                  <a:xfrm>
                    <a:off x="2482" y="4120"/>
                    <a:ext cx="3111" cy="2"/>
                  </a:xfrm>
                  <a:prstGeom prst="straightConnector1">
                    <a:avLst/>
                  </a:prstGeom>
                  <a:noFill/>
                  <a:ln w="19050">
                    <a:solidFill>
                      <a:schemeClr val="bg2"/>
                    </a:solidFill>
                    <a:round/>
                    <a:headEnd/>
                    <a:tailEnd/>
                  </a:ln>
                  <a:extLst>
                    <a:ext uri="{909E8E84-426E-40dd-AFC4-6F175D3DCCD1}">
                      <a14:hiddenFill xmlns:a14="http://schemas.microsoft.com/office/drawing/2010/main">
                        <a:noFill/>
                      </a14:hiddenFill>
                    </a:ext>
                  </a:extLst>
                </p:spPr>
              </p:cxnSp>
              <p:grpSp>
                <p:nvGrpSpPr>
                  <p:cNvPr id="86114" name="Group 96"/>
                  <p:cNvGrpSpPr>
                    <a:grpSpLocks/>
                  </p:cNvGrpSpPr>
                  <p:nvPr/>
                </p:nvGrpSpPr>
                <p:grpSpPr bwMode="auto">
                  <a:xfrm>
                    <a:off x="3794" y="1070"/>
                    <a:ext cx="1902" cy="3052"/>
                    <a:chOff x="3794" y="1070"/>
                    <a:chExt cx="1902" cy="3052"/>
                  </a:xfrm>
                </p:grpSpPr>
                <p:sp>
                  <p:nvSpPr>
                    <p:cNvPr id="86150" name="AutoShape 97"/>
                    <p:cNvSpPr>
                      <a:spLocks noChangeAspect="1" noChangeArrowheads="1"/>
                    </p:cNvSpPr>
                    <p:nvPr/>
                  </p:nvSpPr>
                  <p:spPr bwMode="auto">
                    <a:xfrm>
                      <a:off x="4079" y="3651"/>
                      <a:ext cx="164" cy="110"/>
                    </a:xfrm>
                    <a:prstGeom prst="flowChartProcess">
                      <a:avLst/>
                    </a:prstGeom>
                    <a:solidFill>
                      <a:srgbClr val="FFFF00">
                        <a:alpha val="34901"/>
                      </a:srgbClr>
                    </a:solidFill>
                    <a:ln w="9525">
                      <a:solidFill>
                        <a:schemeClr val="bg2"/>
                      </a:solidFill>
                      <a:miter lim="800000"/>
                      <a:headEnd/>
                      <a:tailEnd/>
                    </a:ln>
                  </p:spPr>
                  <p:txBody>
                    <a:bodyPr wrap="none" anchor="ctr"/>
                    <a:lstStyle/>
                    <a:p>
                      <a:endParaRPr lang="en-US"/>
                    </a:p>
                  </p:txBody>
                </p:sp>
                <p:sp>
                  <p:nvSpPr>
                    <p:cNvPr id="86151" name="AutoShape 98"/>
                    <p:cNvSpPr>
                      <a:spLocks noChangeAspect="1" noChangeArrowheads="1"/>
                    </p:cNvSpPr>
                    <p:nvPr/>
                  </p:nvSpPr>
                  <p:spPr bwMode="auto">
                    <a:xfrm>
                      <a:off x="4176" y="3089"/>
                      <a:ext cx="576" cy="352"/>
                    </a:xfrm>
                    <a:prstGeom prst="flowChartProcess">
                      <a:avLst/>
                    </a:prstGeom>
                    <a:solidFill>
                      <a:srgbClr val="FFCC66">
                        <a:alpha val="34901"/>
                      </a:srgbClr>
                    </a:solidFill>
                    <a:ln w="9525">
                      <a:solidFill>
                        <a:schemeClr val="bg2"/>
                      </a:solidFill>
                      <a:miter lim="800000"/>
                      <a:headEnd/>
                      <a:tailEnd/>
                    </a:ln>
                  </p:spPr>
                  <p:txBody>
                    <a:bodyPr wrap="none" anchor="ctr"/>
                    <a:lstStyle/>
                    <a:p>
                      <a:endParaRPr lang="en-US"/>
                    </a:p>
                  </p:txBody>
                </p:sp>
                <p:sp>
                  <p:nvSpPr>
                    <p:cNvPr id="86152" name="AutoShape 99"/>
                    <p:cNvSpPr>
                      <a:spLocks noChangeAspect="1" noChangeArrowheads="1"/>
                    </p:cNvSpPr>
                    <p:nvPr/>
                  </p:nvSpPr>
                  <p:spPr bwMode="auto">
                    <a:xfrm>
                      <a:off x="4142" y="2830"/>
                      <a:ext cx="122" cy="81"/>
                    </a:xfrm>
                    <a:prstGeom prst="flowChartProcess">
                      <a:avLst/>
                    </a:prstGeom>
                    <a:solidFill>
                      <a:srgbClr val="FFCC66">
                        <a:alpha val="34901"/>
                      </a:srgbClr>
                    </a:solidFill>
                    <a:ln w="9525">
                      <a:solidFill>
                        <a:schemeClr val="bg2"/>
                      </a:solidFill>
                      <a:miter lim="800000"/>
                      <a:headEnd/>
                      <a:tailEnd/>
                    </a:ln>
                  </p:spPr>
                  <p:txBody>
                    <a:bodyPr wrap="none" anchor="ctr"/>
                    <a:lstStyle/>
                    <a:p>
                      <a:endParaRPr lang="en-US"/>
                    </a:p>
                  </p:txBody>
                </p:sp>
                <p:sp>
                  <p:nvSpPr>
                    <p:cNvPr id="86153" name="AutoShape 100"/>
                    <p:cNvSpPr>
                      <a:spLocks noChangeAspect="1" noChangeArrowheads="1"/>
                    </p:cNvSpPr>
                    <p:nvPr/>
                  </p:nvSpPr>
                  <p:spPr bwMode="auto">
                    <a:xfrm>
                      <a:off x="4274" y="1899"/>
                      <a:ext cx="420" cy="279"/>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sp>
                  <p:nvSpPr>
                    <p:cNvPr id="86154" name="AutoShape 101"/>
                    <p:cNvSpPr>
                      <a:spLocks noChangeAspect="1" noChangeArrowheads="1"/>
                    </p:cNvSpPr>
                    <p:nvPr/>
                  </p:nvSpPr>
                  <p:spPr bwMode="auto">
                    <a:xfrm>
                      <a:off x="5120" y="3520"/>
                      <a:ext cx="500" cy="333"/>
                    </a:xfrm>
                    <a:prstGeom prst="flowChartProcess">
                      <a:avLst/>
                    </a:prstGeom>
                    <a:solidFill>
                      <a:srgbClr val="00CC00">
                        <a:alpha val="34901"/>
                      </a:srgbClr>
                    </a:solidFill>
                    <a:ln w="9525">
                      <a:solidFill>
                        <a:schemeClr val="bg2"/>
                      </a:solidFill>
                      <a:miter lim="800000"/>
                      <a:headEnd/>
                      <a:tailEnd/>
                    </a:ln>
                  </p:spPr>
                  <p:txBody>
                    <a:bodyPr wrap="none" anchor="ctr"/>
                    <a:lstStyle/>
                    <a:p>
                      <a:endParaRPr lang="en-US"/>
                    </a:p>
                  </p:txBody>
                </p:sp>
                <p:cxnSp>
                  <p:nvCxnSpPr>
                    <p:cNvPr id="86155" name="AutoShape 102"/>
                    <p:cNvCxnSpPr>
                      <a:cxnSpLocks noChangeShapeType="1"/>
                      <a:stCxn id="86150" idx="0"/>
                      <a:endCxn id="86122" idx="2"/>
                    </p:cNvCxnSpPr>
                    <p:nvPr/>
                  </p:nvCxnSpPr>
                  <p:spPr bwMode="auto">
                    <a:xfrm rot="5400000" flipH="1">
                      <a:off x="3855" y="3346"/>
                      <a:ext cx="249" cy="362"/>
                    </a:xfrm>
                    <a:prstGeom prst="bentConnector3">
                      <a:avLst>
                        <a:gd name="adj1" fmla="val 49801"/>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56" name="AutoShape 103"/>
                    <p:cNvCxnSpPr>
                      <a:cxnSpLocks noChangeShapeType="1"/>
                      <a:stCxn id="86122" idx="3"/>
                      <a:endCxn id="86151" idx="1"/>
                    </p:cNvCxnSpPr>
                    <p:nvPr/>
                  </p:nvCxnSpPr>
                  <p:spPr bwMode="auto">
                    <a:xfrm flipV="1">
                      <a:off x="3984" y="3265"/>
                      <a:ext cx="192" cy="14"/>
                    </a:xfrm>
                    <a:prstGeom prst="bentConnector3">
                      <a:avLst>
                        <a:gd name="adj1" fmla="val 50000"/>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57" name="AutoShape 104"/>
                    <p:cNvCxnSpPr>
                      <a:cxnSpLocks noChangeShapeType="1"/>
                    </p:cNvCxnSpPr>
                    <p:nvPr/>
                  </p:nvCxnSpPr>
                  <p:spPr bwMode="auto">
                    <a:xfrm>
                      <a:off x="3794" y="3710"/>
                      <a:ext cx="652" cy="168"/>
                    </a:xfrm>
                    <a:prstGeom prst="bentConnector3">
                      <a:avLst>
                        <a:gd name="adj1" fmla="val 921"/>
                      </a:avLst>
                    </a:prstGeom>
                    <a:noFill/>
                    <a:ln w="76200">
                      <a:solidFill>
                        <a:schemeClr val="bg2"/>
                      </a:solidFill>
                      <a:miter lim="800000"/>
                      <a:headEnd/>
                      <a:tailEnd/>
                    </a:ln>
                    <a:extLst>
                      <a:ext uri="{909E8E84-426E-40dd-AFC4-6F175D3DCCD1}">
                        <a14:hiddenFill xmlns:a14="http://schemas.microsoft.com/office/drawing/2010/main">
                          <a:noFill/>
                        </a14:hiddenFill>
                      </a:ext>
                    </a:extLst>
                  </p:spPr>
                </p:cxnSp>
                <p:cxnSp>
                  <p:nvCxnSpPr>
                    <p:cNvPr id="86158" name="AutoShape 105"/>
                    <p:cNvCxnSpPr>
                      <a:cxnSpLocks noChangeShapeType="1"/>
                      <a:endCxn id="86151" idx="2"/>
                    </p:cNvCxnSpPr>
                    <p:nvPr/>
                  </p:nvCxnSpPr>
                  <p:spPr bwMode="auto">
                    <a:xfrm rot="-5400000">
                      <a:off x="4234" y="3669"/>
                      <a:ext cx="457" cy="2"/>
                    </a:xfrm>
                    <a:prstGeom prst="bentConnector3">
                      <a:avLst>
                        <a:gd name="adj1" fmla="val 49889"/>
                      </a:avLst>
                    </a:prstGeom>
                    <a:noFill/>
                    <a:ln w="762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59" name="AutoShape 106"/>
                    <p:cNvCxnSpPr>
                      <a:cxnSpLocks noChangeShapeType="1"/>
                      <a:stCxn id="86122" idx="0"/>
                      <a:endCxn id="86152" idx="2"/>
                    </p:cNvCxnSpPr>
                    <p:nvPr/>
                  </p:nvCxnSpPr>
                  <p:spPr bwMode="auto">
                    <a:xfrm rot="-5400000">
                      <a:off x="3878" y="2832"/>
                      <a:ext cx="245" cy="404"/>
                    </a:xfrm>
                    <a:prstGeom prst="bentConnector3">
                      <a:avLst>
                        <a:gd name="adj1" fmla="val 50204"/>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60" name="AutoShape 107"/>
                    <p:cNvCxnSpPr>
                      <a:cxnSpLocks noChangeShapeType="1"/>
                      <a:stCxn id="86154" idx="0"/>
                      <a:endCxn id="86107" idx="2"/>
                    </p:cNvCxnSpPr>
                    <p:nvPr/>
                  </p:nvCxnSpPr>
                  <p:spPr bwMode="auto">
                    <a:xfrm rot="5400000" flipH="1">
                      <a:off x="4880" y="3031"/>
                      <a:ext cx="817" cy="162"/>
                    </a:xfrm>
                    <a:prstGeom prst="bentConnector3">
                      <a:avLst>
                        <a:gd name="adj1" fmla="val 49940"/>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61" name="AutoShape 108"/>
                    <p:cNvCxnSpPr>
                      <a:cxnSpLocks noChangeShapeType="1"/>
                      <a:stCxn id="86108" idx="0"/>
                      <a:endCxn id="86107" idx="2"/>
                    </p:cNvCxnSpPr>
                    <p:nvPr/>
                  </p:nvCxnSpPr>
                  <p:spPr bwMode="auto">
                    <a:xfrm rot="-5400000">
                      <a:off x="4606" y="2965"/>
                      <a:ext cx="863" cy="340"/>
                    </a:xfrm>
                    <a:prstGeom prst="bentConnector3">
                      <a:avLst>
                        <a:gd name="adj1" fmla="val 49940"/>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62" name="AutoShape 109"/>
                    <p:cNvCxnSpPr>
                      <a:cxnSpLocks noChangeShapeType="1"/>
                      <a:stCxn id="86151" idx="0"/>
                      <a:endCxn id="86153" idx="2"/>
                    </p:cNvCxnSpPr>
                    <p:nvPr/>
                  </p:nvCxnSpPr>
                  <p:spPr bwMode="auto">
                    <a:xfrm rot="-5400000">
                      <a:off x="4018" y="2624"/>
                      <a:ext cx="911" cy="20"/>
                    </a:xfrm>
                    <a:prstGeom prst="bentConnector3">
                      <a:avLst>
                        <a:gd name="adj1" fmla="val 49944"/>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63" name="AutoShape 110"/>
                    <p:cNvCxnSpPr>
                      <a:cxnSpLocks noChangeShapeType="1"/>
                      <a:stCxn id="86107" idx="0"/>
                      <a:endCxn id="86029" idx="2"/>
                    </p:cNvCxnSpPr>
                    <p:nvPr/>
                  </p:nvCxnSpPr>
                  <p:spPr bwMode="auto">
                    <a:xfrm rot="5400000" flipH="1">
                      <a:off x="3951" y="1287"/>
                      <a:ext cx="1474" cy="1040"/>
                    </a:xfrm>
                    <a:prstGeom prst="bentConnector3">
                      <a:avLst>
                        <a:gd name="adj1" fmla="val 99796"/>
                      </a:avLst>
                    </a:prstGeom>
                    <a:noFill/>
                    <a:ln w="190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64" name="AutoShape 111"/>
                    <p:cNvCxnSpPr>
                      <a:cxnSpLocks noChangeShapeType="1"/>
                      <a:endCxn id="86028" idx="2"/>
                    </p:cNvCxnSpPr>
                    <p:nvPr/>
                  </p:nvCxnSpPr>
                  <p:spPr bwMode="auto">
                    <a:xfrm rot="10800000">
                      <a:off x="4918" y="1756"/>
                      <a:ext cx="675" cy="2366"/>
                    </a:xfrm>
                    <a:prstGeom prst="bentConnector3">
                      <a:avLst>
                        <a:gd name="adj1" fmla="val -17037"/>
                      </a:avLst>
                    </a:prstGeom>
                    <a:noFill/>
                    <a:ln w="12700">
                      <a:solidFill>
                        <a:schemeClr val="bg2"/>
                      </a:solidFill>
                      <a:miter lim="800000"/>
                      <a:headEnd/>
                      <a:tailEnd/>
                    </a:ln>
                    <a:extLst>
                      <a:ext uri="{909E8E84-426E-40dd-AFC4-6F175D3DCCD1}">
                        <a14:hiddenFill xmlns:a14="http://schemas.microsoft.com/office/drawing/2010/main">
                          <a:noFill/>
                        </a14:hiddenFill>
                      </a:ext>
                    </a:extLst>
                  </p:spPr>
                </p:cxnSp>
                <p:cxnSp>
                  <p:nvCxnSpPr>
                    <p:cNvPr id="86165" name="AutoShape 112"/>
                    <p:cNvCxnSpPr>
                      <a:cxnSpLocks noChangeShapeType="1"/>
                      <a:endCxn id="86153" idx="3"/>
                    </p:cNvCxnSpPr>
                    <p:nvPr/>
                  </p:nvCxnSpPr>
                  <p:spPr bwMode="auto">
                    <a:xfrm flipH="1" flipV="1">
                      <a:off x="4694" y="2039"/>
                      <a:ext cx="1002" cy="4"/>
                    </a:xfrm>
                    <a:prstGeom prst="straightConnector1">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6166" name="AutoShape 113"/>
                    <p:cNvSpPr>
                      <a:spLocks noChangeAspect="1" noChangeArrowheads="1"/>
                    </p:cNvSpPr>
                    <p:nvPr/>
                  </p:nvSpPr>
                  <p:spPr bwMode="auto">
                    <a:xfrm>
                      <a:off x="4932" y="1804"/>
                      <a:ext cx="191" cy="127"/>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cxnSp>
                  <p:nvCxnSpPr>
                    <p:cNvPr id="86167" name="AutoShape 114"/>
                    <p:cNvCxnSpPr>
                      <a:cxnSpLocks noChangeShapeType="1"/>
                      <a:stCxn id="86166" idx="1"/>
                      <a:endCxn id="86028" idx="1"/>
                    </p:cNvCxnSpPr>
                    <p:nvPr/>
                  </p:nvCxnSpPr>
                  <p:spPr bwMode="auto">
                    <a:xfrm rot="10800000">
                      <a:off x="4630" y="1756"/>
                      <a:ext cx="302" cy="112"/>
                    </a:xfrm>
                    <a:prstGeom prst="bentConnector3">
                      <a:avLst>
                        <a:gd name="adj1" fmla="val 147681"/>
                      </a:avLst>
                    </a:prstGeom>
                    <a:noFill/>
                    <a:ln w="952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68" name="AutoShape 115"/>
                    <p:cNvCxnSpPr>
                      <a:cxnSpLocks noChangeShapeType="1"/>
                      <a:endCxn id="86166" idx="3"/>
                    </p:cNvCxnSpPr>
                    <p:nvPr/>
                  </p:nvCxnSpPr>
                  <p:spPr bwMode="auto">
                    <a:xfrm rot="5400000">
                      <a:off x="5035" y="1697"/>
                      <a:ext cx="259" cy="83"/>
                    </a:xfrm>
                    <a:prstGeom prst="bentConnector2">
                      <a:avLst/>
                    </a:prstGeom>
                    <a:noFill/>
                    <a:ln w="9525">
                      <a:solidFill>
                        <a:schemeClr val="bg2"/>
                      </a:solidFill>
                      <a:miter lim="800000"/>
                      <a:headEnd/>
                      <a:tailEnd type="triangle" w="med" len="med"/>
                    </a:ln>
                    <a:extLst>
                      <a:ext uri="{909E8E84-426E-40dd-AFC4-6F175D3DCCD1}">
                        <a14:hiddenFill xmlns:a14="http://schemas.microsoft.com/office/drawing/2010/main">
                          <a:noFill/>
                        </a14:hiddenFill>
                      </a:ext>
                    </a:extLst>
                  </p:spPr>
                </p:cxnSp>
              </p:grpSp>
              <p:grpSp>
                <p:nvGrpSpPr>
                  <p:cNvPr id="86115" name="Group 116"/>
                  <p:cNvGrpSpPr>
                    <a:grpSpLocks/>
                  </p:cNvGrpSpPr>
                  <p:nvPr/>
                </p:nvGrpSpPr>
                <p:grpSpPr bwMode="auto">
                  <a:xfrm>
                    <a:off x="192" y="2167"/>
                    <a:ext cx="3792" cy="1949"/>
                    <a:chOff x="192" y="2167"/>
                    <a:chExt cx="3792" cy="1949"/>
                  </a:xfrm>
                </p:grpSpPr>
                <p:sp>
                  <p:nvSpPr>
                    <p:cNvPr id="86116" name="AutoShape 117"/>
                    <p:cNvSpPr>
                      <a:spLocks noChangeAspect="1" noChangeArrowheads="1"/>
                    </p:cNvSpPr>
                    <p:nvPr/>
                  </p:nvSpPr>
                  <p:spPr bwMode="auto">
                    <a:xfrm>
                      <a:off x="1057" y="3714"/>
                      <a:ext cx="161" cy="107"/>
                    </a:xfrm>
                    <a:prstGeom prst="flowChartProcess">
                      <a:avLst/>
                    </a:prstGeom>
                    <a:solidFill>
                      <a:srgbClr val="00CC00">
                        <a:alpha val="34901"/>
                      </a:srgbClr>
                    </a:solidFill>
                    <a:ln w="9525">
                      <a:solidFill>
                        <a:schemeClr val="bg2"/>
                      </a:solidFill>
                      <a:miter lim="800000"/>
                      <a:headEnd/>
                      <a:tailEnd/>
                    </a:ln>
                  </p:spPr>
                  <p:txBody>
                    <a:bodyPr wrap="none" anchor="ctr"/>
                    <a:lstStyle/>
                    <a:p>
                      <a:endParaRPr lang="en-US"/>
                    </a:p>
                  </p:txBody>
                </p:sp>
                <p:sp>
                  <p:nvSpPr>
                    <p:cNvPr id="86117" name="AutoShape 118"/>
                    <p:cNvSpPr>
                      <a:spLocks noChangeAspect="1" noChangeArrowheads="1"/>
                    </p:cNvSpPr>
                    <p:nvPr/>
                  </p:nvSpPr>
                  <p:spPr bwMode="auto">
                    <a:xfrm>
                      <a:off x="520" y="3620"/>
                      <a:ext cx="337" cy="224"/>
                    </a:xfrm>
                    <a:prstGeom prst="flowChartProcess">
                      <a:avLst/>
                    </a:prstGeom>
                    <a:solidFill>
                      <a:srgbClr val="00CC00">
                        <a:alpha val="34901"/>
                      </a:srgbClr>
                    </a:solidFill>
                    <a:ln w="9525">
                      <a:solidFill>
                        <a:schemeClr val="bg2"/>
                      </a:solidFill>
                      <a:miter lim="800000"/>
                      <a:headEnd/>
                      <a:tailEnd/>
                    </a:ln>
                  </p:spPr>
                  <p:txBody>
                    <a:bodyPr wrap="none" anchor="ctr"/>
                    <a:lstStyle/>
                    <a:p>
                      <a:endParaRPr lang="en-US"/>
                    </a:p>
                  </p:txBody>
                </p:sp>
                <p:sp>
                  <p:nvSpPr>
                    <p:cNvPr id="86118" name="AutoShape 119"/>
                    <p:cNvSpPr>
                      <a:spLocks noChangeAspect="1" noChangeArrowheads="1"/>
                    </p:cNvSpPr>
                    <p:nvPr/>
                  </p:nvSpPr>
                  <p:spPr bwMode="auto">
                    <a:xfrm>
                      <a:off x="439" y="2880"/>
                      <a:ext cx="496" cy="397"/>
                    </a:xfrm>
                    <a:prstGeom prst="flowChartProcess">
                      <a:avLst/>
                    </a:prstGeom>
                    <a:solidFill>
                      <a:srgbClr val="FF0000">
                        <a:alpha val="34901"/>
                      </a:srgbClr>
                    </a:solidFill>
                    <a:ln w="9525">
                      <a:solidFill>
                        <a:schemeClr val="bg2"/>
                      </a:solidFill>
                      <a:miter lim="800000"/>
                      <a:headEnd/>
                      <a:tailEnd/>
                    </a:ln>
                  </p:spPr>
                  <p:txBody>
                    <a:bodyPr wrap="none" anchor="ctr"/>
                    <a:lstStyle/>
                    <a:p>
                      <a:endParaRPr lang="en-US"/>
                    </a:p>
                  </p:txBody>
                </p:sp>
                <p:sp>
                  <p:nvSpPr>
                    <p:cNvPr id="86119" name="AutoShape 120"/>
                    <p:cNvSpPr>
                      <a:spLocks noChangeAspect="1" noChangeArrowheads="1"/>
                    </p:cNvSpPr>
                    <p:nvPr/>
                  </p:nvSpPr>
                  <p:spPr bwMode="auto">
                    <a:xfrm>
                      <a:off x="1146" y="2749"/>
                      <a:ext cx="344" cy="229"/>
                    </a:xfrm>
                    <a:prstGeom prst="flowChartProcess">
                      <a:avLst/>
                    </a:prstGeom>
                    <a:solidFill>
                      <a:srgbClr val="FF0000">
                        <a:alpha val="34901"/>
                      </a:srgbClr>
                    </a:solidFill>
                    <a:ln w="9525">
                      <a:solidFill>
                        <a:schemeClr val="bg2"/>
                      </a:solidFill>
                      <a:miter lim="800000"/>
                      <a:headEnd/>
                      <a:tailEnd/>
                    </a:ln>
                  </p:spPr>
                  <p:txBody>
                    <a:bodyPr wrap="none" anchor="ctr"/>
                    <a:lstStyle/>
                    <a:p>
                      <a:endParaRPr lang="en-US"/>
                    </a:p>
                  </p:txBody>
                </p:sp>
                <p:sp>
                  <p:nvSpPr>
                    <p:cNvPr id="86120" name="AutoShape 121"/>
                    <p:cNvSpPr>
                      <a:spLocks noChangeAspect="1" noChangeArrowheads="1"/>
                    </p:cNvSpPr>
                    <p:nvPr/>
                  </p:nvSpPr>
                  <p:spPr bwMode="auto">
                    <a:xfrm>
                      <a:off x="1614" y="2681"/>
                      <a:ext cx="394" cy="337"/>
                    </a:xfrm>
                    <a:prstGeom prst="flowChartProcess">
                      <a:avLst/>
                    </a:prstGeom>
                    <a:solidFill>
                      <a:srgbClr val="FF0000">
                        <a:alpha val="34901"/>
                      </a:srgbClr>
                    </a:solidFill>
                    <a:ln w="9525">
                      <a:solidFill>
                        <a:schemeClr val="bg2"/>
                      </a:solidFill>
                      <a:miter lim="800000"/>
                      <a:headEnd/>
                      <a:tailEnd/>
                    </a:ln>
                  </p:spPr>
                  <p:txBody>
                    <a:bodyPr wrap="none" anchor="ctr"/>
                    <a:lstStyle/>
                    <a:p>
                      <a:endParaRPr lang="en-US"/>
                    </a:p>
                  </p:txBody>
                </p:sp>
                <p:sp>
                  <p:nvSpPr>
                    <p:cNvPr id="86121" name="AutoShape 122"/>
                    <p:cNvSpPr>
                      <a:spLocks noChangeAspect="1" noChangeArrowheads="1"/>
                    </p:cNvSpPr>
                    <p:nvPr/>
                  </p:nvSpPr>
                  <p:spPr bwMode="auto">
                    <a:xfrm>
                      <a:off x="1466" y="3589"/>
                      <a:ext cx="302" cy="201"/>
                    </a:xfrm>
                    <a:prstGeom prst="flowChartProcess">
                      <a:avLst/>
                    </a:prstGeom>
                    <a:solidFill>
                      <a:srgbClr val="FFFF00">
                        <a:alpha val="34901"/>
                      </a:srgbClr>
                    </a:solidFill>
                    <a:ln w="9525">
                      <a:solidFill>
                        <a:schemeClr val="bg2"/>
                      </a:solidFill>
                      <a:miter lim="800000"/>
                      <a:headEnd/>
                      <a:tailEnd/>
                    </a:ln>
                  </p:spPr>
                  <p:txBody>
                    <a:bodyPr wrap="none" anchor="ctr"/>
                    <a:lstStyle/>
                    <a:p>
                      <a:endParaRPr lang="en-US"/>
                    </a:p>
                  </p:txBody>
                </p:sp>
                <p:sp>
                  <p:nvSpPr>
                    <p:cNvPr id="86122" name="AutoShape 123"/>
                    <p:cNvSpPr>
                      <a:spLocks noChangeAspect="1" noChangeArrowheads="1"/>
                    </p:cNvSpPr>
                    <p:nvPr/>
                  </p:nvSpPr>
                  <p:spPr bwMode="auto">
                    <a:xfrm>
                      <a:off x="3614" y="3156"/>
                      <a:ext cx="370" cy="246"/>
                    </a:xfrm>
                    <a:prstGeom prst="flowChartProcess">
                      <a:avLst/>
                    </a:prstGeom>
                    <a:solidFill>
                      <a:srgbClr val="FFCC66">
                        <a:alpha val="34901"/>
                      </a:srgbClr>
                    </a:solidFill>
                    <a:ln w="9525">
                      <a:solidFill>
                        <a:schemeClr val="bg2"/>
                      </a:solidFill>
                      <a:miter lim="800000"/>
                      <a:headEnd/>
                      <a:tailEnd/>
                    </a:ln>
                  </p:spPr>
                  <p:txBody>
                    <a:bodyPr wrap="none" anchor="ctr"/>
                    <a:lstStyle/>
                    <a:p>
                      <a:endParaRPr lang="en-US"/>
                    </a:p>
                  </p:txBody>
                </p:sp>
                <p:sp>
                  <p:nvSpPr>
                    <p:cNvPr id="86123" name="AutoShape 124"/>
                    <p:cNvSpPr>
                      <a:spLocks noChangeAspect="1" noChangeArrowheads="1"/>
                    </p:cNvSpPr>
                    <p:nvPr/>
                  </p:nvSpPr>
                  <p:spPr bwMode="auto">
                    <a:xfrm>
                      <a:off x="3219" y="2322"/>
                      <a:ext cx="651" cy="432"/>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sp>
                  <p:nvSpPr>
                    <p:cNvPr id="86124" name="AutoShape 125"/>
                    <p:cNvSpPr>
                      <a:spLocks noChangeAspect="1" noChangeArrowheads="1"/>
                    </p:cNvSpPr>
                    <p:nvPr/>
                  </p:nvSpPr>
                  <p:spPr bwMode="auto">
                    <a:xfrm>
                      <a:off x="2254" y="3489"/>
                      <a:ext cx="506" cy="337"/>
                    </a:xfrm>
                    <a:prstGeom prst="flowChartProcess">
                      <a:avLst/>
                    </a:prstGeom>
                    <a:solidFill>
                      <a:srgbClr val="CC6600">
                        <a:alpha val="34901"/>
                      </a:srgbClr>
                    </a:solidFill>
                    <a:ln w="9525">
                      <a:solidFill>
                        <a:schemeClr val="bg2"/>
                      </a:solidFill>
                      <a:miter lim="800000"/>
                      <a:headEnd/>
                      <a:tailEnd/>
                    </a:ln>
                  </p:spPr>
                  <p:txBody>
                    <a:bodyPr wrap="none" anchor="ctr"/>
                    <a:lstStyle/>
                    <a:p>
                      <a:endParaRPr lang="en-US"/>
                    </a:p>
                  </p:txBody>
                </p:sp>
                <p:sp>
                  <p:nvSpPr>
                    <p:cNvPr id="86125" name="AutoShape 126"/>
                    <p:cNvSpPr>
                      <a:spLocks noChangeAspect="1" noChangeArrowheads="1"/>
                    </p:cNvSpPr>
                    <p:nvPr/>
                  </p:nvSpPr>
                  <p:spPr bwMode="auto">
                    <a:xfrm>
                      <a:off x="2835" y="3486"/>
                      <a:ext cx="548" cy="365"/>
                    </a:xfrm>
                    <a:prstGeom prst="flowChartProcess">
                      <a:avLst/>
                    </a:prstGeom>
                    <a:solidFill>
                      <a:srgbClr val="CC6600">
                        <a:alpha val="34901"/>
                      </a:srgbClr>
                    </a:solidFill>
                    <a:ln w="9525">
                      <a:solidFill>
                        <a:schemeClr val="bg2"/>
                      </a:solidFill>
                      <a:miter lim="800000"/>
                      <a:headEnd/>
                      <a:tailEnd/>
                    </a:ln>
                  </p:spPr>
                  <p:txBody>
                    <a:bodyPr wrap="none" anchor="ctr"/>
                    <a:lstStyle/>
                    <a:p>
                      <a:endParaRPr lang="en-US"/>
                    </a:p>
                  </p:txBody>
                </p:sp>
                <p:cxnSp>
                  <p:nvCxnSpPr>
                    <p:cNvPr id="86126" name="AutoShape 127"/>
                    <p:cNvCxnSpPr>
                      <a:cxnSpLocks noChangeShapeType="1"/>
                      <a:stCxn id="86117" idx="0"/>
                      <a:endCxn id="86118" idx="2"/>
                    </p:cNvCxnSpPr>
                    <p:nvPr/>
                  </p:nvCxnSpPr>
                  <p:spPr bwMode="auto">
                    <a:xfrm rot="5400000" flipH="1">
                      <a:off x="516" y="3448"/>
                      <a:ext cx="343" cy="2"/>
                    </a:xfrm>
                    <a:prstGeom prst="bentConnector3">
                      <a:avLst>
                        <a:gd name="adj1" fmla="val 49856"/>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27" name="AutoShape 128"/>
                    <p:cNvCxnSpPr>
                      <a:cxnSpLocks noChangeShapeType="1"/>
                      <a:stCxn id="86116" idx="0"/>
                      <a:endCxn id="86118" idx="2"/>
                    </p:cNvCxnSpPr>
                    <p:nvPr/>
                  </p:nvCxnSpPr>
                  <p:spPr bwMode="auto">
                    <a:xfrm rot="5400000" flipH="1">
                      <a:off x="694" y="3270"/>
                      <a:ext cx="437" cy="451"/>
                    </a:xfrm>
                    <a:prstGeom prst="bentConnector3">
                      <a:avLst>
                        <a:gd name="adj1" fmla="val 49884"/>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28" name="AutoShape 129"/>
                    <p:cNvCxnSpPr>
                      <a:cxnSpLocks noChangeShapeType="1"/>
                      <a:stCxn id="86116" idx="0"/>
                      <a:endCxn id="86119" idx="2"/>
                    </p:cNvCxnSpPr>
                    <p:nvPr/>
                  </p:nvCxnSpPr>
                  <p:spPr bwMode="auto">
                    <a:xfrm rot="-5400000">
                      <a:off x="860" y="3256"/>
                      <a:ext cx="736" cy="180"/>
                    </a:xfrm>
                    <a:prstGeom prst="bentConnector3">
                      <a:avLst>
                        <a:gd name="adj1" fmla="val 75000"/>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29" name="AutoShape 130"/>
                    <p:cNvCxnSpPr>
                      <a:cxnSpLocks noChangeShapeType="1"/>
                      <a:stCxn id="86118" idx="3"/>
                      <a:endCxn id="86119" idx="1"/>
                    </p:cNvCxnSpPr>
                    <p:nvPr/>
                  </p:nvCxnSpPr>
                  <p:spPr bwMode="auto">
                    <a:xfrm flipV="1">
                      <a:off x="935" y="2864"/>
                      <a:ext cx="211" cy="215"/>
                    </a:xfrm>
                    <a:prstGeom prst="bentConnector3">
                      <a:avLst>
                        <a:gd name="adj1" fmla="val 49764"/>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0" name="AutoShape 131"/>
                    <p:cNvCxnSpPr>
                      <a:cxnSpLocks noChangeShapeType="1"/>
                      <a:stCxn id="86121" idx="0"/>
                      <a:endCxn id="86119" idx="2"/>
                    </p:cNvCxnSpPr>
                    <p:nvPr/>
                  </p:nvCxnSpPr>
                  <p:spPr bwMode="auto">
                    <a:xfrm rot="5400000" flipH="1">
                      <a:off x="1162" y="3134"/>
                      <a:ext cx="611" cy="299"/>
                    </a:xfrm>
                    <a:prstGeom prst="bentConnector3">
                      <a:avLst>
                        <a:gd name="adj1" fmla="val 68245"/>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1" name="AutoShape 132"/>
                    <p:cNvCxnSpPr>
                      <a:cxnSpLocks noChangeShapeType="1"/>
                      <a:stCxn id="86124" idx="0"/>
                      <a:endCxn id="86119" idx="2"/>
                    </p:cNvCxnSpPr>
                    <p:nvPr/>
                  </p:nvCxnSpPr>
                  <p:spPr bwMode="auto">
                    <a:xfrm rot="5400000" flipH="1">
                      <a:off x="1657" y="2639"/>
                      <a:ext cx="511" cy="1189"/>
                    </a:xfrm>
                    <a:prstGeom prst="bentConnector3">
                      <a:avLst>
                        <a:gd name="adj1" fmla="val 64380"/>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2" name="AutoShape 133"/>
                    <p:cNvCxnSpPr>
                      <a:cxnSpLocks noChangeShapeType="1"/>
                      <a:stCxn id="86124" idx="0"/>
                      <a:endCxn id="86121" idx="3"/>
                    </p:cNvCxnSpPr>
                    <p:nvPr/>
                  </p:nvCxnSpPr>
                  <p:spPr bwMode="auto">
                    <a:xfrm rot="-5400000" flipH="1" flipV="1">
                      <a:off x="2037" y="3220"/>
                      <a:ext cx="201" cy="739"/>
                    </a:xfrm>
                    <a:prstGeom prst="bentConnector4">
                      <a:avLst>
                        <a:gd name="adj1" fmla="val -71644"/>
                        <a:gd name="adj2" fmla="val 67116"/>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3" name="AutoShape 134"/>
                    <p:cNvCxnSpPr>
                      <a:cxnSpLocks noChangeShapeType="1"/>
                      <a:stCxn id="86116" idx="0"/>
                      <a:endCxn id="86120" idx="2"/>
                    </p:cNvCxnSpPr>
                    <p:nvPr/>
                  </p:nvCxnSpPr>
                  <p:spPr bwMode="auto">
                    <a:xfrm rot="-5400000">
                      <a:off x="1127" y="3029"/>
                      <a:ext cx="696" cy="673"/>
                    </a:xfrm>
                    <a:prstGeom prst="bentConnector3">
                      <a:avLst>
                        <a:gd name="adj1" fmla="val 79884"/>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4" name="AutoShape 135"/>
                    <p:cNvCxnSpPr>
                      <a:cxnSpLocks noChangeShapeType="1"/>
                      <a:stCxn id="86119" idx="3"/>
                      <a:endCxn id="86120" idx="1"/>
                    </p:cNvCxnSpPr>
                    <p:nvPr/>
                  </p:nvCxnSpPr>
                  <p:spPr bwMode="auto">
                    <a:xfrm flipV="1">
                      <a:off x="1490" y="2850"/>
                      <a:ext cx="124" cy="14"/>
                    </a:xfrm>
                    <a:prstGeom prst="bentConnector3">
                      <a:avLst>
                        <a:gd name="adj1" fmla="val 50000"/>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5" name="AutoShape 136"/>
                    <p:cNvCxnSpPr>
                      <a:cxnSpLocks noChangeShapeType="1"/>
                      <a:stCxn id="86119" idx="0"/>
                      <a:endCxn id="86022" idx="1"/>
                    </p:cNvCxnSpPr>
                    <p:nvPr/>
                  </p:nvCxnSpPr>
                  <p:spPr bwMode="auto">
                    <a:xfrm rot="5400000" flipV="1">
                      <a:off x="1687" y="2380"/>
                      <a:ext cx="85" cy="824"/>
                    </a:xfrm>
                    <a:prstGeom prst="bentConnector4">
                      <a:avLst>
                        <a:gd name="adj1" fmla="val -169412"/>
                        <a:gd name="adj2" fmla="val 86769"/>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6" name="AutoShape 137"/>
                    <p:cNvCxnSpPr>
                      <a:cxnSpLocks noChangeShapeType="1"/>
                      <a:stCxn id="86120" idx="3"/>
                      <a:endCxn id="86022" idx="1"/>
                    </p:cNvCxnSpPr>
                    <p:nvPr/>
                  </p:nvCxnSpPr>
                  <p:spPr bwMode="auto">
                    <a:xfrm flipV="1">
                      <a:off x="2008" y="2834"/>
                      <a:ext cx="134" cy="16"/>
                    </a:xfrm>
                    <a:prstGeom prst="bentConnector3">
                      <a:avLst>
                        <a:gd name="adj1" fmla="val 50000"/>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7" name="AutoShape 138"/>
                    <p:cNvCxnSpPr>
                      <a:cxnSpLocks noChangeShapeType="1"/>
                      <a:endCxn id="86122" idx="1"/>
                    </p:cNvCxnSpPr>
                    <p:nvPr/>
                  </p:nvCxnSpPr>
                  <p:spPr bwMode="auto">
                    <a:xfrm flipV="1">
                      <a:off x="3244" y="3279"/>
                      <a:ext cx="370" cy="59"/>
                    </a:xfrm>
                    <a:prstGeom prst="bentConnector3">
                      <a:avLst>
                        <a:gd name="adj1" fmla="val 50000"/>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8" name="AutoShape 139"/>
                    <p:cNvCxnSpPr>
                      <a:cxnSpLocks noChangeShapeType="1"/>
                      <a:stCxn id="86116" idx="0"/>
                      <a:endCxn id="86123" idx="2"/>
                    </p:cNvCxnSpPr>
                    <p:nvPr/>
                  </p:nvCxnSpPr>
                  <p:spPr bwMode="auto">
                    <a:xfrm rot="-5400000">
                      <a:off x="1862" y="2030"/>
                      <a:ext cx="960" cy="2407"/>
                    </a:xfrm>
                    <a:prstGeom prst="bentConnector3">
                      <a:avLst>
                        <a:gd name="adj1" fmla="val 57704"/>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39" name="AutoShape 140"/>
                    <p:cNvCxnSpPr>
                      <a:cxnSpLocks noChangeShapeType="1"/>
                      <a:stCxn id="86118" idx="0"/>
                      <a:endCxn id="86123" idx="1"/>
                    </p:cNvCxnSpPr>
                    <p:nvPr/>
                  </p:nvCxnSpPr>
                  <p:spPr bwMode="auto">
                    <a:xfrm rot="-5400000">
                      <a:off x="1782" y="1443"/>
                      <a:ext cx="342" cy="2532"/>
                    </a:xfrm>
                    <a:prstGeom prst="bentConnector2">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40" name="AutoShape 141"/>
                    <p:cNvCxnSpPr>
                      <a:cxnSpLocks noChangeShapeType="1"/>
                      <a:stCxn id="86121" idx="0"/>
                      <a:endCxn id="86123" idx="2"/>
                    </p:cNvCxnSpPr>
                    <p:nvPr/>
                  </p:nvCxnSpPr>
                  <p:spPr bwMode="auto">
                    <a:xfrm rot="-5400000">
                      <a:off x="2163" y="2208"/>
                      <a:ext cx="835" cy="1928"/>
                    </a:xfrm>
                    <a:prstGeom prst="bentConnector3">
                      <a:avLst>
                        <a:gd name="adj1" fmla="val 49940"/>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41" name="AutoShape 142"/>
                    <p:cNvCxnSpPr>
                      <a:cxnSpLocks noChangeShapeType="1"/>
                      <a:endCxn id="86025" idx="2"/>
                    </p:cNvCxnSpPr>
                    <p:nvPr/>
                  </p:nvCxnSpPr>
                  <p:spPr bwMode="auto">
                    <a:xfrm rot="10800000">
                      <a:off x="1161" y="2468"/>
                      <a:ext cx="643" cy="117"/>
                    </a:xfrm>
                    <a:prstGeom prst="bentConnector3">
                      <a:avLst>
                        <a:gd name="adj1" fmla="val 66560"/>
                      </a:avLst>
                    </a:prstGeom>
                    <a:noFill/>
                    <a:ln w="5715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42" name="AutoShape 143"/>
                    <p:cNvCxnSpPr>
                      <a:cxnSpLocks noChangeShapeType="1"/>
                      <a:endCxn id="86024" idx="1"/>
                    </p:cNvCxnSpPr>
                    <p:nvPr/>
                  </p:nvCxnSpPr>
                  <p:spPr bwMode="auto">
                    <a:xfrm rot="-5400000">
                      <a:off x="1284" y="2425"/>
                      <a:ext cx="272" cy="96"/>
                    </a:xfrm>
                    <a:prstGeom prst="bentConnector2">
                      <a:avLst/>
                    </a:prstGeom>
                    <a:noFill/>
                    <a:ln w="38100">
                      <a:solidFill>
                        <a:schemeClr val="bg2"/>
                      </a:solidFill>
                      <a:miter lim="800000"/>
                      <a:headEnd/>
                      <a:tailEnd type="triangle" w="med" len="med"/>
                    </a:ln>
                    <a:extLst>
                      <a:ext uri="{909E8E84-426E-40dd-AFC4-6F175D3DCCD1}">
                        <a14:hiddenFill xmlns:a14="http://schemas.microsoft.com/office/drawing/2010/main">
                          <a:noFill/>
                        </a14:hiddenFill>
                      </a:ext>
                    </a:extLst>
                  </p:spPr>
                </p:cxnSp>
                <p:cxnSp>
                  <p:nvCxnSpPr>
                    <p:cNvPr id="86143" name="AutoShape 144"/>
                    <p:cNvCxnSpPr>
                      <a:cxnSpLocks noChangeShapeType="1"/>
                      <a:stCxn id="86116" idx="1"/>
                    </p:cNvCxnSpPr>
                    <p:nvPr/>
                  </p:nvCxnSpPr>
                  <p:spPr bwMode="auto">
                    <a:xfrm rot="10800000" flipV="1">
                      <a:off x="360" y="3768"/>
                      <a:ext cx="697" cy="244"/>
                    </a:xfrm>
                    <a:prstGeom prst="bentConnector3">
                      <a:avLst>
                        <a:gd name="adj1" fmla="val 18648"/>
                      </a:avLst>
                    </a:prstGeom>
                    <a:noFill/>
                    <a:ln w="28575">
                      <a:solidFill>
                        <a:schemeClr val="bg2"/>
                      </a:solidFill>
                      <a:miter lim="800000"/>
                      <a:headEnd/>
                      <a:tailEnd/>
                    </a:ln>
                    <a:extLst>
                      <a:ext uri="{909E8E84-426E-40dd-AFC4-6F175D3DCCD1}">
                        <a14:hiddenFill xmlns:a14="http://schemas.microsoft.com/office/drawing/2010/main">
                          <a:noFill/>
                        </a14:hiddenFill>
                      </a:ext>
                    </a:extLst>
                  </p:spPr>
                </p:cxnSp>
                <p:cxnSp>
                  <p:nvCxnSpPr>
                    <p:cNvPr id="86144" name="AutoShape 145"/>
                    <p:cNvCxnSpPr>
                      <a:cxnSpLocks noChangeShapeType="1"/>
                      <a:endCxn id="86025" idx="1"/>
                    </p:cNvCxnSpPr>
                    <p:nvPr/>
                  </p:nvCxnSpPr>
                  <p:spPr bwMode="auto">
                    <a:xfrm rot="-5400000">
                      <a:off x="-296" y="3134"/>
                      <a:ext cx="1540" cy="207"/>
                    </a:xfrm>
                    <a:prstGeom prst="bentConnector2">
                      <a:avLst/>
                    </a:prstGeom>
                    <a:noFill/>
                    <a:ln w="28575">
                      <a:solidFill>
                        <a:schemeClr val="bg2"/>
                      </a:solidFill>
                      <a:miter lim="800000"/>
                      <a:headEnd/>
                      <a:tailEnd type="triangle" w="med" len="med"/>
                    </a:ln>
                    <a:extLst>
                      <a:ext uri="{909E8E84-426E-40dd-AFC4-6F175D3DCCD1}">
                        <a14:hiddenFill xmlns:a14="http://schemas.microsoft.com/office/drawing/2010/main">
                          <a:noFill/>
                        </a14:hiddenFill>
                      </a:ext>
                    </a:extLst>
                  </p:spPr>
                </p:cxnSp>
                <p:sp>
                  <p:nvSpPr>
                    <p:cNvPr id="86145" name="Rectangle 146"/>
                    <p:cNvSpPr>
                      <a:spLocks noChangeArrowheads="1"/>
                    </p:cNvSpPr>
                    <p:nvPr/>
                  </p:nvSpPr>
                  <p:spPr bwMode="auto">
                    <a:xfrm>
                      <a:off x="2376" y="3656"/>
                      <a:ext cx="272" cy="16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cxnSp>
                  <p:nvCxnSpPr>
                    <p:cNvPr id="86146" name="AutoShape 147"/>
                    <p:cNvCxnSpPr>
                      <a:cxnSpLocks noChangeShapeType="1"/>
                    </p:cNvCxnSpPr>
                    <p:nvPr/>
                  </p:nvCxnSpPr>
                  <p:spPr bwMode="auto">
                    <a:xfrm flipH="1" flipV="1">
                      <a:off x="2475" y="3826"/>
                      <a:ext cx="6" cy="290"/>
                    </a:xfrm>
                    <a:prstGeom prst="straightConnector1">
                      <a:avLst/>
                    </a:prstGeom>
                    <a:noFill/>
                    <a:ln w="28575">
                      <a:solidFill>
                        <a:schemeClr val="bg2"/>
                      </a:solidFill>
                      <a:round/>
                      <a:headEnd/>
                      <a:tailEnd/>
                    </a:ln>
                    <a:extLst>
                      <a:ext uri="{909E8E84-426E-40dd-AFC4-6F175D3DCCD1}">
                        <a14:hiddenFill xmlns:a14="http://schemas.microsoft.com/office/drawing/2010/main">
                          <a:noFill/>
                        </a14:hiddenFill>
                      </a:ext>
                    </a:extLst>
                  </p:spPr>
                </p:cxnSp>
                <p:sp>
                  <p:nvSpPr>
                    <p:cNvPr id="86147" name="AutoShape 148"/>
                    <p:cNvSpPr>
                      <a:spLocks noChangeAspect="1" noChangeArrowheads="1"/>
                    </p:cNvSpPr>
                    <p:nvPr/>
                  </p:nvSpPr>
                  <p:spPr bwMode="auto">
                    <a:xfrm>
                      <a:off x="3209" y="2167"/>
                      <a:ext cx="168" cy="112"/>
                    </a:xfrm>
                    <a:prstGeom prst="flowChartProcess">
                      <a:avLst/>
                    </a:prstGeom>
                    <a:solidFill>
                      <a:srgbClr val="FF9900">
                        <a:alpha val="34901"/>
                      </a:srgbClr>
                    </a:solidFill>
                    <a:ln w="9525">
                      <a:solidFill>
                        <a:schemeClr val="bg2"/>
                      </a:solidFill>
                      <a:miter lim="800000"/>
                      <a:headEnd/>
                      <a:tailEnd/>
                    </a:ln>
                  </p:spPr>
                  <p:txBody>
                    <a:bodyPr wrap="none" anchor="ctr"/>
                    <a:lstStyle/>
                    <a:p>
                      <a:endParaRPr lang="en-US"/>
                    </a:p>
                  </p:txBody>
                </p:sp>
                <p:cxnSp>
                  <p:nvCxnSpPr>
                    <p:cNvPr id="86148" name="AutoShape 149"/>
                    <p:cNvCxnSpPr>
                      <a:cxnSpLocks noChangeShapeType="1"/>
                    </p:cNvCxnSpPr>
                    <p:nvPr/>
                  </p:nvCxnSpPr>
                  <p:spPr bwMode="auto">
                    <a:xfrm flipV="1">
                      <a:off x="2340" y="2219"/>
                      <a:ext cx="852" cy="325"/>
                    </a:xfrm>
                    <a:prstGeom prst="bentConnector3">
                      <a:avLst>
                        <a:gd name="adj1" fmla="val 88028"/>
                      </a:avLst>
                    </a:prstGeom>
                    <a:noFill/>
                    <a:ln w="9525">
                      <a:solidFill>
                        <a:schemeClr val="bg2"/>
                      </a:solidFill>
                      <a:miter lim="800000"/>
                      <a:headEnd/>
                      <a:tailEnd type="triangle" w="med" len="med"/>
                    </a:ln>
                    <a:extLst>
                      <a:ext uri="{909E8E84-426E-40dd-AFC4-6F175D3DCCD1}">
                        <a14:hiddenFill xmlns:a14="http://schemas.microsoft.com/office/drawing/2010/main">
                          <a:noFill/>
                        </a14:hiddenFill>
                      </a:ext>
                    </a:extLst>
                  </p:spPr>
                </p:cxnSp>
                <p:sp>
                  <p:nvSpPr>
                    <p:cNvPr id="86149" name="Line 150"/>
                    <p:cNvSpPr>
                      <a:spLocks noChangeShapeType="1"/>
                    </p:cNvSpPr>
                    <p:nvPr/>
                  </p:nvSpPr>
                  <p:spPr bwMode="auto">
                    <a:xfrm>
                      <a:off x="192" y="4090"/>
                      <a:ext cx="2271"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cxnSp>
          <p:nvCxnSpPr>
            <p:cNvPr id="86101" name="AutoShape 151"/>
            <p:cNvCxnSpPr>
              <a:cxnSpLocks noChangeShapeType="1"/>
            </p:cNvCxnSpPr>
            <p:nvPr/>
          </p:nvCxnSpPr>
          <p:spPr bwMode="auto">
            <a:xfrm rot="5400000" flipH="1">
              <a:off x="4663" y="1999"/>
              <a:ext cx="366" cy="724"/>
            </a:xfrm>
            <a:prstGeom prst="bentConnector3">
              <a:avLst>
                <a:gd name="adj1" fmla="val 50000"/>
              </a:avLst>
            </a:prstGeom>
            <a:noFill/>
            <a:ln w="9525">
              <a:solidFill>
                <a:schemeClr val="bg2"/>
              </a:solidFill>
              <a:miter lim="800000"/>
              <a:headEnd/>
              <a:tailEnd type="triangle" w="med" len="med"/>
            </a:ln>
            <a:extLst>
              <a:ext uri="{909E8E84-426E-40dd-AFC4-6F175D3DCCD1}">
                <a14:hiddenFill xmlns:a14="http://schemas.microsoft.com/office/drawing/2010/main">
                  <a:noFill/>
                </a14:hiddenFill>
              </a:ext>
            </a:extLst>
          </p:spPr>
        </p:cxnSp>
      </p:grpSp>
      <p:cxnSp>
        <p:nvCxnSpPr>
          <p:cNvPr id="86099" name="AutoShape 152"/>
          <p:cNvCxnSpPr>
            <a:cxnSpLocks noChangeShapeType="1"/>
          </p:cNvCxnSpPr>
          <p:nvPr/>
        </p:nvCxnSpPr>
        <p:spPr bwMode="auto">
          <a:xfrm rot="5400000" flipH="1">
            <a:off x="7412038" y="3182937"/>
            <a:ext cx="1250950" cy="460375"/>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038386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fishin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188" y="207963"/>
            <a:ext cx="7667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3"/>
          <p:cNvSpPr>
            <a:spLocks noGrp="1" noChangeArrowheads="1"/>
          </p:cNvSpPr>
          <p:nvPr>
            <p:ph type="title"/>
          </p:nvPr>
        </p:nvSpPr>
        <p:spPr>
          <a:noFill/>
        </p:spPr>
        <p:txBody>
          <a:bodyPr>
            <a:normAutofit fontScale="90000"/>
          </a:bodyPr>
          <a:lstStyle/>
          <a:p>
            <a:r>
              <a:rPr lang="en-AU" sz="4400" dirty="0" smtClean="0">
                <a:latin typeface="Arial" charset="0"/>
              </a:rPr>
              <a:t>Sectors of human activities</a:t>
            </a:r>
            <a:endParaRPr lang="en-US" sz="4400" dirty="0">
              <a:latin typeface="Arial" charset="0"/>
            </a:endParaRPr>
          </a:p>
        </p:txBody>
      </p:sp>
      <p:sp>
        <p:nvSpPr>
          <p:cNvPr id="90116" name="Rectangle 4"/>
          <p:cNvSpPr>
            <a:spLocks noChangeArrowheads="1"/>
          </p:cNvSpPr>
          <p:nvPr/>
        </p:nvSpPr>
        <p:spPr bwMode="auto">
          <a:xfrm>
            <a:off x="5976938" y="1065213"/>
            <a:ext cx="3192462"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80975">
              <a:spcBef>
                <a:spcPct val="20000"/>
              </a:spcBef>
              <a:buClr>
                <a:schemeClr val="accent1"/>
              </a:buClr>
              <a:buFont typeface="Wingdings" charset="0"/>
              <a:buChar char="§"/>
            </a:pPr>
            <a:endParaRPr lang="en-US" sz="2400">
              <a:solidFill>
                <a:schemeClr val="accent1"/>
              </a:solidFill>
            </a:endParaRPr>
          </a:p>
          <a:p>
            <a:pPr marL="538163" lvl="1" indent="-177800">
              <a:spcBef>
                <a:spcPct val="20000"/>
              </a:spcBef>
              <a:buClr>
                <a:schemeClr val="accent1"/>
              </a:buClr>
              <a:buFont typeface="Arial" charset="0"/>
              <a:buChar char="–"/>
            </a:pPr>
            <a:endParaRPr lang="en-AU" sz="2400">
              <a:solidFill>
                <a:srgbClr val="2F658D"/>
              </a:solidFill>
              <a:latin typeface="Helvetica" charset="0"/>
            </a:endParaRPr>
          </a:p>
        </p:txBody>
      </p:sp>
      <p:sp>
        <p:nvSpPr>
          <p:cNvPr id="229381" name="Rectangle 5"/>
          <p:cNvSpPr>
            <a:spLocks noChangeArrowheads="1"/>
          </p:cNvSpPr>
          <p:nvPr/>
        </p:nvSpPr>
        <p:spPr bwMode="auto">
          <a:xfrm>
            <a:off x="503238" y="5440363"/>
            <a:ext cx="8361362"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80975">
              <a:spcBef>
                <a:spcPct val="20000"/>
              </a:spcBef>
              <a:buClr>
                <a:schemeClr val="accent1"/>
              </a:buClr>
              <a:buFont typeface="Wingdings" charset="0"/>
              <a:buChar char="§"/>
            </a:pPr>
            <a:r>
              <a:rPr lang="en-AU" sz="2400">
                <a:solidFill>
                  <a:srgbClr val="2F658D"/>
                </a:solidFill>
              </a:rPr>
              <a:t> </a:t>
            </a:r>
            <a:r>
              <a:rPr lang="en-US" sz="2400">
                <a:solidFill>
                  <a:schemeClr val="hlink"/>
                </a:solidFill>
              </a:rPr>
              <a:t>Non-fishing</a:t>
            </a:r>
            <a:r>
              <a:rPr lang="en-US" sz="2400">
                <a:solidFill>
                  <a:srgbClr val="2F658D"/>
                </a:solidFill>
              </a:rPr>
              <a:t> (nutrient/pollutants, global climate, habitat degradation) </a:t>
            </a:r>
          </a:p>
          <a:p>
            <a:pPr marL="180975" indent="-180975">
              <a:spcBef>
                <a:spcPct val="20000"/>
              </a:spcBef>
              <a:buClr>
                <a:schemeClr val="accent1"/>
              </a:buClr>
              <a:buFont typeface="Wingdings" charset="0"/>
              <a:buChar char="§"/>
            </a:pPr>
            <a:r>
              <a:rPr lang="en-US" sz="2400">
                <a:solidFill>
                  <a:schemeClr val="accent1"/>
                </a:solidFill>
              </a:rPr>
              <a:t> </a:t>
            </a:r>
            <a:r>
              <a:rPr lang="en-US" sz="2400">
                <a:solidFill>
                  <a:schemeClr val="hlink"/>
                </a:solidFill>
              </a:rPr>
              <a:t>Fishing</a:t>
            </a:r>
            <a:r>
              <a:rPr lang="en-US" sz="2400">
                <a:solidFill>
                  <a:srgbClr val="2F658D"/>
                </a:solidFill>
              </a:rPr>
              <a:t> (multiple fleets, gears, management rules)</a:t>
            </a:r>
            <a:endParaRPr lang="en-AU" sz="2400">
              <a:solidFill>
                <a:srgbClr val="2F658D"/>
              </a:solidFill>
            </a:endParaRPr>
          </a:p>
        </p:txBody>
      </p:sp>
      <p:grpSp>
        <p:nvGrpSpPr>
          <p:cNvPr id="90118" name="Group 6"/>
          <p:cNvGrpSpPr>
            <a:grpSpLocks/>
          </p:cNvGrpSpPr>
          <p:nvPr/>
        </p:nvGrpSpPr>
        <p:grpSpPr bwMode="auto">
          <a:xfrm>
            <a:off x="1384300" y="1173163"/>
            <a:ext cx="7315200" cy="917575"/>
            <a:chOff x="480" y="739"/>
            <a:chExt cx="4608" cy="578"/>
          </a:xfrm>
        </p:grpSpPr>
        <p:sp>
          <p:nvSpPr>
            <p:cNvPr id="90164" name="Rectangle 7"/>
            <p:cNvSpPr>
              <a:spLocks noChangeArrowheads="1"/>
            </p:cNvSpPr>
            <p:nvPr/>
          </p:nvSpPr>
          <p:spPr bwMode="auto">
            <a:xfrm>
              <a:off x="640" y="739"/>
              <a:ext cx="4448"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18000" bIns="44450"/>
            <a:lstStyle/>
            <a:p>
              <a:pPr marL="342900" indent="-342900">
                <a:spcBef>
                  <a:spcPct val="20000"/>
                </a:spcBef>
                <a:buClr>
                  <a:schemeClr val="accent1"/>
                </a:buClr>
                <a:buFont typeface="Wingdings" charset="0"/>
                <a:buNone/>
              </a:pPr>
              <a:r>
                <a:rPr lang="en-AU" sz="2000" dirty="0">
                  <a:solidFill>
                    <a:srgbClr val="2F658D"/>
                  </a:solidFill>
                </a:rPr>
                <a:t>river or major inputs            ports                 currents</a:t>
              </a:r>
            </a:p>
          </p:txBody>
        </p:sp>
        <p:sp>
          <p:nvSpPr>
            <p:cNvPr id="90166" name="AutoShape 9"/>
            <p:cNvSpPr>
              <a:spLocks noChangeArrowheads="1"/>
            </p:cNvSpPr>
            <p:nvPr/>
          </p:nvSpPr>
          <p:spPr bwMode="auto">
            <a:xfrm rot="-2224479">
              <a:off x="480" y="823"/>
              <a:ext cx="130" cy="83"/>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67" name="AutoShape 10"/>
            <p:cNvSpPr>
              <a:spLocks noChangeArrowheads="1"/>
            </p:cNvSpPr>
            <p:nvPr/>
          </p:nvSpPr>
          <p:spPr bwMode="auto">
            <a:xfrm>
              <a:off x="3080" y="792"/>
              <a:ext cx="272" cy="168"/>
            </a:xfrm>
            <a:prstGeom prst="rightArrow">
              <a:avLst>
                <a:gd name="adj1" fmla="val 50000"/>
                <a:gd name="adj2" fmla="val 50003"/>
              </a:avLst>
            </a:prstGeom>
            <a:solidFill>
              <a:srgbClr val="FF0000"/>
            </a:solidFill>
            <a:ln w="9525">
              <a:solidFill>
                <a:schemeClr val="tx1"/>
              </a:solidFill>
              <a:miter lim="800000"/>
              <a:headEnd/>
              <a:tailEnd/>
            </a:ln>
          </p:spPr>
          <p:txBody>
            <a:bodyPr wrap="none" anchor="ctr"/>
            <a:lstStyle/>
            <a:p>
              <a:endParaRPr lang="en-US"/>
            </a:p>
          </p:txBody>
        </p:sp>
      </p:grpSp>
      <p:pic>
        <p:nvPicPr>
          <p:cNvPr id="90119" name="Picture 11" descr="se_aust"/>
          <p:cNvPicPr>
            <a:picLocks noGrp="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730375" y="1781175"/>
            <a:ext cx="5707063" cy="3570288"/>
          </a:xfrm>
          <a:noFill/>
        </p:spPr>
      </p:pic>
      <p:pic>
        <p:nvPicPr>
          <p:cNvPr id="90120" name="Picture 12" descr="se_aust_ke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513" y="1770063"/>
            <a:ext cx="34607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121" name="Group 13"/>
          <p:cNvGrpSpPr>
            <a:grpSpLocks/>
          </p:cNvGrpSpPr>
          <p:nvPr/>
        </p:nvGrpSpPr>
        <p:grpSpPr bwMode="auto">
          <a:xfrm>
            <a:off x="4297363" y="2189163"/>
            <a:ext cx="2051050" cy="2495550"/>
            <a:chOff x="2440" y="2470"/>
            <a:chExt cx="1292" cy="1572"/>
          </a:xfrm>
        </p:grpSpPr>
        <p:sp>
          <p:nvSpPr>
            <p:cNvPr id="90154" name="AutoShape 14"/>
            <p:cNvSpPr>
              <a:spLocks noChangeArrowheads="1"/>
            </p:cNvSpPr>
            <p:nvPr/>
          </p:nvSpPr>
          <p:spPr bwMode="auto">
            <a:xfrm rot="206972">
              <a:off x="2958" y="3517"/>
              <a:ext cx="130" cy="83"/>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55" name="AutoShape 15"/>
            <p:cNvSpPr>
              <a:spLocks noChangeArrowheads="1"/>
            </p:cNvSpPr>
            <p:nvPr/>
          </p:nvSpPr>
          <p:spPr bwMode="auto">
            <a:xfrm rot="-7089631">
              <a:off x="3623" y="2502"/>
              <a:ext cx="141" cy="77"/>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56" name="AutoShape 16"/>
            <p:cNvSpPr>
              <a:spLocks noChangeArrowheads="1"/>
            </p:cNvSpPr>
            <p:nvPr/>
          </p:nvSpPr>
          <p:spPr bwMode="auto">
            <a:xfrm rot="-3562360">
              <a:off x="3378" y="3254"/>
              <a:ext cx="141" cy="76"/>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57" name="AutoShape 17"/>
            <p:cNvSpPr>
              <a:spLocks noChangeArrowheads="1"/>
            </p:cNvSpPr>
            <p:nvPr/>
          </p:nvSpPr>
          <p:spPr bwMode="auto">
            <a:xfrm rot="-3562360">
              <a:off x="3525" y="3008"/>
              <a:ext cx="141" cy="76"/>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58" name="AutoShape 18"/>
            <p:cNvSpPr>
              <a:spLocks noChangeArrowheads="1"/>
            </p:cNvSpPr>
            <p:nvPr/>
          </p:nvSpPr>
          <p:spPr bwMode="auto">
            <a:xfrm rot="-4781985">
              <a:off x="3602" y="2692"/>
              <a:ext cx="141" cy="76"/>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59" name="AutoShape 19"/>
            <p:cNvSpPr>
              <a:spLocks noChangeArrowheads="1"/>
            </p:cNvSpPr>
            <p:nvPr/>
          </p:nvSpPr>
          <p:spPr bwMode="auto">
            <a:xfrm rot="1867428">
              <a:off x="2440" y="3175"/>
              <a:ext cx="130" cy="83"/>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60" name="AutoShape 20"/>
            <p:cNvSpPr>
              <a:spLocks noChangeArrowheads="1"/>
            </p:cNvSpPr>
            <p:nvPr/>
          </p:nvSpPr>
          <p:spPr bwMode="auto">
            <a:xfrm rot="2446429">
              <a:off x="2496" y="3280"/>
              <a:ext cx="130" cy="83"/>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61" name="AutoShape 21"/>
            <p:cNvSpPr>
              <a:spLocks noChangeArrowheads="1"/>
            </p:cNvSpPr>
            <p:nvPr/>
          </p:nvSpPr>
          <p:spPr bwMode="auto">
            <a:xfrm rot="21393028" flipV="1">
              <a:off x="3051" y="3842"/>
              <a:ext cx="130" cy="83"/>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62" name="AutoShape 22"/>
            <p:cNvSpPr>
              <a:spLocks noChangeArrowheads="1"/>
            </p:cNvSpPr>
            <p:nvPr/>
          </p:nvSpPr>
          <p:spPr bwMode="auto">
            <a:xfrm rot="-2342733">
              <a:off x="3149" y="3966"/>
              <a:ext cx="141" cy="76"/>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sp>
          <p:nvSpPr>
            <p:cNvPr id="90163" name="AutoShape 23"/>
            <p:cNvSpPr>
              <a:spLocks noChangeArrowheads="1"/>
            </p:cNvSpPr>
            <p:nvPr/>
          </p:nvSpPr>
          <p:spPr bwMode="auto">
            <a:xfrm rot="-2224479">
              <a:off x="3283" y="3456"/>
              <a:ext cx="130" cy="83"/>
            </a:xfrm>
            <a:prstGeom prst="downArrow">
              <a:avLst>
                <a:gd name="adj1" fmla="val 42056"/>
                <a:gd name="adj2" fmla="val 71495"/>
              </a:avLst>
            </a:prstGeom>
            <a:solidFill>
              <a:srgbClr val="3366CC"/>
            </a:solidFill>
            <a:ln w="12700">
              <a:solidFill>
                <a:schemeClr val="tx1"/>
              </a:solidFill>
              <a:miter lim="800000"/>
              <a:headEnd/>
              <a:tailEnd/>
            </a:ln>
          </p:spPr>
          <p:txBody>
            <a:bodyPr vert="eaVert" wrap="none" anchor="ctr"/>
            <a:lstStyle/>
            <a:p>
              <a:endParaRPr lang="en-US"/>
            </a:p>
          </p:txBody>
        </p:sp>
      </p:grpSp>
      <p:grpSp>
        <p:nvGrpSpPr>
          <p:cNvPr id="90122" name="Group 24"/>
          <p:cNvGrpSpPr>
            <a:grpSpLocks/>
          </p:cNvGrpSpPr>
          <p:nvPr/>
        </p:nvGrpSpPr>
        <p:grpSpPr bwMode="auto">
          <a:xfrm>
            <a:off x="1735138" y="2235200"/>
            <a:ext cx="4651375" cy="2479675"/>
            <a:chOff x="448" y="1296"/>
            <a:chExt cx="3173" cy="1562"/>
          </a:xfrm>
        </p:grpSpPr>
        <p:sp>
          <p:nvSpPr>
            <p:cNvPr id="90138" name="Oval 25"/>
            <p:cNvSpPr>
              <a:spLocks noChangeArrowheads="1"/>
            </p:cNvSpPr>
            <p:nvPr/>
          </p:nvSpPr>
          <p:spPr bwMode="auto">
            <a:xfrm>
              <a:off x="3565" y="1296"/>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39" name="Oval 26"/>
            <p:cNvSpPr>
              <a:spLocks noChangeArrowheads="1"/>
            </p:cNvSpPr>
            <p:nvPr/>
          </p:nvSpPr>
          <p:spPr bwMode="auto">
            <a:xfrm>
              <a:off x="3461" y="1816"/>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40" name="Oval 27"/>
            <p:cNvSpPr>
              <a:spLocks noChangeArrowheads="1"/>
            </p:cNvSpPr>
            <p:nvPr/>
          </p:nvSpPr>
          <p:spPr bwMode="auto">
            <a:xfrm>
              <a:off x="3341" y="2008"/>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41" name="Oval 28"/>
            <p:cNvSpPr>
              <a:spLocks noChangeArrowheads="1"/>
            </p:cNvSpPr>
            <p:nvPr/>
          </p:nvSpPr>
          <p:spPr bwMode="auto">
            <a:xfrm>
              <a:off x="3277" y="2184"/>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42" name="Oval 29"/>
            <p:cNvSpPr>
              <a:spLocks noChangeArrowheads="1"/>
            </p:cNvSpPr>
            <p:nvPr/>
          </p:nvSpPr>
          <p:spPr bwMode="auto">
            <a:xfrm>
              <a:off x="3109" y="2304"/>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43" name="Oval 30"/>
            <p:cNvSpPr>
              <a:spLocks noChangeArrowheads="1"/>
            </p:cNvSpPr>
            <p:nvPr/>
          </p:nvSpPr>
          <p:spPr bwMode="auto">
            <a:xfrm>
              <a:off x="2957" y="2408"/>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44" name="Oval 31"/>
            <p:cNvSpPr>
              <a:spLocks noChangeArrowheads="1"/>
            </p:cNvSpPr>
            <p:nvPr/>
          </p:nvSpPr>
          <p:spPr bwMode="auto">
            <a:xfrm>
              <a:off x="2821" y="2336"/>
              <a:ext cx="56" cy="58"/>
            </a:xfrm>
            <a:prstGeom prst="ellipse">
              <a:avLst/>
            </a:prstGeom>
            <a:solidFill>
              <a:srgbClr val="00CC00"/>
            </a:solidFill>
            <a:ln w="12700">
              <a:solidFill>
                <a:schemeClr val="tx1"/>
              </a:solidFill>
              <a:round/>
              <a:headEnd/>
              <a:tailEnd/>
            </a:ln>
          </p:spPr>
          <p:txBody>
            <a:bodyPr wrap="none" anchor="ctr"/>
            <a:lstStyle/>
            <a:p>
              <a:pPr algn="ctr" eaLnBrk="0" hangingPunct="0"/>
              <a:endParaRPr lang="en-US" sz="2400">
                <a:latin typeface="Times New Roman" charset="0"/>
              </a:endParaRPr>
            </a:p>
          </p:txBody>
        </p:sp>
        <p:sp>
          <p:nvSpPr>
            <p:cNvPr id="90145" name="Oval 32"/>
            <p:cNvSpPr>
              <a:spLocks noChangeArrowheads="1"/>
            </p:cNvSpPr>
            <p:nvPr/>
          </p:nvSpPr>
          <p:spPr bwMode="auto">
            <a:xfrm>
              <a:off x="2597" y="2360"/>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46" name="Oval 33"/>
            <p:cNvSpPr>
              <a:spLocks noChangeArrowheads="1"/>
            </p:cNvSpPr>
            <p:nvPr/>
          </p:nvSpPr>
          <p:spPr bwMode="auto">
            <a:xfrm>
              <a:off x="2421" y="2264"/>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47" name="Oval 34"/>
            <p:cNvSpPr>
              <a:spLocks noChangeArrowheads="1"/>
            </p:cNvSpPr>
            <p:nvPr/>
          </p:nvSpPr>
          <p:spPr bwMode="auto">
            <a:xfrm>
              <a:off x="2253" y="2016"/>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48" name="Oval 35"/>
            <p:cNvSpPr>
              <a:spLocks noChangeArrowheads="1"/>
            </p:cNvSpPr>
            <p:nvPr/>
          </p:nvSpPr>
          <p:spPr bwMode="auto">
            <a:xfrm>
              <a:off x="2029" y="1992"/>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49" name="Oval 36"/>
            <p:cNvSpPr>
              <a:spLocks noChangeArrowheads="1"/>
            </p:cNvSpPr>
            <p:nvPr/>
          </p:nvSpPr>
          <p:spPr bwMode="auto">
            <a:xfrm>
              <a:off x="2869" y="2744"/>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50" name="Oval 37"/>
            <p:cNvSpPr>
              <a:spLocks noChangeArrowheads="1"/>
            </p:cNvSpPr>
            <p:nvPr/>
          </p:nvSpPr>
          <p:spPr bwMode="auto">
            <a:xfrm>
              <a:off x="3037" y="2800"/>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51" name="Oval 38"/>
            <p:cNvSpPr>
              <a:spLocks noChangeArrowheads="1"/>
            </p:cNvSpPr>
            <p:nvPr/>
          </p:nvSpPr>
          <p:spPr bwMode="auto">
            <a:xfrm>
              <a:off x="3117" y="2664"/>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52" name="Oval 39"/>
            <p:cNvSpPr>
              <a:spLocks noChangeArrowheads="1"/>
            </p:cNvSpPr>
            <p:nvPr/>
          </p:nvSpPr>
          <p:spPr bwMode="auto">
            <a:xfrm>
              <a:off x="2957" y="2624"/>
              <a:ext cx="56" cy="58"/>
            </a:xfrm>
            <a:prstGeom prst="ellipse">
              <a:avLst/>
            </a:prstGeom>
            <a:solidFill>
              <a:srgbClr val="00CC00"/>
            </a:solidFill>
            <a:ln w="12700">
              <a:solidFill>
                <a:schemeClr val="tx1"/>
              </a:solidFill>
              <a:round/>
              <a:headEnd/>
              <a:tailEnd/>
            </a:ln>
          </p:spPr>
          <p:txBody>
            <a:bodyPr wrap="none" anchor="ctr"/>
            <a:lstStyle/>
            <a:p>
              <a:endParaRPr lang="en-US"/>
            </a:p>
          </p:txBody>
        </p:sp>
        <p:sp>
          <p:nvSpPr>
            <p:cNvPr id="90153" name="Oval 40"/>
            <p:cNvSpPr>
              <a:spLocks noChangeArrowheads="1"/>
            </p:cNvSpPr>
            <p:nvPr/>
          </p:nvSpPr>
          <p:spPr bwMode="auto">
            <a:xfrm>
              <a:off x="448" y="2050"/>
              <a:ext cx="56" cy="58"/>
            </a:xfrm>
            <a:prstGeom prst="ellipse">
              <a:avLst/>
            </a:prstGeom>
            <a:solidFill>
              <a:srgbClr val="00CC00"/>
            </a:solidFill>
            <a:ln w="12700">
              <a:solidFill>
                <a:schemeClr val="tx1"/>
              </a:solidFill>
              <a:round/>
              <a:headEnd/>
              <a:tailEnd/>
            </a:ln>
          </p:spPr>
          <p:txBody>
            <a:bodyPr wrap="none" anchor="ctr"/>
            <a:lstStyle/>
            <a:p>
              <a:endParaRPr lang="en-US"/>
            </a:p>
          </p:txBody>
        </p:sp>
      </p:grpSp>
      <p:grpSp>
        <p:nvGrpSpPr>
          <p:cNvPr id="5" name="Group 41"/>
          <p:cNvGrpSpPr>
            <a:grpSpLocks/>
          </p:cNvGrpSpPr>
          <p:nvPr/>
        </p:nvGrpSpPr>
        <p:grpSpPr bwMode="auto">
          <a:xfrm>
            <a:off x="5770563" y="4194175"/>
            <a:ext cx="990600" cy="885825"/>
            <a:chOff x="3008" y="2202"/>
            <a:chExt cx="624" cy="558"/>
          </a:xfrm>
        </p:grpSpPr>
        <p:sp>
          <p:nvSpPr>
            <p:cNvPr id="90135" name="AutoShape 42"/>
            <p:cNvSpPr>
              <a:spLocks noChangeArrowheads="1"/>
            </p:cNvSpPr>
            <p:nvPr/>
          </p:nvSpPr>
          <p:spPr bwMode="auto">
            <a:xfrm rot="12573652" flipH="1">
              <a:off x="3008" y="2202"/>
              <a:ext cx="624" cy="55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74 h 21600"/>
                <a:gd name="T20" fmla="*/ 18450 w 21600"/>
                <a:gd name="T21" fmla="*/ 1842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chemeClr val="tx1"/>
              </a:solidFill>
              <a:miter lim="800000"/>
              <a:headEnd/>
              <a:tailEnd/>
            </a:ln>
          </p:spPr>
          <p:txBody>
            <a:bodyPr wrap="none" anchor="ctr"/>
            <a:lstStyle/>
            <a:p>
              <a:endParaRPr lang="en-US"/>
            </a:p>
          </p:txBody>
        </p:sp>
        <p:sp>
          <p:nvSpPr>
            <p:cNvPr id="90136" name="Rectangle 43"/>
            <p:cNvSpPr>
              <a:spLocks noChangeArrowheads="1"/>
            </p:cNvSpPr>
            <p:nvPr/>
          </p:nvSpPr>
          <p:spPr bwMode="auto">
            <a:xfrm rot="-3630251">
              <a:off x="3070" y="2215"/>
              <a:ext cx="170" cy="15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90137" name="Rectangle 44"/>
            <p:cNvSpPr>
              <a:spLocks noChangeArrowheads="1"/>
            </p:cNvSpPr>
            <p:nvPr/>
          </p:nvSpPr>
          <p:spPr bwMode="auto">
            <a:xfrm rot="1542315">
              <a:off x="3046" y="2325"/>
              <a:ext cx="149" cy="7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6" name="Group 45"/>
          <p:cNvGrpSpPr>
            <a:grpSpLocks/>
          </p:cNvGrpSpPr>
          <p:nvPr/>
        </p:nvGrpSpPr>
        <p:grpSpPr bwMode="auto">
          <a:xfrm>
            <a:off x="5897563" y="3673475"/>
            <a:ext cx="990600" cy="885825"/>
            <a:chOff x="3008" y="2202"/>
            <a:chExt cx="624" cy="558"/>
          </a:xfrm>
        </p:grpSpPr>
        <p:sp>
          <p:nvSpPr>
            <p:cNvPr id="90132" name="AutoShape 46"/>
            <p:cNvSpPr>
              <a:spLocks noChangeArrowheads="1"/>
            </p:cNvSpPr>
            <p:nvPr/>
          </p:nvSpPr>
          <p:spPr bwMode="auto">
            <a:xfrm rot="12573652" flipH="1">
              <a:off x="3008" y="2202"/>
              <a:ext cx="624" cy="55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74 h 21600"/>
                <a:gd name="T20" fmla="*/ 18450 w 21600"/>
                <a:gd name="T21" fmla="*/ 1842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chemeClr val="tx1"/>
              </a:solidFill>
              <a:miter lim="800000"/>
              <a:headEnd/>
              <a:tailEnd/>
            </a:ln>
          </p:spPr>
          <p:txBody>
            <a:bodyPr wrap="none" anchor="ctr"/>
            <a:lstStyle/>
            <a:p>
              <a:endParaRPr lang="en-US"/>
            </a:p>
          </p:txBody>
        </p:sp>
        <p:sp>
          <p:nvSpPr>
            <p:cNvPr id="90133" name="Rectangle 47"/>
            <p:cNvSpPr>
              <a:spLocks noChangeArrowheads="1"/>
            </p:cNvSpPr>
            <p:nvPr/>
          </p:nvSpPr>
          <p:spPr bwMode="auto">
            <a:xfrm rot="-3630251">
              <a:off x="3070" y="2215"/>
              <a:ext cx="170" cy="15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90134" name="Rectangle 48"/>
            <p:cNvSpPr>
              <a:spLocks noChangeArrowheads="1"/>
            </p:cNvSpPr>
            <p:nvPr/>
          </p:nvSpPr>
          <p:spPr bwMode="auto">
            <a:xfrm rot="1542315">
              <a:off x="3046" y="2325"/>
              <a:ext cx="149" cy="7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7" name="Group 49"/>
          <p:cNvGrpSpPr>
            <a:grpSpLocks/>
          </p:cNvGrpSpPr>
          <p:nvPr/>
        </p:nvGrpSpPr>
        <p:grpSpPr bwMode="auto">
          <a:xfrm>
            <a:off x="6024563" y="2430463"/>
            <a:ext cx="990600" cy="1557337"/>
            <a:chOff x="3096" y="1611"/>
            <a:chExt cx="624" cy="981"/>
          </a:xfrm>
        </p:grpSpPr>
        <p:sp>
          <p:nvSpPr>
            <p:cNvPr id="90129" name="AutoShape 50"/>
            <p:cNvSpPr>
              <a:spLocks noChangeArrowheads="1"/>
            </p:cNvSpPr>
            <p:nvPr/>
          </p:nvSpPr>
          <p:spPr bwMode="auto">
            <a:xfrm rot="12573652" flipH="1">
              <a:off x="3096" y="2034"/>
              <a:ext cx="624" cy="55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74 h 21600"/>
                <a:gd name="T20" fmla="*/ 18450 w 21600"/>
                <a:gd name="T21" fmla="*/ 1842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chemeClr val="tx1"/>
              </a:solidFill>
              <a:miter lim="800000"/>
              <a:headEnd/>
              <a:tailEnd/>
            </a:ln>
          </p:spPr>
          <p:txBody>
            <a:bodyPr wrap="none" anchor="ctr"/>
            <a:lstStyle/>
            <a:p>
              <a:endParaRPr lang="en-US"/>
            </a:p>
          </p:txBody>
        </p:sp>
        <p:sp>
          <p:nvSpPr>
            <p:cNvPr id="90130" name="Rectangle 51"/>
            <p:cNvSpPr>
              <a:spLocks noChangeArrowheads="1"/>
            </p:cNvSpPr>
            <p:nvPr/>
          </p:nvSpPr>
          <p:spPr bwMode="auto">
            <a:xfrm rot="-3630251">
              <a:off x="3043" y="1848"/>
              <a:ext cx="630" cy="156"/>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90131" name="Rectangle 52"/>
            <p:cNvSpPr>
              <a:spLocks noChangeArrowheads="1"/>
            </p:cNvSpPr>
            <p:nvPr/>
          </p:nvSpPr>
          <p:spPr bwMode="auto">
            <a:xfrm rot="1542315">
              <a:off x="3134" y="2157"/>
              <a:ext cx="149" cy="7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pic>
        <p:nvPicPr>
          <p:cNvPr id="229429" name="Picture 53" descr="prawnbo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0738" y="4086225"/>
            <a:ext cx="7651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30" name="Picture 54" descr="fishingboat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4550" y="2930525"/>
            <a:ext cx="6350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31" name="Picture 55" descr="prawnboa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0638" y="2740025"/>
            <a:ext cx="7651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8"/>
          <p:cNvSpPr>
            <a:spLocks noChangeArrowheads="1"/>
          </p:cNvSpPr>
          <p:nvPr/>
        </p:nvSpPr>
        <p:spPr bwMode="auto">
          <a:xfrm>
            <a:off x="4287318" y="1336675"/>
            <a:ext cx="80963" cy="92075"/>
          </a:xfrm>
          <a:prstGeom prst="ellipse">
            <a:avLst/>
          </a:prstGeom>
          <a:solidFill>
            <a:srgbClr val="00CC00"/>
          </a:solidFill>
          <a:ln w="12700">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10548460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9381">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943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29429"/>
                                        </p:tgtEl>
                                        <p:attrNameLst>
                                          <p:attrName>style.visibility</p:attrName>
                                        </p:attrNameLst>
                                      </p:cBhvr>
                                      <p:to>
                                        <p:strVal val="visible"/>
                                      </p:to>
                                    </p:set>
                                  </p:childTnLst>
                                  <p:subTnLst>
                                    <p:set>
                                      <p:cBhvr override="childStyle">
                                        <p:cTn dur="1" fill="hold" display="0" masterRel="nextClick" afterEffect="1"/>
                                        <p:tgtEl>
                                          <p:spTgt spid="229429"/>
                                        </p:tgtEl>
                                        <p:attrNameLst>
                                          <p:attrName>style.visibility</p:attrName>
                                        </p:attrNameLst>
                                      </p:cBhvr>
                                      <p:to>
                                        <p:strVal val="hidden"/>
                                      </p:to>
                                    </p:set>
                                  </p:subTnLst>
                                </p:cTn>
                              </p:par>
                              <p:par>
                                <p:cTn id="24" presetID="0" presetClass="path" presetSubtype="0" accel="50000" decel="50000" fill="hold" nodeType="withEffect">
                                  <p:stCondLst>
                                    <p:cond delay="0"/>
                                  </p:stCondLst>
                                  <p:childTnLst>
                                    <p:animMotion origin="layout" path="M -5.27778E-6 -3.7037E-6 C -0.00591 0.01181 -0.01077 0.02361 -0.01668 0.03519 C -0.01754 0.03681 -0.01945 0.03611 -0.02084 0.03704 C -0.0224 0.03796 -0.02345 0.03982 -0.02501 0.04074 C -0.02761 0.04236 -0.03334 0.04445 -0.03334 0.04445 C -0.03473 0.0463 -0.03629 0.04792 -0.03751 0.05 C -0.03855 0.05162 -0.0415 0.05394 -0.04029 0.05556 C -0.0389 0.05741 -0.03664 0.0544 -0.03473 0.0537 C -0.02918 0.0463 -0.02223 0.04537 -0.01529 0.04074 C -0.0139 0.0382 -0.01268 0.03542 -0.01112 0.03333 C -0.0099 0.03171 -0.00782 0.03148 -0.00695 0.02963 C -0.00418 0.02384 -0.00279 0.0037 -5.27778E-6 -3.7037E-6 Z " pathEditMode="relative" ptsTypes="ffffffffffff">
                                      <p:cBhvr>
                                        <p:cTn id="25" dur="5000" fill="hold"/>
                                        <p:tgtEl>
                                          <p:spTgt spid="229430"/>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0.02639 0.04259 C 0.02292 0.01736 0.01563 0.00486 0.00781 -0.0132 C -0.00052 -0.03172 0.00608 -0.01968 0.00139 -0.03866 C -0.00295 -0.05417 -0.01111 -0.06597 -0.01719 -0.07709 C -0.02274 -0.08727 -0.03767 -0.09398 -0.03767 -0.09375 C -0.05052 -0.11158 -0.05764 -0.11134 -0.07361 -0.11134 " pathEditMode="relative" rAng="0" ptsTypes="fffffA">
                                      <p:cBhvr>
                                        <p:cTn id="27" dur="2000" fill="hold"/>
                                        <p:tgtEl>
                                          <p:spTgt spid="229429"/>
                                        </p:tgtEl>
                                        <p:attrNameLst>
                                          <p:attrName>ppt_x</p:attrName>
                                          <p:attrName>ppt_y</p:attrName>
                                        </p:attrNameLst>
                                      </p:cBhvr>
                                      <p:rCtr x="-5000" y="-7708"/>
                                    </p:animMotion>
                                  </p:childTnLst>
                                </p:cTn>
                              </p:par>
                              <p:par>
                                <p:cTn id="28" presetID="0" presetClass="path" presetSubtype="0" accel="50000" decel="50000" fill="hold" nodeType="withEffect">
                                  <p:stCondLst>
                                    <p:cond delay="2000"/>
                                  </p:stCondLst>
                                  <p:childTnLst>
                                    <p:animMotion origin="layout" path="M -0.06944 -0.11111 C -0.07292 -0.12176 -0.07743 -0.13194 -0.08351 -0.13866 C -0.08594 -0.14444 -0.09896 -0.17153 -0.10312 -0.175 C -0.13403 -0.2 -0.17257 -0.19329 -0.20555 -0.19329 " pathEditMode="relative" rAng="0" ptsTypes="fffA">
                                      <p:cBhvr>
                                        <p:cTn id="29" dur="2000" fill="hold"/>
                                        <p:tgtEl>
                                          <p:spTgt spid="229429"/>
                                        </p:tgtEl>
                                        <p:attrNameLst>
                                          <p:attrName>ppt_x</p:attrName>
                                          <p:attrName>ppt_y</p:attrName>
                                        </p:attrNameLst>
                                      </p:cBhvr>
                                      <p:rCtr x="-6806" y="-4444"/>
                                    </p:animMotion>
                                  </p:childTnLst>
                                </p:cTn>
                              </p:par>
                            </p:childTnLst>
                          </p:cTn>
                        </p:par>
                        <p:par>
                          <p:cTn id="30" fill="hold" nodeType="afterGroup">
                            <p:stCondLst>
                              <p:cond delay="5000"/>
                            </p:stCondLst>
                            <p:childTnLst>
                              <p:par>
                                <p:cTn id="31" presetID="1" presetClass="entr" presetSubtype="0" fill="hold" nodeType="afterEffect">
                                  <p:stCondLst>
                                    <p:cond delay="0"/>
                                  </p:stCondLst>
                                  <p:childTnLst>
                                    <p:set>
                                      <p:cBhvr>
                                        <p:cTn id="32" dur="1" fill="hold">
                                          <p:stCondLst>
                                            <p:cond delay="0"/>
                                          </p:stCondLst>
                                        </p:cTn>
                                        <p:tgtEl>
                                          <p:spTgt spid="229431"/>
                                        </p:tgtEl>
                                        <p:attrNameLst>
                                          <p:attrName>style.visibility</p:attrName>
                                        </p:attrNameLst>
                                      </p:cBhvr>
                                      <p:to>
                                        <p:strVal val="visible"/>
                                      </p:to>
                                    </p:set>
                                  </p:childTnLst>
                                </p:cTn>
                              </p:par>
                            </p:childTnLst>
                          </p:cTn>
                        </p:par>
                        <p:par>
                          <p:cTn id="33" fill="hold" nodeType="afterGroup">
                            <p:stCondLst>
                              <p:cond delay="5000"/>
                            </p:stCondLst>
                            <p:childTnLst>
                              <p:par>
                                <p:cTn id="34" presetID="0" presetClass="path" presetSubtype="0" accel="50000" decel="50000" fill="hold" nodeType="afterEffect">
                                  <p:stCondLst>
                                    <p:cond delay="0"/>
                                  </p:stCondLst>
                                  <p:childTnLst>
                                    <p:animMotion origin="layout" path="M 6.38889E-6 1.48148E-6 C 0.01546 0.0206 0.04098 0.02431 0.06112 0.03334 C 0.06771 0.03635 0.0691 0.04097 0.07362 0.0463 C 0.079 0.05255 0.08629 0.05695 0.09306 0.05926 C 0.1066 0.0713 0.11442 0.07778 0.13056 0.08148 C 0.13334 0.08403 0.13612 0.08635 0.13889 0.08889 C 0.14028 0.09005 0.14046 0.09283 0.14167 0.09445 C 0.14289 0.09607 0.14445 0.09699 0.14584 0.09815 C 0.15209 0.11065 0.1448 0.09838 0.15278 0.10556 C 0.15435 0.10695 0.15521 0.10996 0.15695 0.11111 C 0.15955 0.11297 0.16285 0.11273 0.16528 0.11482 C 0.16615 0.11551 0.17327 0.12385 0.17362 0.12408 C 0.17483 0.12523 0.17657 0.125 0.17778 0.12593 C 0.18073 0.12801 0.18369 0.1301 0.18612 0.13334 C 0.18889 0.13704 0.19445 0.14445 0.19445 0.14445 C 0.19758 0.15718 0.19792 0.17037 0.20001 0.18334 C 0.20244 0.19861 0.2106 0.21065 0.21806 0.22222 C 0.2224 0.22894 0.22084 0.22963 0.22639 0.23334 C 0.23334 0.23797 0.24549 0.23889 0.25278 0.23889 " pathEditMode="relative" ptsTypes="ffffffffffffffffffA">
                                      <p:cBhvr>
                                        <p:cTn id="35" dur="2000" fill="hold"/>
                                        <p:tgtEl>
                                          <p:spTgt spid="229431"/>
                                        </p:tgtEl>
                                        <p:attrNameLst>
                                          <p:attrName>ppt_x</p:attrName>
                                          <p:attrName>ppt_y</p:attrName>
                                        </p:attrNameLst>
                                      </p:cBhvr>
                                    </p:animMotion>
                                  </p:childTnLst>
                                </p:cTn>
                              </p:par>
                              <p:par>
                                <p:cTn id="36" presetID="0" presetClass="path" presetSubtype="0" accel="50000" decel="50000" fill="hold" nodeType="withEffect">
                                  <p:stCondLst>
                                    <p:cond delay="0"/>
                                  </p:stCondLst>
                                  <p:childTnLst>
                                    <p:animMotion origin="layout" path="M -6.38889E-6 -4.07407E-6 C 0.0019 -0.0037 0.00312 -0.00787 0.00555 -0.01111 C 0.00694 -0.01296 0.00833 -0.01852 0.00971 -0.01667 C 0.0111 -0.01481 0.00763 -0.0118 0.00694 -0.00926 C 0.00277 0.00463 0.00277 0.01921 -0.00417 0.03148 C -0.00851 0.04861 -0.0073 0.0632 -0.02084 0.07222 C -0.02032 0.06736 -0.02049 0.06227 -0.01945 0.05741 C -0.01858 0.05301 -0.0106 0.04468 -0.00834 0.04074 C -0.00574 0.03056 -0.00452 0.01898 -0.0014 0.00926 C 0.00138 0.00093 0.0026 0.00671 -6.38889E-6 -4.07407E-6 Z " pathEditMode="relative" ptsTypes="ffffffffff">
                                      <p:cBhvr>
                                        <p:cTn id="37" dur="5000" fill="hold"/>
                                        <p:tgtEl>
                                          <p:spTgt spid="2294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econ_b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100" y="290513"/>
            <a:ext cx="81121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3"/>
          <p:cNvSpPr>
            <a:spLocks noGrp="1" noChangeArrowheads="1"/>
          </p:cNvSpPr>
          <p:nvPr>
            <p:ph type="title"/>
          </p:nvPr>
        </p:nvSpPr>
        <p:spPr>
          <a:xfrm>
            <a:off x="1103313" y="55563"/>
            <a:ext cx="7796212" cy="936625"/>
          </a:xfrm>
          <a:noFill/>
        </p:spPr>
        <p:txBody>
          <a:bodyPr/>
          <a:lstStyle/>
          <a:p>
            <a:pPr eaLnBrk="1" hangingPunct="1"/>
            <a:r>
              <a:rPr lang="en-AU" sz="4400" dirty="0" smtClean="0">
                <a:latin typeface="Arial" charset="0"/>
              </a:rPr>
              <a:t>Socioeconomics</a:t>
            </a:r>
            <a:endParaRPr lang="en-US" sz="4400" dirty="0">
              <a:latin typeface="Arial" charset="0"/>
            </a:endParaRPr>
          </a:p>
        </p:txBody>
      </p:sp>
      <p:sp>
        <p:nvSpPr>
          <p:cNvPr id="230404" name="Rectangle 4"/>
          <p:cNvSpPr>
            <a:spLocks noChangeArrowheads="1"/>
          </p:cNvSpPr>
          <p:nvPr/>
        </p:nvSpPr>
        <p:spPr bwMode="auto">
          <a:xfrm>
            <a:off x="684213" y="1300163"/>
            <a:ext cx="4522787"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80975">
              <a:lnSpc>
                <a:spcPct val="110000"/>
              </a:lnSpc>
              <a:spcBef>
                <a:spcPct val="20000"/>
              </a:spcBef>
              <a:buClr>
                <a:schemeClr val="accent1"/>
              </a:buClr>
              <a:buFont typeface="Wingdings" charset="0"/>
              <a:buChar char="§"/>
            </a:pPr>
            <a:r>
              <a:rPr lang="en-AU" sz="2400">
                <a:solidFill>
                  <a:srgbClr val="2F658D"/>
                </a:solidFill>
              </a:rPr>
              <a:t> Indicators</a:t>
            </a:r>
          </a:p>
          <a:p>
            <a:pPr marL="180975" indent="-180975">
              <a:lnSpc>
                <a:spcPct val="110000"/>
              </a:lnSpc>
              <a:spcBef>
                <a:spcPct val="20000"/>
              </a:spcBef>
              <a:buClr>
                <a:schemeClr val="accent1"/>
              </a:buClr>
              <a:buFont typeface="Wingdings" charset="0"/>
              <a:buChar char="§"/>
            </a:pPr>
            <a:r>
              <a:rPr lang="en-AU" sz="2400">
                <a:solidFill>
                  <a:srgbClr val="2F658D"/>
                </a:solidFill>
              </a:rPr>
              <a:t> Effort allocation (by subfleet)</a:t>
            </a:r>
          </a:p>
          <a:p>
            <a:pPr marL="538163" lvl="1" indent="-177800">
              <a:lnSpc>
                <a:spcPct val="110000"/>
              </a:lnSpc>
              <a:spcBef>
                <a:spcPct val="20000"/>
              </a:spcBef>
              <a:buClr>
                <a:schemeClr val="accent1"/>
              </a:buClr>
              <a:buFont typeface="Arial" charset="0"/>
              <a:buChar char="–"/>
            </a:pPr>
            <a:r>
              <a:rPr lang="en-AU" sz="2400">
                <a:solidFill>
                  <a:srgbClr val="2F658D"/>
                </a:solidFill>
              </a:rPr>
              <a:t> Economic drivers</a:t>
            </a:r>
          </a:p>
          <a:p>
            <a:pPr marL="538163" lvl="1" indent="-177800">
              <a:lnSpc>
                <a:spcPct val="110000"/>
              </a:lnSpc>
              <a:spcBef>
                <a:spcPct val="20000"/>
              </a:spcBef>
              <a:buClr>
                <a:schemeClr val="accent1"/>
              </a:buClr>
              <a:buFont typeface="Arial" charset="0"/>
              <a:buChar char="–"/>
            </a:pPr>
            <a:r>
              <a:rPr lang="en-AU" sz="2400">
                <a:solidFill>
                  <a:srgbClr val="2F658D"/>
                </a:solidFill>
              </a:rPr>
              <a:t> Social drivers</a:t>
            </a:r>
          </a:p>
        </p:txBody>
      </p:sp>
      <p:sp>
        <p:nvSpPr>
          <p:cNvPr id="92165" name="Rectangle 5"/>
          <p:cNvSpPr>
            <a:spLocks noChangeArrowheads="1"/>
          </p:cNvSpPr>
          <p:nvPr/>
        </p:nvSpPr>
        <p:spPr bwMode="auto">
          <a:xfrm>
            <a:off x="849313" y="5981700"/>
            <a:ext cx="73056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180975" indent="-180975">
              <a:spcBef>
                <a:spcPct val="20000"/>
              </a:spcBef>
              <a:buClr>
                <a:schemeClr val="accent1"/>
              </a:buClr>
              <a:buFont typeface="Wingdings" charset="0"/>
              <a:buChar char="§"/>
            </a:pPr>
            <a:r>
              <a:rPr lang="en-US" sz="2400">
                <a:solidFill>
                  <a:srgbClr val="2F658D"/>
                </a:solidFill>
              </a:rPr>
              <a:t> </a:t>
            </a:r>
            <a:r>
              <a:rPr lang="en-US" sz="2400" b="1">
                <a:solidFill>
                  <a:schemeClr val="hlink"/>
                </a:solidFill>
              </a:rPr>
              <a:t>Behavioural uncertainty</a:t>
            </a:r>
            <a:r>
              <a:rPr lang="en-US" sz="2400" b="1">
                <a:solidFill>
                  <a:srgbClr val="FFCC66"/>
                </a:solidFill>
              </a:rPr>
              <a:t> </a:t>
            </a:r>
            <a:r>
              <a:rPr lang="en-US" sz="2400">
                <a:solidFill>
                  <a:srgbClr val="2F658D"/>
                </a:solidFill>
              </a:rPr>
              <a:t>(usually ignored) </a:t>
            </a:r>
            <a:endParaRPr lang="en-AU" sz="2400">
              <a:solidFill>
                <a:srgbClr val="2F658D"/>
              </a:solidFill>
            </a:endParaRPr>
          </a:p>
        </p:txBody>
      </p:sp>
      <p:pic>
        <p:nvPicPr>
          <p:cNvPr id="92166" name="Picture 6" descr="mark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1517650"/>
            <a:ext cx="2838450"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407" name="Picture 7" descr="netwo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788" y="3100388"/>
            <a:ext cx="3359150" cy="2709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168" name="Picture 214" descr="j04315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2688" y="1250950"/>
            <a:ext cx="588962"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5125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econ_b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100" y="290513"/>
            <a:ext cx="81121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3"/>
          <p:cNvSpPr>
            <a:spLocks noGrp="1" noChangeArrowheads="1"/>
          </p:cNvSpPr>
          <p:nvPr>
            <p:ph type="title"/>
          </p:nvPr>
        </p:nvSpPr>
        <p:spPr>
          <a:xfrm>
            <a:off x="551655" y="55563"/>
            <a:ext cx="8347870" cy="936625"/>
          </a:xfrm>
          <a:noFill/>
        </p:spPr>
        <p:txBody>
          <a:bodyPr>
            <a:noAutofit/>
          </a:bodyPr>
          <a:lstStyle/>
          <a:p>
            <a:pPr eaLnBrk="1" hangingPunct="1"/>
            <a:r>
              <a:rPr lang="en-AU" dirty="0" smtClean="0"/>
              <a:t>Fishing </a:t>
            </a:r>
            <a:r>
              <a:rPr lang="en-AU" dirty="0"/>
              <a:t>d</a:t>
            </a:r>
            <a:r>
              <a:rPr lang="en-AU" dirty="0" smtClean="0"/>
              <a:t>ecisions can occur at </a:t>
            </a:r>
            <a:br>
              <a:rPr lang="en-AU" dirty="0" smtClean="0"/>
            </a:br>
            <a:r>
              <a:rPr lang="en-AU" dirty="0" smtClean="0"/>
              <a:t>multiple time scales</a:t>
            </a:r>
            <a:endParaRPr lang="en-US" dirty="0"/>
          </a:p>
        </p:txBody>
      </p:sp>
      <p:grpSp>
        <p:nvGrpSpPr>
          <p:cNvPr id="94212" name="Group 9"/>
          <p:cNvGrpSpPr>
            <a:grpSpLocks/>
          </p:cNvGrpSpPr>
          <p:nvPr/>
        </p:nvGrpSpPr>
        <p:grpSpPr bwMode="auto">
          <a:xfrm>
            <a:off x="1635125" y="1122363"/>
            <a:ext cx="5360988" cy="5543550"/>
            <a:chOff x="946" y="732"/>
            <a:chExt cx="4039" cy="3492"/>
          </a:xfrm>
        </p:grpSpPr>
        <p:sp>
          <p:nvSpPr>
            <p:cNvPr id="94222" name="Rectangle 10"/>
            <p:cNvSpPr>
              <a:spLocks noChangeArrowheads="1"/>
            </p:cNvSpPr>
            <p:nvPr/>
          </p:nvSpPr>
          <p:spPr bwMode="auto">
            <a:xfrm>
              <a:off x="946" y="732"/>
              <a:ext cx="4039" cy="3492"/>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94223" name="Picture 11" descr="econ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 y="784"/>
              <a:ext cx="3926" cy="3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3357" name="Rectangle 13"/>
          <p:cNvSpPr>
            <a:spLocks noChangeArrowheads="1"/>
          </p:cNvSpPr>
          <p:nvPr/>
        </p:nvSpPr>
        <p:spPr bwMode="auto">
          <a:xfrm>
            <a:off x="2395538" y="2214563"/>
            <a:ext cx="4370387" cy="3986212"/>
          </a:xfrm>
          <a:prstGeom prst="rect">
            <a:avLst/>
          </a:prstGeom>
          <a:solidFill>
            <a:schemeClr val="bg1">
              <a:alpha val="70195"/>
            </a:schemeClr>
          </a:solidFill>
          <a:ln w="57150">
            <a:solidFill>
              <a:schemeClr val="bg1"/>
            </a:solidFill>
            <a:miter lim="800000"/>
            <a:headEnd/>
            <a:tailEnd/>
          </a:ln>
        </p:spPr>
        <p:txBody>
          <a:bodyPr wrap="none" anchor="ctr"/>
          <a:lstStyle/>
          <a:p>
            <a:endParaRPr lang="en-US"/>
          </a:p>
        </p:txBody>
      </p:sp>
      <p:sp>
        <p:nvSpPr>
          <p:cNvPr id="313358" name="Rectangle 14"/>
          <p:cNvSpPr>
            <a:spLocks noChangeArrowheads="1"/>
          </p:cNvSpPr>
          <p:nvPr/>
        </p:nvSpPr>
        <p:spPr bwMode="auto">
          <a:xfrm>
            <a:off x="1685925" y="1185863"/>
            <a:ext cx="5219700" cy="5410200"/>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361" name="Rectangle 17"/>
          <p:cNvSpPr>
            <a:spLocks noChangeArrowheads="1"/>
          </p:cNvSpPr>
          <p:nvPr/>
        </p:nvSpPr>
        <p:spPr bwMode="auto">
          <a:xfrm>
            <a:off x="2395538" y="2214563"/>
            <a:ext cx="4370387" cy="3986212"/>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18"/>
          <p:cNvGrpSpPr>
            <a:grpSpLocks/>
          </p:cNvGrpSpPr>
          <p:nvPr/>
        </p:nvGrpSpPr>
        <p:grpSpPr bwMode="auto">
          <a:xfrm>
            <a:off x="1498600" y="1138238"/>
            <a:ext cx="5434013" cy="5486400"/>
            <a:chOff x="944" y="717"/>
            <a:chExt cx="3423" cy="3456"/>
          </a:xfrm>
        </p:grpSpPr>
        <p:sp>
          <p:nvSpPr>
            <p:cNvPr id="94220" name="Freeform 19"/>
            <p:cNvSpPr>
              <a:spLocks/>
            </p:cNvSpPr>
            <p:nvPr/>
          </p:nvSpPr>
          <p:spPr bwMode="auto">
            <a:xfrm>
              <a:off x="1018" y="717"/>
              <a:ext cx="3349" cy="3456"/>
            </a:xfrm>
            <a:custGeom>
              <a:avLst/>
              <a:gdLst>
                <a:gd name="T0" fmla="*/ 469 w 3349"/>
                <a:gd name="T1" fmla="*/ 636 h 3456"/>
                <a:gd name="T2" fmla="*/ 0 w 3349"/>
                <a:gd name="T3" fmla="*/ 616 h 3456"/>
                <a:gd name="T4" fmla="*/ 26 w 3349"/>
                <a:gd name="T5" fmla="*/ 3456 h 3456"/>
                <a:gd name="T6" fmla="*/ 3349 w 3349"/>
                <a:gd name="T7" fmla="*/ 3456 h 3456"/>
                <a:gd name="T8" fmla="*/ 3349 w 3349"/>
                <a:gd name="T9" fmla="*/ 0 h 3456"/>
                <a:gd name="T10" fmla="*/ 6 w 3349"/>
                <a:gd name="T11" fmla="*/ 6 h 3456"/>
                <a:gd name="T12" fmla="*/ 27 w 3349"/>
                <a:gd name="T13" fmla="*/ 636 h 3456"/>
                <a:gd name="T14" fmla="*/ 3262 w 3349"/>
                <a:gd name="T15" fmla="*/ 649 h 3456"/>
                <a:gd name="T16" fmla="*/ 3242 w 3349"/>
                <a:gd name="T17" fmla="*/ 3208 h 3456"/>
                <a:gd name="T18" fmla="*/ 470 w 3349"/>
                <a:gd name="T19" fmla="*/ 3201 h 3456"/>
                <a:gd name="T20" fmla="*/ 469 w 3349"/>
                <a:gd name="T21" fmla="*/ 636 h 3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49"/>
                <a:gd name="T34" fmla="*/ 0 h 3456"/>
                <a:gd name="T35" fmla="*/ 3349 w 3349"/>
                <a:gd name="T36" fmla="*/ 3456 h 3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49" h="3456">
                  <a:moveTo>
                    <a:pt x="469" y="636"/>
                  </a:moveTo>
                  <a:lnTo>
                    <a:pt x="0" y="616"/>
                  </a:lnTo>
                  <a:lnTo>
                    <a:pt x="26" y="3456"/>
                  </a:lnTo>
                  <a:lnTo>
                    <a:pt x="3349" y="3456"/>
                  </a:lnTo>
                  <a:lnTo>
                    <a:pt x="3349" y="0"/>
                  </a:lnTo>
                  <a:lnTo>
                    <a:pt x="6" y="6"/>
                  </a:lnTo>
                  <a:lnTo>
                    <a:pt x="27" y="636"/>
                  </a:lnTo>
                  <a:lnTo>
                    <a:pt x="3262" y="649"/>
                  </a:lnTo>
                  <a:lnTo>
                    <a:pt x="3242" y="3208"/>
                  </a:lnTo>
                  <a:lnTo>
                    <a:pt x="470" y="3201"/>
                  </a:lnTo>
                  <a:lnTo>
                    <a:pt x="469" y="636"/>
                  </a:ln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221" name="Rectangle 20"/>
            <p:cNvSpPr>
              <a:spLocks noChangeArrowheads="1"/>
            </p:cNvSpPr>
            <p:nvPr/>
          </p:nvSpPr>
          <p:spPr bwMode="auto">
            <a:xfrm flipV="1">
              <a:off x="944" y="1332"/>
              <a:ext cx="375" cy="27"/>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313365" name="Rectangle 21"/>
          <p:cNvSpPr>
            <a:spLocks noChangeArrowheads="1"/>
          </p:cNvSpPr>
          <p:nvPr/>
        </p:nvSpPr>
        <p:spPr bwMode="auto">
          <a:xfrm>
            <a:off x="3213100" y="3746500"/>
            <a:ext cx="3424238" cy="1773238"/>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369" name="Rectangle 25"/>
          <p:cNvSpPr>
            <a:spLocks noChangeArrowheads="1"/>
          </p:cNvSpPr>
          <p:nvPr/>
        </p:nvSpPr>
        <p:spPr bwMode="auto">
          <a:xfrm>
            <a:off x="3186113" y="3697288"/>
            <a:ext cx="3487737" cy="1847850"/>
          </a:xfrm>
          <a:prstGeom prst="rect">
            <a:avLst/>
          </a:prstGeom>
          <a:solidFill>
            <a:schemeClr val="bg1">
              <a:alpha val="70195"/>
            </a:schemeClr>
          </a:solidFill>
          <a:ln>
            <a:noFill/>
          </a:ln>
          <a:extLst>
            <a:ext uri="{91240B29-F687-4f45-9708-019B960494DF}">
              <a14:hiddenLine xmlns:a14="http://schemas.microsoft.com/office/drawing/2010/main" w="57150">
                <a:solidFill>
                  <a:srgbClr val="000000"/>
                </a:solidFill>
                <a:miter lim="800000"/>
                <a:headEnd/>
                <a:tailEnd/>
              </a14:hiddenLine>
            </a:ext>
          </a:extLst>
        </p:spPr>
        <p:txBody>
          <a:bodyPr wrap="none" anchor="ctr"/>
          <a:lstStyle/>
          <a:p>
            <a:endParaRPr lang="en-US"/>
          </a:p>
        </p:txBody>
      </p:sp>
      <p:sp>
        <p:nvSpPr>
          <p:cNvPr id="313366" name="Freeform 22"/>
          <p:cNvSpPr>
            <a:spLocks/>
          </p:cNvSpPr>
          <p:nvPr/>
        </p:nvSpPr>
        <p:spPr bwMode="auto">
          <a:xfrm>
            <a:off x="1670050" y="1169988"/>
            <a:ext cx="5251450" cy="5432425"/>
          </a:xfrm>
          <a:custGeom>
            <a:avLst/>
            <a:gdLst>
              <a:gd name="T0" fmla="*/ 2147483647 w 3308"/>
              <a:gd name="T1" fmla="*/ 2147483647 h 3422"/>
              <a:gd name="T2" fmla="*/ 2147483647 w 3308"/>
              <a:gd name="T3" fmla="*/ 2147483647 h 3422"/>
              <a:gd name="T4" fmla="*/ 2147483647 w 3308"/>
              <a:gd name="T5" fmla="*/ 2147483647 h 3422"/>
              <a:gd name="T6" fmla="*/ 2147483647 w 3308"/>
              <a:gd name="T7" fmla="*/ 2147483647 h 3422"/>
              <a:gd name="T8" fmla="*/ 2147483647 w 3308"/>
              <a:gd name="T9" fmla="*/ 0 h 3422"/>
              <a:gd name="T10" fmla="*/ 0 w 3308"/>
              <a:gd name="T11" fmla="*/ 0 h 3422"/>
              <a:gd name="T12" fmla="*/ 0 w 3308"/>
              <a:gd name="T13" fmla="*/ 2147483647 h 3422"/>
              <a:gd name="T14" fmla="*/ 2147483647 w 3308"/>
              <a:gd name="T15" fmla="*/ 2147483647 h 3422"/>
              <a:gd name="T16" fmla="*/ 2147483647 w 3308"/>
              <a:gd name="T17" fmla="*/ 2147483647 h 3422"/>
              <a:gd name="T18" fmla="*/ 2147483647 w 3308"/>
              <a:gd name="T19" fmla="*/ 2147483647 h 3422"/>
              <a:gd name="T20" fmla="*/ 2147483647 w 3308"/>
              <a:gd name="T21" fmla="*/ 2147483647 h 34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08"/>
              <a:gd name="T34" fmla="*/ 0 h 3422"/>
              <a:gd name="T35" fmla="*/ 3308 w 3308"/>
              <a:gd name="T36" fmla="*/ 3422 h 34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08" h="3422">
                <a:moveTo>
                  <a:pt x="964" y="1614"/>
                </a:moveTo>
                <a:lnTo>
                  <a:pt x="13" y="1614"/>
                </a:lnTo>
                <a:lnTo>
                  <a:pt x="13" y="3422"/>
                </a:lnTo>
                <a:lnTo>
                  <a:pt x="3308" y="3422"/>
                </a:lnTo>
                <a:lnTo>
                  <a:pt x="3308" y="0"/>
                </a:lnTo>
                <a:lnTo>
                  <a:pt x="0" y="0"/>
                </a:lnTo>
                <a:lnTo>
                  <a:pt x="0" y="1607"/>
                </a:lnTo>
                <a:lnTo>
                  <a:pt x="3147" y="1607"/>
                </a:lnTo>
                <a:lnTo>
                  <a:pt x="3147" y="2752"/>
                </a:lnTo>
                <a:lnTo>
                  <a:pt x="957" y="2752"/>
                </a:lnTo>
                <a:lnTo>
                  <a:pt x="964" y="1614"/>
                </a:ln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23025182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335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335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133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33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336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1336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133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3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57" grpId="0" animBg="1"/>
      <p:bldP spid="313358" grpId="0" animBg="1"/>
      <p:bldP spid="313361" grpId="0" animBg="1"/>
      <p:bldP spid="313361" grpId="1" animBg="1"/>
      <p:bldP spid="313365" grpId="0" animBg="1"/>
      <p:bldP spid="313369" grpId="0" animBg="1"/>
      <p:bldP spid="313369" grpId="1" animBg="1"/>
      <p:bldP spid="3133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econ_b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100" y="290513"/>
            <a:ext cx="81121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Rectangle 3"/>
          <p:cNvSpPr>
            <a:spLocks noGrp="1" noChangeArrowheads="1"/>
          </p:cNvSpPr>
          <p:nvPr>
            <p:ph type="title"/>
          </p:nvPr>
        </p:nvSpPr>
        <p:spPr>
          <a:xfrm>
            <a:off x="500338" y="145359"/>
            <a:ext cx="8399187" cy="936625"/>
          </a:xfrm>
          <a:noFill/>
        </p:spPr>
        <p:txBody>
          <a:bodyPr>
            <a:noAutofit/>
          </a:bodyPr>
          <a:lstStyle/>
          <a:p>
            <a:pPr eaLnBrk="1" hangingPunct="1"/>
            <a:r>
              <a:rPr lang="en-AU" dirty="0" smtClean="0"/>
              <a:t>Lots of options for how fishing </a:t>
            </a:r>
            <a:br>
              <a:rPr lang="en-AU" dirty="0" smtClean="0"/>
            </a:br>
            <a:r>
              <a:rPr lang="en-AU" dirty="0" smtClean="0"/>
              <a:t>decisions can be </a:t>
            </a:r>
            <a:r>
              <a:rPr lang="en-AU" dirty="0" err="1" smtClean="0"/>
              <a:t>modeled</a:t>
            </a:r>
            <a:endParaRPr lang="en-US" dirty="0"/>
          </a:p>
        </p:txBody>
      </p:sp>
      <p:sp>
        <p:nvSpPr>
          <p:cNvPr id="96260" name="Rectangle 4"/>
          <p:cNvSpPr>
            <a:spLocks noChangeArrowheads="1"/>
          </p:cNvSpPr>
          <p:nvPr/>
        </p:nvSpPr>
        <p:spPr bwMode="auto">
          <a:xfrm>
            <a:off x="684213" y="1300163"/>
            <a:ext cx="8129587"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80975">
              <a:lnSpc>
                <a:spcPct val="110000"/>
              </a:lnSpc>
              <a:spcBef>
                <a:spcPct val="20000"/>
              </a:spcBef>
              <a:buClr>
                <a:schemeClr val="accent1"/>
              </a:buClr>
              <a:buFont typeface="Wingdings" charset="0"/>
              <a:buChar char="§"/>
            </a:pPr>
            <a:r>
              <a:rPr lang="en-AU" sz="2400">
                <a:solidFill>
                  <a:srgbClr val="2F658D"/>
                </a:solidFill>
              </a:rPr>
              <a:t> Tiered planning and effort allocation</a:t>
            </a:r>
          </a:p>
          <a:p>
            <a:pPr marL="180975" indent="-180975">
              <a:lnSpc>
                <a:spcPct val="110000"/>
              </a:lnSpc>
              <a:spcBef>
                <a:spcPct val="20000"/>
              </a:spcBef>
              <a:buClr>
                <a:schemeClr val="accent1"/>
              </a:buClr>
              <a:buFont typeface="Wingdings" charset="0"/>
              <a:buChar char="§"/>
            </a:pPr>
            <a:r>
              <a:rPr lang="en-AU" sz="2400">
                <a:solidFill>
                  <a:srgbClr val="2F658D"/>
                </a:solidFill>
              </a:rPr>
              <a:t> Quota trading</a:t>
            </a:r>
          </a:p>
          <a:p>
            <a:pPr marL="180975" indent="-180975">
              <a:lnSpc>
                <a:spcPct val="110000"/>
              </a:lnSpc>
              <a:spcBef>
                <a:spcPct val="20000"/>
              </a:spcBef>
              <a:buClr>
                <a:schemeClr val="accent1"/>
              </a:buClr>
              <a:buFont typeface="Wingdings" charset="0"/>
              <a:buChar char="§"/>
            </a:pPr>
            <a:r>
              <a:rPr lang="en-AU" sz="2400">
                <a:solidFill>
                  <a:srgbClr val="2F658D"/>
                </a:solidFill>
              </a:rPr>
              <a:t> Markets</a:t>
            </a:r>
          </a:p>
          <a:p>
            <a:pPr marL="180975" indent="-180975">
              <a:lnSpc>
                <a:spcPct val="110000"/>
              </a:lnSpc>
              <a:spcBef>
                <a:spcPct val="20000"/>
              </a:spcBef>
              <a:buClr>
                <a:schemeClr val="accent1"/>
              </a:buClr>
              <a:buFont typeface="Wingdings" charset="0"/>
              <a:buChar char="§"/>
            </a:pPr>
            <a:r>
              <a:rPr lang="en-AU" sz="2400">
                <a:solidFill>
                  <a:srgbClr val="2F658D"/>
                </a:solidFill>
              </a:rPr>
              <a:t> Multiple cost sources (fixed, variable, crew, gear, fuel)</a:t>
            </a:r>
          </a:p>
          <a:p>
            <a:pPr marL="180975" indent="-180975">
              <a:lnSpc>
                <a:spcPct val="110000"/>
              </a:lnSpc>
              <a:spcBef>
                <a:spcPct val="20000"/>
              </a:spcBef>
              <a:buClr>
                <a:schemeClr val="accent1"/>
              </a:buClr>
              <a:buFont typeface="Wingdings" charset="0"/>
              <a:buChar char="§"/>
            </a:pPr>
            <a:r>
              <a:rPr lang="en-AU" sz="2400">
                <a:solidFill>
                  <a:srgbClr val="2F658D"/>
                </a:solidFill>
              </a:rPr>
              <a:t> Investment and disinvestment</a:t>
            </a:r>
          </a:p>
          <a:p>
            <a:pPr marL="180975" indent="-180975">
              <a:lnSpc>
                <a:spcPct val="110000"/>
              </a:lnSpc>
              <a:spcBef>
                <a:spcPct val="20000"/>
              </a:spcBef>
              <a:buClr>
                <a:schemeClr val="accent1"/>
              </a:buClr>
              <a:buFont typeface="Wingdings" charset="0"/>
              <a:buChar char="§"/>
            </a:pPr>
            <a:endParaRPr lang="en-AU" sz="2400">
              <a:solidFill>
                <a:srgbClr val="2F658D"/>
              </a:solidFill>
            </a:endParaRPr>
          </a:p>
          <a:p>
            <a:pPr marL="180975" indent="-180975">
              <a:lnSpc>
                <a:spcPct val="110000"/>
              </a:lnSpc>
              <a:spcBef>
                <a:spcPct val="20000"/>
              </a:spcBef>
              <a:buClr>
                <a:schemeClr val="accent1"/>
              </a:buClr>
              <a:buFont typeface="Wingdings" charset="0"/>
              <a:buChar char="§"/>
            </a:pPr>
            <a:r>
              <a:rPr lang="en-AU" sz="2400">
                <a:solidFill>
                  <a:srgbClr val="2F658D"/>
                </a:solidFill>
              </a:rPr>
              <a:t> Social and economic indicators</a:t>
            </a:r>
          </a:p>
          <a:p>
            <a:pPr marL="180975" indent="-180975">
              <a:lnSpc>
                <a:spcPct val="110000"/>
              </a:lnSpc>
              <a:spcBef>
                <a:spcPct val="20000"/>
              </a:spcBef>
              <a:buClr>
                <a:schemeClr val="accent1"/>
              </a:buClr>
              <a:buFont typeface="Wingdings" charset="0"/>
              <a:buChar char="§"/>
            </a:pPr>
            <a:r>
              <a:rPr lang="en-AU" sz="2400">
                <a:solidFill>
                  <a:srgbClr val="2F658D"/>
                </a:solidFill>
              </a:rPr>
              <a:t> Costs of management (across compliance, research, infrastructure, monitoring)</a:t>
            </a:r>
          </a:p>
          <a:p>
            <a:pPr marL="538163" lvl="1" indent="-177800">
              <a:lnSpc>
                <a:spcPct val="110000"/>
              </a:lnSpc>
              <a:spcBef>
                <a:spcPct val="20000"/>
              </a:spcBef>
              <a:buClr>
                <a:schemeClr val="accent1"/>
              </a:buClr>
              <a:buFont typeface="Arial" charset="0"/>
              <a:buChar char="–"/>
            </a:pPr>
            <a:r>
              <a:rPr lang="en-AU" sz="2400">
                <a:solidFill>
                  <a:srgbClr val="2F658D"/>
                </a:solidFill>
              </a:rPr>
              <a:t> recovered costs </a:t>
            </a:r>
          </a:p>
          <a:p>
            <a:pPr marL="538163" lvl="1" indent="-177800">
              <a:lnSpc>
                <a:spcPct val="110000"/>
              </a:lnSpc>
              <a:spcBef>
                <a:spcPct val="20000"/>
              </a:spcBef>
              <a:buClr>
                <a:schemeClr val="accent1"/>
              </a:buClr>
              <a:buFont typeface="Arial" charset="0"/>
              <a:buChar char="–"/>
            </a:pPr>
            <a:r>
              <a:rPr lang="en-AU" sz="2400">
                <a:solidFill>
                  <a:srgbClr val="2F658D"/>
                </a:solidFill>
              </a:rPr>
              <a:t> per sector</a:t>
            </a:r>
          </a:p>
        </p:txBody>
      </p:sp>
    </p:spTree>
    <p:extLst>
      <p:ext uri="{BB962C8B-B14F-4D97-AF65-F5344CB8AC3E}">
        <p14:creationId xmlns:p14="http://schemas.microsoft.com/office/powerpoint/2010/main" val="13662707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4578" name="Picture 2" descr="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2074863"/>
            <a:ext cx="111918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Line 3"/>
          <p:cNvSpPr>
            <a:spLocks noChangeShapeType="1"/>
          </p:cNvSpPr>
          <p:nvPr/>
        </p:nvSpPr>
        <p:spPr bwMode="auto">
          <a:xfrm>
            <a:off x="228600" y="1103313"/>
            <a:ext cx="8686800" cy="0"/>
          </a:xfrm>
          <a:prstGeom prst="line">
            <a:avLst/>
          </a:prstGeom>
          <a:noFill/>
          <a:ln w="127000">
            <a:solidFill>
              <a:srgbClr val="FFFF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0" name="Text Box 4"/>
          <p:cNvSpPr txBox="1">
            <a:spLocks noChangeArrowheads="1"/>
          </p:cNvSpPr>
          <p:nvPr/>
        </p:nvSpPr>
        <p:spPr bwMode="auto">
          <a:xfrm>
            <a:off x="304800" y="1327150"/>
            <a:ext cx="228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solidFill>
                  <a:srgbClr val="FFFFFF"/>
                </a:solidFill>
              </a:rPr>
              <a:t>Stock/Single Species</a:t>
            </a:r>
          </a:p>
        </p:txBody>
      </p:sp>
      <p:sp>
        <p:nvSpPr>
          <p:cNvPr id="24581" name="Text Box 5"/>
          <p:cNvSpPr txBox="1">
            <a:spLocks noChangeArrowheads="1"/>
          </p:cNvSpPr>
          <p:nvPr/>
        </p:nvSpPr>
        <p:spPr bwMode="auto">
          <a:xfrm>
            <a:off x="7315200" y="13271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solidFill>
                  <a:srgbClr val="FFFFFF"/>
                </a:solidFill>
              </a:rPr>
              <a:t>Ecosystem</a:t>
            </a:r>
          </a:p>
        </p:txBody>
      </p:sp>
      <p:sp>
        <p:nvSpPr>
          <p:cNvPr id="24582" name="Text Box 6"/>
          <p:cNvSpPr txBox="1">
            <a:spLocks noChangeArrowheads="1"/>
          </p:cNvSpPr>
          <p:nvPr/>
        </p:nvSpPr>
        <p:spPr bwMode="auto">
          <a:xfrm>
            <a:off x="2743200" y="132715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solidFill>
                  <a:srgbClr val="FFFFFF"/>
                </a:solidFill>
              </a:rPr>
              <a:t>Multi-species</a:t>
            </a:r>
          </a:p>
        </p:txBody>
      </p:sp>
      <p:sp>
        <p:nvSpPr>
          <p:cNvPr id="24583" name="Text Box 7"/>
          <p:cNvSpPr txBox="1">
            <a:spLocks noChangeArrowheads="1"/>
          </p:cNvSpPr>
          <p:nvPr/>
        </p:nvSpPr>
        <p:spPr bwMode="auto">
          <a:xfrm>
            <a:off x="5486400" y="1327150"/>
            <a:ext cx="1752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dirty="0">
                <a:solidFill>
                  <a:srgbClr val="FFFFFF"/>
                </a:solidFill>
              </a:rPr>
              <a:t>Aggregate Biomass</a:t>
            </a:r>
          </a:p>
        </p:txBody>
      </p:sp>
      <p:sp>
        <p:nvSpPr>
          <p:cNvPr id="24584" name="Text Box 8"/>
          <p:cNvSpPr txBox="1">
            <a:spLocks noChangeArrowheads="1"/>
          </p:cNvSpPr>
          <p:nvPr/>
        </p:nvSpPr>
        <p:spPr bwMode="auto">
          <a:xfrm>
            <a:off x="-76200" y="3200400"/>
            <a:ext cx="2476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dirty="0">
                <a:solidFill>
                  <a:srgbClr val="FFFFFF"/>
                </a:solidFill>
              </a:rPr>
              <a:t>Single species models, forget ecosystem issues</a:t>
            </a:r>
          </a:p>
        </p:txBody>
      </p:sp>
      <p:pic>
        <p:nvPicPr>
          <p:cNvPr id="24585" name="Picture 9"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393950"/>
            <a:ext cx="1752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0"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263775"/>
            <a:ext cx="1752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 descr="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808288"/>
            <a:ext cx="1503363"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Oval 13"/>
          <p:cNvSpPr>
            <a:spLocks noChangeArrowheads="1"/>
          </p:cNvSpPr>
          <p:nvPr/>
        </p:nvSpPr>
        <p:spPr bwMode="auto">
          <a:xfrm>
            <a:off x="5537783" y="2263775"/>
            <a:ext cx="838200" cy="254000"/>
          </a:xfrm>
          <a:prstGeom prst="ellipse">
            <a:avLst/>
          </a:prstGeom>
          <a:solidFill>
            <a:srgbClr val="FF0000"/>
          </a:solidFill>
          <a:ln w="12700">
            <a:solidFill>
              <a:schemeClr val="tx1"/>
            </a:solidFill>
            <a:round/>
            <a:headEnd type="none" w="sm" len="sm"/>
            <a:tailEnd type="none" w="sm" len="sm"/>
          </a:ln>
        </p:spPr>
        <p:txBody>
          <a:bodyPr wrap="none" anchor="ctr"/>
          <a:lstStyle/>
          <a:p>
            <a:endParaRPr lang="en-US"/>
          </a:p>
        </p:txBody>
      </p:sp>
      <p:sp>
        <p:nvSpPr>
          <p:cNvPr id="24590" name="Oval 14"/>
          <p:cNvSpPr>
            <a:spLocks noChangeArrowheads="1"/>
          </p:cNvSpPr>
          <p:nvPr/>
        </p:nvSpPr>
        <p:spPr bwMode="auto">
          <a:xfrm>
            <a:off x="5385383" y="2808288"/>
            <a:ext cx="762000" cy="384175"/>
          </a:xfrm>
          <a:prstGeom prst="ellipse">
            <a:avLst/>
          </a:prstGeom>
          <a:solidFill>
            <a:srgbClr val="339933"/>
          </a:solidFill>
          <a:ln w="12700">
            <a:solidFill>
              <a:schemeClr val="tx1"/>
            </a:solidFill>
            <a:round/>
            <a:headEnd type="none" w="sm" len="sm"/>
            <a:tailEnd type="none" w="sm" len="sm"/>
          </a:ln>
        </p:spPr>
        <p:txBody>
          <a:bodyPr wrap="none" anchor="ctr"/>
          <a:lstStyle/>
          <a:p>
            <a:endParaRPr lang="en-US"/>
          </a:p>
        </p:txBody>
      </p:sp>
      <p:sp>
        <p:nvSpPr>
          <p:cNvPr id="24591" name="Oval 15"/>
          <p:cNvSpPr>
            <a:spLocks noChangeArrowheads="1"/>
          </p:cNvSpPr>
          <p:nvPr/>
        </p:nvSpPr>
        <p:spPr bwMode="auto">
          <a:xfrm>
            <a:off x="6299783" y="2517775"/>
            <a:ext cx="914400" cy="674688"/>
          </a:xfrm>
          <a:prstGeom prst="ellipse">
            <a:avLst/>
          </a:prstGeom>
          <a:solidFill>
            <a:srgbClr val="FFFF00"/>
          </a:solidFill>
          <a:ln w="12700">
            <a:solidFill>
              <a:schemeClr val="tx1"/>
            </a:solidFill>
            <a:round/>
            <a:headEnd type="none" w="sm" len="sm"/>
            <a:tailEnd type="none" w="sm" len="sm"/>
          </a:ln>
        </p:spPr>
        <p:txBody>
          <a:bodyPr wrap="none" anchor="ctr"/>
          <a:lstStyle/>
          <a:p>
            <a:endParaRPr lang="en-US"/>
          </a:p>
        </p:txBody>
      </p:sp>
      <p:sp>
        <p:nvSpPr>
          <p:cNvPr id="24592" name="Line 16"/>
          <p:cNvSpPr>
            <a:spLocks noChangeShapeType="1"/>
          </p:cNvSpPr>
          <p:nvPr/>
        </p:nvSpPr>
        <p:spPr bwMode="auto">
          <a:xfrm flipV="1">
            <a:off x="5766383" y="2517775"/>
            <a:ext cx="304800" cy="290513"/>
          </a:xfrm>
          <a:prstGeom prst="line">
            <a:avLst/>
          </a:prstGeom>
          <a:noFill/>
          <a:ln w="12700">
            <a:solidFill>
              <a:srgbClr val="FFFF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593" name="Line 17"/>
          <p:cNvSpPr>
            <a:spLocks noChangeShapeType="1"/>
          </p:cNvSpPr>
          <p:nvPr/>
        </p:nvSpPr>
        <p:spPr bwMode="auto">
          <a:xfrm flipV="1">
            <a:off x="6071183" y="2808288"/>
            <a:ext cx="228600" cy="130175"/>
          </a:xfrm>
          <a:prstGeom prst="line">
            <a:avLst/>
          </a:prstGeom>
          <a:noFill/>
          <a:ln w="12700">
            <a:solidFill>
              <a:srgbClr val="FFFF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594" name="Line 18"/>
          <p:cNvSpPr>
            <a:spLocks noChangeShapeType="1"/>
          </p:cNvSpPr>
          <p:nvPr/>
        </p:nvSpPr>
        <p:spPr bwMode="auto">
          <a:xfrm flipH="1" flipV="1">
            <a:off x="6071183" y="2517775"/>
            <a:ext cx="304800" cy="290513"/>
          </a:xfrm>
          <a:prstGeom prst="line">
            <a:avLst/>
          </a:prstGeom>
          <a:noFill/>
          <a:ln w="12700">
            <a:solidFill>
              <a:srgbClr val="FFFF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595" name="Text Box 19"/>
          <p:cNvSpPr txBox="1">
            <a:spLocks noChangeArrowheads="1"/>
          </p:cNvSpPr>
          <p:nvPr/>
        </p:nvSpPr>
        <p:spPr bwMode="auto">
          <a:xfrm>
            <a:off x="5637509" y="2212975"/>
            <a:ext cx="11128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i="1">
                <a:solidFill>
                  <a:srgbClr val="FFFF00"/>
                </a:solidFill>
              </a:rPr>
              <a:t>Gadids</a:t>
            </a:r>
          </a:p>
        </p:txBody>
      </p:sp>
      <p:sp>
        <p:nvSpPr>
          <p:cNvPr id="24596" name="Text Box 20"/>
          <p:cNvSpPr txBox="1">
            <a:spLocks noChangeArrowheads="1"/>
          </p:cNvSpPr>
          <p:nvPr/>
        </p:nvSpPr>
        <p:spPr bwMode="auto">
          <a:xfrm>
            <a:off x="5385383" y="28082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i="1">
                <a:solidFill>
                  <a:srgbClr val="FFFF00"/>
                </a:solidFill>
              </a:rPr>
              <a:t>Flatfish</a:t>
            </a:r>
          </a:p>
        </p:txBody>
      </p:sp>
      <p:sp>
        <p:nvSpPr>
          <p:cNvPr id="24597" name="Text Box 21"/>
          <p:cNvSpPr txBox="1">
            <a:spLocks noChangeArrowheads="1"/>
          </p:cNvSpPr>
          <p:nvPr/>
        </p:nvSpPr>
        <p:spPr bwMode="auto">
          <a:xfrm>
            <a:off x="6347121" y="265588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i="1">
                <a:solidFill>
                  <a:srgbClr val="000000"/>
                </a:solidFill>
              </a:rPr>
              <a:t>Pelagics</a:t>
            </a:r>
          </a:p>
        </p:txBody>
      </p:sp>
      <p:sp>
        <p:nvSpPr>
          <p:cNvPr id="24599" name="Text Box 23"/>
          <p:cNvSpPr txBox="1">
            <a:spLocks noChangeArrowheads="1"/>
          </p:cNvSpPr>
          <p:nvPr/>
        </p:nvSpPr>
        <p:spPr bwMode="auto">
          <a:xfrm>
            <a:off x="-76200" y="5867400"/>
            <a:ext cx="270033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Multiple single species assessments in </a:t>
            </a:r>
            <a:r>
              <a:rPr lang="ja-JP" altLang="en-US" sz="2000">
                <a:solidFill>
                  <a:schemeClr val="bg1"/>
                </a:solidFill>
              </a:rPr>
              <a:t>“</a:t>
            </a:r>
            <a:r>
              <a:rPr lang="en-US" sz="2000">
                <a:solidFill>
                  <a:schemeClr val="bg1"/>
                </a:solidFill>
              </a:rPr>
              <a:t>harmony</a:t>
            </a:r>
            <a:r>
              <a:rPr lang="ja-JP" altLang="en-US" sz="2000">
                <a:solidFill>
                  <a:schemeClr val="bg1"/>
                </a:solidFill>
              </a:rPr>
              <a:t>”</a:t>
            </a:r>
            <a:endParaRPr lang="en-US" sz="2000">
              <a:solidFill>
                <a:schemeClr val="bg1"/>
              </a:solidFill>
            </a:endParaRPr>
          </a:p>
        </p:txBody>
      </p:sp>
      <p:sp>
        <p:nvSpPr>
          <p:cNvPr id="24600" name="Text Box 24"/>
          <p:cNvSpPr txBox="1">
            <a:spLocks noChangeArrowheads="1"/>
          </p:cNvSpPr>
          <p:nvPr/>
        </p:nvSpPr>
        <p:spPr bwMode="auto">
          <a:xfrm>
            <a:off x="1371600" y="4267200"/>
            <a:ext cx="21336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Extended single species models with predation mortality, habitat or climate effects</a:t>
            </a:r>
          </a:p>
        </p:txBody>
      </p:sp>
      <p:sp>
        <p:nvSpPr>
          <p:cNvPr id="24601" name="Text Box 25"/>
          <p:cNvSpPr txBox="1">
            <a:spLocks noChangeArrowheads="1"/>
          </p:cNvSpPr>
          <p:nvPr/>
        </p:nvSpPr>
        <p:spPr bwMode="auto">
          <a:xfrm>
            <a:off x="3319463" y="3886200"/>
            <a:ext cx="1938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Multi-species assessments</a:t>
            </a:r>
          </a:p>
        </p:txBody>
      </p:sp>
      <p:sp>
        <p:nvSpPr>
          <p:cNvPr id="24602" name="Text Box 26"/>
          <p:cNvSpPr txBox="1">
            <a:spLocks noChangeArrowheads="1"/>
          </p:cNvSpPr>
          <p:nvPr/>
        </p:nvSpPr>
        <p:spPr bwMode="auto">
          <a:xfrm>
            <a:off x="4919663" y="4876800"/>
            <a:ext cx="19383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Aggregate Biomass Models</a:t>
            </a:r>
          </a:p>
        </p:txBody>
      </p:sp>
      <p:sp>
        <p:nvSpPr>
          <p:cNvPr id="24603" name="Text Box 27"/>
          <p:cNvSpPr txBox="1">
            <a:spLocks noChangeArrowheads="1"/>
          </p:cNvSpPr>
          <p:nvPr/>
        </p:nvSpPr>
        <p:spPr bwMode="auto">
          <a:xfrm>
            <a:off x="7281863" y="4543425"/>
            <a:ext cx="19383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dirty="0">
                <a:solidFill>
                  <a:schemeClr val="bg1"/>
                </a:solidFill>
              </a:rPr>
              <a:t>Whole system </a:t>
            </a:r>
            <a:r>
              <a:rPr lang="en-US" sz="2000" dirty="0" smtClean="0">
                <a:solidFill>
                  <a:schemeClr val="bg1"/>
                </a:solidFill>
              </a:rPr>
              <a:t>models</a:t>
            </a:r>
            <a:endParaRPr lang="en-US" sz="2000" dirty="0">
              <a:solidFill>
                <a:schemeClr val="bg1"/>
              </a:solidFill>
            </a:endParaRPr>
          </a:p>
        </p:txBody>
      </p:sp>
      <p:sp>
        <p:nvSpPr>
          <p:cNvPr id="24604" name="Text Box 26"/>
          <p:cNvSpPr txBox="1">
            <a:spLocks noChangeArrowheads="1"/>
          </p:cNvSpPr>
          <p:nvPr/>
        </p:nvSpPr>
        <p:spPr bwMode="auto">
          <a:xfrm>
            <a:off x="5986463" y="3711575"/>
            <a:ext cx="19383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food web models</a:t>
            </a:r>
          </a:p>
        </p:txBody>
      </p:sp>
      <p:sp>
        <p:nvSpPr>
          <p:cNvPr id="29" name="TextBox 28"/>
          <p:cNvSpPr txBox="1"/>
          <p:nvPr/>
        </p:nvSpPr>
        <p:spPr>
          <a:xfrm>
            <a:off x="152400" y="153932"/>
            <a:ext cx="8991600" cy="523220"/>
          </a:xfrm>
          <a:prstGeom prst="rect">
            <a:avLst/>
          </a:prstGeom>
          <a:noFill/>
        </p:spPr>
        <p:txBody>
          <a:bodyPr wrap="square" rtlCol="0">
            <a:spAutoFit/>
          </a:bodyPr>
          <a:lstStyle/>
          <a:p>
            <a:pPr algn="ctr"/>
            <a:r>
              <a:rPr lang="en-US" sz="2800" b="1" dirty="0" smtClean="0">
                <a:solidFill>
                  <a:schemeClr val="bg1"/>
                </a:solidFill>
              </a:rPr>
              <a:t>Gradient of possible modeling tools</a:t>
            </a:r>
            <a:endParaRPr lang="en-US" sz="2800" b="1" dirty="0">
              <a:solidFill>
                <a:schemeClr val="bg1"/>
              </a:solidFill>
            </a:endParaRPr>
          </a:p>
        </p:txBody>
      </p:sp>
      <p:pic>
        <p:nvPicPr>
          <p:cNvPr id="30" name="Picture 29"/>
          <p:cNvPicPr>
            <a:picLocks noChangeAspect="1"/>
          </p:cNvPicPr>
          <p:nvPr/>
        </p:nvPicPr>
        <p:blipFill rotWithShape="1">
          <a:blip r:embed="rId5"/>
          <a:srcRect l="2" r="23996"/>
          <a:stretch/>
        </p:blipFill>
        <p:spPr>
          <a:xfrm>
            <a:off x="7459259" y="2133064"/>
            <a:ext cx="1653024" cy="1161087"/>
          </a:xfrm>
          <a:prstGeom prst="rect">
            <a:avLst/>
          </a:prstGeom>
        </p:spPr>
      </p:pic>
    </p:spTree>
    <p:extLst>
      <p:ext uri="{BB962C8B-B14F-4D97-AF65-F5344CB8AC3E}">
        <p14:creationId xmlns:p14="http://schemas.microsoft.com/office/powerpoint/2010/main" val="30192285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500338" y="60325"/>
            <a:ext cx="8489675" cy="936625"/>
          </a:xfrm>
          <a:noFill/>
        </p:spPr>
        <p:txBody>
          <a:bodyPr/>
          <a:lstStyle/>
          <a:p>
            <a:pPr eaLnBrk="1" hangingPunct="1"/>
            <a:r>
              <a:rPr lang="en-AU" sz="4400" dirty="0" smtClean="0"/>
              <a:t>Reporting / Monitoring</a:t>
            </a:r>
            <a:endParaRPr lang="en-AU" sz="4400" dirty="0"/>
          </a:p>
        </p:txBody>
      </p:sp>
      <p:sp>
        <p:nvSpPr>
          <p:cNvPr id="98307" name="Rectangle 3"/>
          <p:cNvSpPr>
            <a:spLocks noGrp="1" noChangeArrowheads="1"/>
          </p:cNvSpPr>
          <p:nvPr>
            <p:ph type="body" idx="1"/>
          </p:nvPr>
        </p:nvSpPr>
        <p:spPr>
          <a:xfrm>
            <a:off x="500338" y="1205803"/>
            <a:ext cx="8351562" cy="5018786"/>
          </a:xfrm>
          <a:noFill/>
        </p:spPr>
        <p:txBody>
          <a:bodyPr/>
          <a:lstStyle/>
          <a:p>
            <a:pPr eaLnBrk="1" hangingPunct="1"/>
            <a:r>
              <a:rPr lang="en-AU" dirty="0" smtClean="0"/>
              <a:t>Industry </a:t>
            </a:r>
            <a:r>
              <a:rPr lang="en-AU" dirty="0"/>
              <a:t>dependent </a:t>
            </a:r>
            <a:r>
              <a:rPr lang="en-AU" dirty="0" smtClean="0"/>
              <a:t>reporting</a:t>
            </a:r>
          </a:p>
          <a:p>
            <a:pPr lvl="1"/>
            <a:r>
              <a:rPr lang="en-AU" sz="2800" dirty="0" smtClean="0">
                <a:ea typeface="ＭＳ Ｐゴシック" charset="0"/>
              </a:rPr>
              <a:t>observers </a:t>
            </a:r>
            <a:r>
              <a:rPr lang="en-AU" sz="2800" dirty="0">
                <a:ea typeface="ＭＳ Ｐゴシック" charset="0"/>
              </a:rPr>
              <a:t>(can modify behaviour)</a:t>
            </a:r>
          </a:p>
          <a:p>
            <a:pPr eaLnBrk="1" hangingPunct="1"/>
            <a:r>
              <a:rPr lang="en-AU" dirty="0" smtClean="0"/>
              <a:t>Fisheries </a:t>
            </a:r>
            <a:r>
              <a:rPr lang="en-AU" dirty="0"/>
              <a:t>independent data </a:t>
            </a:r>
            <a:r>
              <a:rPr lang="en-AU" dirty="0" smtClean="0"/>
              <a:t>possible</a:t>
            </a:r>
          </a:p>
          <a:p>
            <a:pPr lvl="1"/>
            <a:r>
              <a:rPr lang="en-AU" sz="2800" dirty="0" smtClean="0">
                <a:ea typeface="ＭＳ Ｐゴシック" charset="0"/>
              </a:rPr>
              <a:t>show </a:t>
            </a:r>
            <a:r>
              <a:rPr lang="en-AU" sz="2800" dirty="0">
                <a:ea typeface="ＭＳ Ｐゴシック" charset="0"/>
              </a:rPr>
              <a:t>costs and benefits of monitoring</a:t>
            </a:r>
          </a:p>
          <a:p>
            <a:pPr eaLnBrk="1" hangingPunct="1"/>
            <a:r>
              <a:rPr lang="en-AU" dirty="0" smtClean="0"/>
              <a:t>With </a:t>
            </a:r>
            <a:r>
              <a:rPr lang="en-AU" dirty="0"/>
              <a:t>error </a:t>
            </a:r>
            <a:r>
              <a:rPr lang="en-AU" dirty="0" smtClean="0"/>
              <a:t>(</a:t>
            </a:r>
            <a:r>
              <a:rPr lang="en-AU" dirty="0"/>
              <a:t>multiple </a:t>
            </a:r>
            <a:r>
              <a:rPr lang="en-AU" dirty="0" smtClean="0"/>
              <a:t>scales and </a:t>
            </a:r>
            <a:r>
              <a:rPr lang="en-AU" dirty="0"/>
              <a:t>patchiness</a:t>
            </a:r>
            <a:r>
              <a:rPr lang="en-AU" dirty="0" smtClean="0"/>
              <a:t>)</a:t>
            </a:r>
          </a:p>
          <a:p>
            <a:pPr eaLnBrk="1" hangingPunct="1"/>
            <a:r>
              <a:rPr lang="en-AU" dirty="0" smtClean="0"/>
              <a:t>Designed to generate monitoring data that reflects that which would be available</a:t>
            </a:r>
          </a:p>
          <a:p>
            <a:pPr lvl="1"/>
            <a:r>
              <a:rPr lang="en-AU" dirty="0" smtClean="0"/>
              <a:t>(also see ‘</a:t>
            </a:r>
            <a:r>
              <a:rPr lang="en-AU" dirty="0" err="1" smtClean="0"/>
              <a:t>atlantisom</a:t>
            </a:r>
            <a:r>
              <a:rPr lang="en-AU" dirty="0" smtClean="0"/>
              <a:t>’ R package)</a:t>
            </a:r>
            <a:endParaRPr lang="en-AU" dirty="0"/>
          </a:p>
        </p:txBody>
      </p:sp>
      <p:pic>
        <p:nvPicPr>
          <p:cNvPr id="98308" name="Picture 5" descr="j021068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3138" y="352425"/>
            <a:ext cx="400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71218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Levers</a:t>
            </a:r>
            <a:endParaRPr lang="en-US" dirty="0"/>
          </a:p>
        </p:txBody>
      </p:sp>
      <p:sp>
        <p:nvSpPr>
          <p:cNvPr id="3" name="Content Placeholder 2"/>
          <p:cNvSpPr>
            <a:spLocks noGrp="1"/>
          </p:cNvSpPr>
          <p:nvPr>
            <p:ph idx="1"/>
          </p:nvPr>
        </p:nvSpPr>
        <p:spPr/>
        <p:txBody>
          <a:bodyPr>
            <a:normAutofit fontScale="85000" lnSpcReduction="20000"/>
          </a:bodyPr>
          <a:lstStyle/>
          <a:p>
            <a:r>
              <a:rPr lang="en-US" dirty="0"/>
              <a:t>Gear (size, selectivity, access to habitat types)</a:t>
            </a:r>
          </a:p>
          <a:p>
            <a:r>
              <a:rPr lang="en-US" dirty="0"/>
              <a:t>Swept area (or soak time)</a:t>
            </a:r>
          </a:p>
          <a:p>
            <a:r>
              <a:rPr lang="en-US" dirty="0"/>
              <a:t>Spatial zoning (per sector through to closures, rolling)</a:t>
            </a:r>
          </a:p>
          <a:p>
            <a:r>
              <a:rPr lang="en-US" dirty="0"/>
              <a:t>Seasons</a:t>
            </a:r>
          </a:p>
          <a:p>
            <a:r>
              <a:rPr lang="en-US" dirty="0"/>
              <a:t>Discarding rules </a:t>
            </a:r>
            <a:r>
              <a:rPr lang="en-US" dirty="0" smtClean="0"/>
              <a:t>(</a:t>
            </a:r>
            <a:r>
              <a:rPr lang="en-US" dirty="0" err="1" smtClean="0"/>
              <a:t>bycatch</a:t>
            </a:r>
            <a:r>
              <a:rPr lang="en-US" dirty="0" smtClean="0"/>
              <a:t> reduction devices, </a:t>
            </a:r>
            <a:r>
              <a:rPr lang="en-US" dirty="0"/>
              <a:t>size, per species, per area, limits)</a:t>
            </a:r>
          </a:p>
          <a:p>
            <a:r>
              <a:rPr lang="en-US" dirty="0"/>
              <a:t>Bag limits</a:t>
            </a:r>
          </a:p>
          <a:p>
            <a:r>
              <a:rPr lang="en-US" dirty="0"/>
              <a:t>Quotas (overall, stock-based, regional, basket, companion, bi-monthly)</a:t>
            </a:r>
          </a:p>
          <a:p>
            <a:r>
              <a:rPr lang="en-US" dirty="0"/>
              <a:t>Trip limits</a:t>
            </a:r>
          </a:p>
          <a:p>
            <a:r>
              <a:rPr lang="en-US" dirty="0"/>
              <a:t>Effort limits (days-at-sea)</a:t>
            </a:r>
          </a:p>
          <a:p>
            <a:endParaRPr lang="en-US" dirty="0"/>
          </a:p>
          <a:p>
            <a:r>
              <a:rPr lang="en-US" dirty="0"/>
              <a:t>Compliance</a:t>
            </a:r>
          </a:p>
          <a:p>
            <a:endParaRPr lang="en-US" dirty="0"/>
          </a:p>
        </p:txBody>
      </p:sp>
      <p:pic>
        <p:nvPicPr>
          <p:cNvPr id="4" name="Picture 6" descr="fishin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772" y="4695332"/>
            <a:ext cx="1905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824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title"/>
          </p:nvPr>
        </p:nvSpPr>
        <p:spPr/>
        <p:txBody>
          <a:bodyPr>
            <a:normAutofit fontScale="90000"/>
          </a:bodyPr>
          <a:lstStyle/>
          <a:p>
            <a:pPr eaLnBrk="1" hangingPunct="1"/>
            <a:r>
              <a:rPr lang="en-AU" sz="4400" dirty="0" smtClean="0">
                <a:latin typeface="Arial" charset="0"/>
              </a:rPr>
              <a:t>Decision </a:t>
            </a:r>
            <a:r>
              <a:rPr lang="en-AU" sz="4400" dirty="0">
                <a:latin typeface="Arial" charset="0"/>
              </a:rPr>
              <a:t>Rules</a:t>
            </a:r>
          </a:p>
        </p:txBody>
      </p:sp>
      <p:sp>
        <p:nvSpPr>
          <p:cNvPr id="102404" name="Rectangle 4"/>
          <p:cNvSpPr>
            <a:spLocks noGrp="1" noChangeArrowheads="1"/>
          </p:cNvSpPr>
          <p:nvPr>
            <p:ph idx="1"/>
          </p:nvPr>
        </p:nvSpPr>
        <p:spPr>
          <a:noFill/>
        </p:spPr>
        <p:txBody>
          <a:bodyPr/>
          <a:lstStyle/>
          <a:p>
            <a:pPr eaLnBrk="1" hangingPunct="1">
              <a:lnSpc>
                <a:spcPct val="110000"/>
              </a:lnSpc>
            </a:pPr>
            <a:r>
              <a:rPr lang="en-US" dirty="0" smtClean="0">
                <a:latin typeface="Arial" charset="0"/>
              </a:rPr>
              <a:t>Lobbying</a:t>
            </a:r>
            <a:endParaRPr lang="en-US" dirty="0">
              <a:latin typeface="Arial" charset="0"/>
            </a:endParaRPr>
          </a:p>
          <a:p>
            <a:pPr eaLnBrk="1" hangingPunct="1">
              <a:lnSpc>
                <a:spcPct val="110000"/>
              </a:lnSpc>
            </a:pPr>
            <a:r>
              <a:rPr lang="en-US" dirty="0" smtClean="0">
                <a:latin typeface="Arial" charset="0"/>
              </a:rPr>
              <a:t>Political </a:t>
            </a:r>
            <a:r>
              <a:rPr lang="en-US" dirty="0">
                <a:latin typeface="Arial" charset="0"/>
              </a:rPr>
              <a:t>process (with delays)</a:t>
            </a:r>
          </a:p>
          <a:p>
            <a:pPr eaLnBrk="1" hangingPunct="1">
              <a:lnSpc>
                <a:spcPct val="110000"/>
              </a:lnSpc>
            </a:pPr>
            <a:r>
              <a:rPr lang="en-US" dirty="0" smtClean="0">
                <a:latin typeface="Arial" charset="0"/>
              </a:rPr>
              <a:t>Trigger </a:t>
            </a:r>
            <a:r>
              <a:rPr lang="en-US" dirty="0">
                <a:latin typeface="Arial" charset="0"/>
              </a:rPr>
              <a:t>points</a:t>
            </a:r>
          </a:p>
          <a:p>
            <a:pPr eaLnBrk="1" hangingPunct="1">
              <a:lnSpc>
                <a:spcPct val="110000"/>
              </a:lnSpc>
            </a:pPr>
            <a:r>
              <a:rPr lang="en-US" dirty="0" smtClean="0">
                <a:latin typeface="Arial" charset="0"/>
              </a:rPr>
              <a:t>Harvest strategies</a:t>
            </a:r>
          </a:p>
          <a:p>
            <a:pPr lvl="1">
              <a:lnSpc>
                <a:spcPct val="110000"/>
              </a:lnSpc>
            </a:pPr>
            <a:r>
              <a:rPr lang="en-US" dirty="0" smtClean="0">
                <a:latin typeface="Arial" charset="0"/>
              </a:rPr>
              <a:t>Includes assessments</a:t>
            </a:r>
          </a:p>
          <a:p>
            <a:pPr lvl="1">
              <a:lnSpc>
                <a:spcPct val="110000"/>
              </a:lnSpc>
            </a:pPr>
            <a:r>
              <a:rPr lang="en-US" dirty="0" smtClean="0">
                <a:latin typeface="Arial" charset="0"/>
              </a:rPr>
              <a:t>Harvest control rules</a:t>
            </a:r>
            <a:endParaRPr lang="en-US" dirty="0">
              <a:latin typeface="Arial" charset="0"/>
            </a:endParaRPr>
          </a:p>
          <a:p>
            <a:pPr eaLnBrk="1" hangingPunct="1">
              <a:lnSpc>
                <a:spcPct val="90000"/>
              </a:lnSpc>
              <a:buFont typeface="Wingdings" charset="0"/>
              <a:buNone/>
            </a:pPr>
            <a:endParaRPr lang="en-US" dirty="0">
              <a:latin typeface="Arial" charset="0"/>
            </a:endParaRPr>
          </a:p>
        </p:txBody>
      </p:sp>
      <p:sp>
        <p:nvSpPr>
          <p:cNvPr id="102401" name="Footer Placeholder 3"/>
          <p:cNvSpPr>
            <a:spLocks noGrp="1"/>
          </p:cNvSpPr>
          <p:nvPr>
            <p:ph type="ftr" sz="quarter" idx="4294967295"/>
          </p:nvPr>
        </p:nvSpPr>
        <p:spPr>
          <a:xfrm>
            <a:off x="1800225" y="6588125"/>
            <a:ext cx="7343775" cy="2571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800">
                <a:solidFill>
                  <a:schemeClr val="accent1"/>
                </a:solidFill>
              </a:rPr>
              <a:t>Atlantis – What, How, Why</a:t>
            </a:r>
            <a:endParaRPr lang="en-AU" sz="800" b="0"/>
          </a:p>
        </p:txBody>
      </p:sp>
      <p:pic>
        <p:nvPicPr>
          <p:cNvPr id="102402" name="Picture 2" descr="BS01741_"/>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588" y="206375"/>
            <a:ext cx="6159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Picture 5" descr="sess_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723" y="3704378"/>
            <a:ext cx="4069974" cy="30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275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normAutofit fontScale="90000"/>
          </a:bodyPr>
          <a:lstStyle/>
          <a:p>
            <a:r>
              <a:rPr lang="en-AU" sz="4400" dirty="0">
                <a:latin typeface="Arial" charset="0"/>
                <a:cs typeface="Arial" charset="0"/>
              </a:rPr>
              <a:t>Model </a:t>
            </a:r>
            <a:r>
              <a:rPr lang="en-AU" sz="4400" dirty="0" smtClean="0">
                <a:latin typeface="Arial" charset="0"/>
                <a:cs typeface="Arial" charset="0"/>
              </a:rPr>
              <a:t>development </a:t>
            </a:r>
            <a:r>
              <a:rPr lang="en-AU" sz="4400" dirty="0">
                <a:latin typeface="Arial" charset="0"/>
                <a:cs typeface="Arial" charset="0"/>
              </a:rPr>
              <a:t>– </a:t>
            </a:r>
            <a:r>
              <a:rPr lang="en-AU" sz="4400" dirty="0" smtClean="0">
                <a:latin typeface="Arial" charset="0"/>
                <a:cs typeface="Arial" charset="0"/>
              </a:rPr>
              <a:t>stages</a:t>
            </a:r>
            <a:endParaRPr lang="en-US" sz="4400" dirty="0">
              <a:latin typeface="Arial" charset="0"/>
              <a:cs typeface="Arial" charset="0"/>
            </a:endParaRPr>
          </a:p>
        </p:txBody>
      </p:sp>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smtClean="0"/>
              <a:t>Usually, incremental calibration at each stage.</a:t>
            </a:r>
          </a:p>
          <a:p>
            <a:r>
              <a:rPr lang="en-US" dirty="0" smtClean="0"/>
              <a:t>Each provides own kind of information even if don’t progress further.</a:t>
            </a:r>
            <a:endParaRPr lang="en-US" dirty="0"/>
          </a:p>
        </p:txBody>
      </p:sp>
      <p:sp>
        <p:nvSpPr>
          <p:cNvPr id="230405" name="Text Box 5"/>
          <p:cNvSpPr txBox="1">
            <a:spLocks noChangeArrowheads="1"/>
          </p:cNvSpPr>
          <p:nvPr/>
        </p:nvSpPr>
        <p:spPr bwMode="auto">
          <a:xfrm>
            <a:off x="1482267" y="1270449"/>
            <a:ext cx="3042000" cy="466725"/>
          </a:xfrm>
          <a:prstGeom prst="rect">
            <a:avLst/>
          </a:prstGeom>
          <a:solidFill>
            <a:srgbClr val="53B453"/>
          </a:solidFill>
          <a:ln>
            <a:headEnd/>
            <a:tailEnd/>
          </a:ln>
          <a:scene3d>
            <a:camera prst="orthographicFront">
              <a:rot lat="0" lon="0" rev="0"/>
            </a:camera>
            <a:lightRig rig="threePt" dir="t">
              <a:rot lat="0" lon="0" rev="1200000"/>
            </a:lightRig>
          </a:scene3d>
          <a:sp3d>
            <a:bevelT w="63500" h="25400" prst="slope"/>
          </a:sp3d>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lang="en-AU">
                <a:solidFill>
                  <a:schemeClr val="tx1"/>
                </a:solidFill>
              </a:rPr>
              <a:t>Ecology Alone</a:t>
            </a:r>
          </a:p>
        </p:txBody>
      </p:sp>
      <p:sp>
        <p:nvSpPr>
          <p:cNvPr id="230406" name="Text Box 6"/>
          <p:cNvSpPr txBox="1">
            <a:spLocks noChangeArrowheads="1"/>
          </p:cNvSpPr>
          <p:nvPr/>
        </p:nvSpPr>
        <p:spPr bwMode="auto">
          <a:xfrm>
            <a:off x="3343022" y="2125984"/>
            <a:ext cx="2784475" cy="466725"/>
          </a:xfrm>
          <a:prstGeom prst="rect">
            <a:avLst/>
          </a:prstGeom>
          <a:solidFill>
            <a:srgbClr val="FCFF45"/>
          </a:solidFill>
          <a:ln>
            <a:headEnd/>
            <a:tailEnd/>
          </a:ln>
          <a:scene3d>
            <a:camera prst="orthographicFront">
              <a:rot lat="0" lon="0" rev="0"/>
            </a:camera>
            <a:lightRig rig="threePt" dir="t">
              <a:rot lat="0" lon="0" rev="1200000"/>
            </a:lightRig>
          </a:scene3d>
          <a:sp3d>
            <a:bevelT w="63500" h="25400" prst="slope"/>
          </a:sp3d>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lang="en-AU">
                <a:solidFill>
                  <a:schemeClr val="tx1"/>
                </a:solidFill>
              </a:rPr>
              <a:t>Forcing History</a:t>
            </a:r>
          </a:p>
        </p:txBody>
      </p:sp>
      <p:cxnSp>
        <p:nvCxnSpPr>
          <p:cNvPr id="230407" name="AutoShape 7"/>
          <p:cNvCxnSpPr>
            <a:cxnSpLocks noChangeShapeType="1"/>
          </p:cNvCxnSpPr>
          <p:nvPr/>
        </p:nvCxnSpPr>
        <p:spPr bwMode="auto">
          <a:xfrm flipH="1">
            <a:off x="3343275" y="1503082"/>
            <a:ext cx="1181100" cy="855662"/>
          </a:xfrm>
          <a:prstGeom prst="bentConnector5">
            <a:avLst>
              <a:gd name="adj1" fmla="val -19352"/>
              <a:gd name="adj2" fmla="val 50000"/>
              <a:gd name="adj3" fmla="val 11935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0408" name="Text Box 8"/>
          <p:cNvSpPr txBox="1">
            <a:spLocks noChangeArrowheads="1"/>
          </p:cNvSpPr>
          <p:nvPr/>
        </p:nvSpPr>
        <p:spPr bwMode="auto">
          <a:xfrm>
            <a:off x="4589210" y="3030363"/>
            <a:ext cx="2784475" cy="466725"/>
          </a:xfrm>
          <a:prstGeom prst="rect">
            <a:avLst/>
          </a:prstGeom>
          <a:solidFill>
            <a:srgbClr val="FF9933"/>
          </a:solidFill>
          <a:ln>
            <a:headEnd/>
            <a:tailEnd/>
          </a:ln>
          <a:scene3d>
            <a:camera prst="orthographicFront">
              <a:rot lat="0" lon="0" rev="0"/>
            </a:camera>
            <a:lightRig rig="threePt" dir="t">
              <a:rot lat="0" lon="0" rev="1200000"/>
            </a:lightRig>
          </a:scene3d>
          <a:sp3d>
            <a:bevelT w="63500" h="25400" prst="slope"/>
          </a:sp3d>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lang="en-AU">
                <a:solidFill>
                  <a:schemeClr val="tx1"/>
                </a:solidFill>
              </a:rPr>
              <a:t>Match History</a:t>
            </a:r>
          </a:p>
        </p:txBody>
      </p:sp>
      <p:cxnSp>
        <p:nvCxnSpPr>
          <p:cNvPr id="230409" name="AutoShape 9"/>
          <p:cNvCxnSpPr>
            <a:cxnSpLocks noChangeShapeType="1"/>
          </p:cNvCxnSpPr>
          <p:nvPr/>
        </p:nvCxnSpPr>
        <p:spPr bwMode="auto">
          <a:xfrm flipH="1">
            <a:off x="4589463" y="2358744"/>
            <a:ext cx="1538287" cy="904875"/>
          </a:xfrm>
          <a:prstGeom prst="bentConnector5">
            <a:avLst>
              <a:gd name="adj1" fmla="val -14861"/>
              <a:gd name="adj2" fmla="val 50000"/>
              <a:gd name="adj3" fmla="val 114861"/>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0410" name="Text Box 10"/>
          <p:cNvSpPr txBox="1">
            <a:spLocks noChangeArrowheads="1"/>
          </p:cNvSpPr>
          <p:nvPr/>
        </p:nvSpPr>
        <p:spPr bwMode="auto">
          <a:xfrm>
            <a:off x="5454397" y="3962708"/>
            <a:ext cx="2784475" cy="466725"/>
          </a:xfrm>
          <a:prstGeom prst="rect">
            <a:avLst/>
          </a:prstGeom>
          <a:solidFill>
            <a:srgbClr val="FF584B"/>
          </a:solidFill>
          <a:ln>
            <a:headEnd/>
            <a:tailEnd/>
          </a:ln>
          <a:scene3d>
            <a:camera prst="orthographicFront">
              <a:rot lat="0" lon="0" rev="0"/>
            </a:camera>
            <a:lightRig rig="threePt" dir="t">
              <a:rot lat="0" lon="0" rev="1200000"/>
            </a:lightRig>
          </a:scene3d>
          <a:sp3d>
            <a:bevelT w="63500" h="25400" prst="slope"/>
          </a:sp3d>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lang="en-AU">
                <a:solidFill>
                  <a:schemeClr val="tx1"/>
                </a:solidFill>
              </a:rPr>
              <a:t>Predictions</a:t>
            </a:r>
          </a:p>
        </p:txBody>
      </p:sp>
      <p:cxnSp>
        <p:nvCxnSpPr>
          <p:cNvPr id="230411" name="AutoShape 11"/>
          <p:cNvCxnSpPr>
            <a:cxnSpLocks noChangeShapeType="1"/>
          </p:cNvCxnSpPr>
          <p:nvPr/>
        </p:nvCxnSpPr>
        <p:spPr bwMode="auto">
          <a:xfrm flipH="1">
            <a:off x="5454650" y="3263619"/>
            <a:ext cx="1919288" cy="931863"/>
          </a:xfrm>
          <a:prstGeom prst="bentConnector5">
            <a:avLst>
              <a:gd name="adj1" fmla="val -11912"/>
              <a:gd name="adj2" fmla="val 50000"/>
              <a:gd name="adj3" fmla="val 111912"/>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985824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pPr eaLnBrk="1" hangingPunct="1"/>
            <a:r>
              <a:rPr lang="en-AU" sz="4400" dirty="0" smtClean="0">
                <a:latin typeface="Arial" charset="0"/>
              </a:rPr>
              <a:t>Calibration and fits to history</a:t>
            </a:r>
            <a:endParaRPr lang="en-AU" sz="4400" dirty="0">
              <a:latin typeface="Arial" charset="0"/>
            </a:endParaRPr>
          </a:p>
        </p:txBody>
      </p:sp>
      <p:sp>
        <p:nvSpPr>
          <p:cNvPr id="2" name="Content Placeholder 1"/>
          <p:cNvSpPr>
            <a:spLocks noGrp="1"/>
          </p:cNvSpPr>
          <p:nvPr>
            <p:ph idx="1"/>
          </p:nvPr>
        </p:nvSpPr>
        <p:spPr/>
        <p:txBody>
          <a:bodyPr>
            <a:normAutofit fontScale="85000" lnSpcReduction="20000"/>
          </a:bodyPr>
          <a:lstStyle/>
          <a:p>
            <a:r>
              <a:rPr lang="en-US" dirty="0"/>
              <a:t>Training and test </a:t>
            </a:r>
            <a:r>
              <a:rPr lang="en-US" dirty="0" smtClean="0"/>
              <a:t>set concept, are general </a:t>
            </a:r>
            <a:r>
              <a:rPr lang="en-US" dirty="0"/>
              <a:t>trends </a:t>
            </a:r>
            <a:r>
              <a:rPr lang="en-US" dirty="0" smtClean="0"/>
              <a:t>ok?</a:t>
            </a:r>
            <a:endParaRPr lang="en-US" dirty="0"/>
          </a:p>
          <a:p>
            <a:r>
              <a:rPr lang="en-US" dirty="0" smtClean="0"/>
              <a:t>Individual </a:t>
            </a:r>
            <a:r>
              <a:rPr lang="en-US" dirty="0"/>
              <a:t>humans = </a:t>
            </a:r>
            <a:r>
              <a:rPr lang="en-US" dirty="0" smtClean="0"/>
              <a:t>HARD </a:t>
            </a:r>
            <a:r>
              <a:rPr lang="en-US" dirty="0"/>
              <a:t>to predict</a:t>
            </a:r>
          </a:p>
          <a:p>
            <a:pPr lvl="1"/>
            <a:r>
              <a:rPr lang="en-US" dirty="0" smtClean="0"/>
              <a:t>aggregate </a:t>
            </a:r>
            <a:r>
              <a:rPr lang="en-US" dirty="0" err="1"/>
              <a:t>behaviour</a:t>
            </a:r>
            <a:r>
              <a:rPr lang="en-US" dirty="0"/>
              <a:t> </a:t>
            </a:r>
            <a:r>
              <a:rPr lang="en-US" dirty="0" smtClean="0"/>
              <a:t>predictable</a:t>
            </a:r>
          </a:p>
          <a:p>
            <a:r>
              <a:rPr lang="en-US" dirty="0"/>
              <a:t>Phase I: </a:t>
            </a:r>
            <a:r>
              <a:rPr lang="en-US" dirty="0" err="1" smtClean="0"/>
              <a:t>unfished</a:t>
            </a:r>
            <a:r>
              <a:rPr lang="en-US" dirty="0" smtClean="0"/>
              <a:t> </a:t>
            </a:r>
            <a:r>
              <a:rPr lang="en-US" dirty="0"/>
              <a:t>scenarios</a:t>
            </a:r>
          </a:p>
          <a:p>
            <a:r>
              <a:rPr lang="en-US" dirty="0"/>
              <a:t>Phase 2: </a:t>
            </a:r>
            <a:r>
              <a:rPr lang="en-US" dirty="0" smtClean="0"/>
              <a:t>sensitivity </a:t>
            </a:r>
            <a:r>
              <a:rPr lang="en-US" dirty="0"/>
              <a:t>to fixed fishing mortalities, estimates of MSY and FMSY</a:t>
            </a:r>
          </a:p>
          <a:p>
            <a:r>
              <a:rPr lang="en-US" dirty="0"/>
              <a:t>Phase 3: </a:t>
            </a:r>
            <a:r>
              <a:rPr lang="en-US" dirty="0" smtClean="0"/>
              <a:t>comparison </a:t>
            </a:r>
            <a:r>
              <a:rPr lang="en-US" dirty="0"/>
              <a:t>to historical </a:t>
            </a:r>
            <a:r>
              <a:rPr lang="en-US" dirty="0" smtClean="0"/>
              <a:t>trends</a:t>
            </a:r>
          </a:p>
          <a:p>
            <a:r>
              <a:rPr lang="en-US" dirty="0"/>
              <a:t>Goal is for </a:t>
            </a:r>
            <a:r>
              <a:rPr lang="en-US" dirty="0" smtClean="0"/>
              <a:t>calibrated </a:t>
            </a:r>
            <a:r>
              <a:rPr lang="en-US" dirty="0"/>
              <a:t>model productivity to be biologically plausible, as evidenced by tests of no fishing, simple forced </a:t>
            </a:r>
            <a:r>
              <a:rPr lang="en-US" i="1" dirty="0"/>
              <a:t>F</a:t>
            </a:r>
            <a:r>
              <a:rPr lang="en-US" dirty="0"/>
              <a:t>, and historical </a:t>
            </a:r>
            <a:r>
              <a:rPr lang="en-US" dirty="0" smtClean="0"/>
              <a:t>fishing.</a:t>
            </a:r>
            <a:endParaRPr lang="en-US" dirty="0"/>
          </a:p>
          <a:p>
            <a:r>
              <a:rPr lang="en-US" dirty="0" smtClean="0"/>
              <a:t>1000s of model parameters. Calibration </a:t>
            </a:r>
            <a:r>
              <a:rPr lang="en-US" dirty="0"/>
              <a:t>of recruitment and consumption parameters </a:t>
            </a:r>
            <a:r>
              <a:rPr lang="en-US" dirty="0" smtClean="0"/>
              <a:t>primarily.</a:t>
            </a:r>
          </a:p>
          <a:p>
            <a:pPr lvl="1"/>
            <a:r>
              <a:rPr lang="en-US" dirty="0" smtClean="0"/>
              <a:t>also </a:t>
            </a:r>
            <a:r>
              <a:rPr lang="en-US" dirty="0"/>
              <a:t>interaction coefficients between predator and prey, and additional mortality </a:t>
            </a:r>
            <a:r>
              <a:rPr lang="en-US" dirty="0" smtClean="0"/>
              <a:t>terms.</a:t>
            </a:r>
            <a:endParaRPr lang="en-US" dirty="0"/>
          </a:p>
          <a:p>
            <a:endParaRPr lang="en-US" dirty="0"/>
          </a:p>
          <a:p>
            <a:endParaRPr lang="en-US" dirty="0" smtClean="0"/>
          </a:p>
          <a:p>
            <a:endParaRPr lang="en-US" dirty="0"/>
          </a:p>
        </p:txBody>
      </p:sp>
    </p:spTree>
    <p:extLst>
      <p:ext uri="{BB962C8B-B14F-4D97-AF65-F5344CB8AC3E}">
        <p14:creationId xmlns:p14="http://schemas.microsoft.com/office/powerpoint/2010/main" val="299638122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normAutofit fontScale="90000"/>
          </a:bodyPr>
          <a:lstStyle/>
          <a:p>
            <a:pPr eaLnBrk="1" hangingPunct="1"/>
            <a:r>
              <a:rPr lang="en-AU" sz="4400" dirty="0" smtClean="0">
                <a:latin typeface="Arial" charset="0"/>
                <a:cs typeface="Arial" charset="0"/>
              </a:rPr>
              <a:t>Handling Uncertainty</a:t>
            </a:r>
            <a:endParaRPr lang="en-AU" sz="4400" dirty="0">
              <a:latin typeface="Arial" charset="0"/>
              <a:cs typeface="Arial" charset="0"/>
            </a:endParaRPr>
          </a:p>
        </p:txBody>
      </p:sp>
      <p:sp>
        <p:nvSpPr>
          <p:cNvPr id="112642" name="Rectangle 3"/>
          <p:cNvSpPr>
            <a:spLocks noGrp="1" noChangeArrowheads="1"/>
          </p:cNvSpPr>
          <p:nvPr>
            <p:ph idx="1"/>
          </p:nvPr>
        </p:nvSpPr>
        <p:spPr>
          <a:noFill/>
        </p:spPr>
        <p:txBody>
          <a:bodyPr>
            <a:normAutofit fontScale="92500" lnSpcReduction="10000"/>
          </a:bodyPr>
          <a:lstStyle/>
          <a:p>
            <a:pPr eaLnBrk="1" hangingPunct="1">
              <a:spcAft>
                <a:spcPts val="600"/>
              </a:spcAft>
            </a:pPr>
            <a:r>
              <a:rPr lang="en-AU" dirty="0" smtClean="0">
                <a:solidFill>
                  <a:srgbClr val="326A94"/>
                </a:solidFill>
                <a:latin typeface="Arial" charset="0"/>
                <a:cs typeface="Arial" charset="0"/>
              </a:rPr>
              <a:t>Atlantis is a (largely) deterministic model</a:t>
            </a:r>
          </a:p>
          <a:p>
            <a:pPr eaLnBrk="1" hangingPunct="1">
              <a:spcAft>
                <a:spcPts val="600"/>
              </a:spcAft>
            </a:pPr>
            <a:r>
              <a:rPr lang="en-AU" dirty="0" smtClean="0">
                <a:solidFill>
                  <a:srgbClr val="326A94"/>
                </a:solidFill>
                <a:latin typeface="Arial" charset="0"/>
                <a:cs typeface="Arial" charset="0"/>
              </a:rPr>
              <a:t>1000s of parameters</a:t>
            </a:r>
          </a:p>
          <a:p>
            <a:pPr eaLnBrk="1" hangingPunct="1">
              <a:spcAft>
                <a:spcPts val="600"/>
              </a:spcAft>
            </a:pPr>
            <a:r>
              <a:rPr lang="en-AU" dirty="0" smtClean="0">
                <a:solidFill>
                  <a:srgbClr val="326A94"/>
                </a:solidFill>
                <a:latin typeface="Arial" charset="0"/>
                <a:cs typeface="Arial" charset="0"/>
              </a:rPr>
              <a:t>Make do with:</a:t>
            </a:r>
          </a:p>
          <a:p>
            <a:pPr lvl="1">
              <a:spcAft>
                <a:spcPts val="600"/>
              </a:spcAft>
              <a:buFont typeface="Lucida Grande" charset="0"/>
              <a:buChar char="−"/>
            </a:pPr>
            <a:r>
              <a:rPr lang="en-AU" dirty="0">
                <a:latin typeface="Arial" charset="0"/>
                <a:ea typeface="ＭＳ Ｐゴシック" charset="0"/>
                <a:cs typeface="Arial" charset="0"/>
              </a:rPr>
              <a:t> loop analysis</a:t>
            </a:r>
          </a:p>
          <a:p>
            <a:pPr lvl="1">
              <a:spcAft>
                <a:spcPts val="600"/>
              </a:spcAft>
              <a:buFont typeface="Lucida Grande" charset="0"/>
              <a:buChar char="−"/>
            </a:pPr>
            <a:r>
              <a:rPr lang="en-AU" dirty="0">
                <a:latin typeface="Arial" charset="0"/>
                <a:ea typeface="ＭＳ Ｐゴシック" charset="0"/>
                <a:cs typeface="Arial" charset="0"/>
              </a:rPr>
              <a:t> multiple specifications (&amp; multiple models)</a:t>
            </a:r>
          </a:p>
          <a:p>
            <a:pPr lvl="1">
              <a:spcAft>
                <a:spcPts val="600"/>
              </a:spcAft>
              <a:buFont typeface="Lucida Grande" charset="0"/>
              <a:buChar char="−"/>
            </a:pPr>
            <a:r>
              <a:rPr lang="en-AU" dirty="0">
                <a:latin typeface="Arial" charset="0"/>
                <a:ea typeface="ＭＳ Ｐゴシック" charset="0"/>
                <a:cs typeface="Arial" charset="0"/>
              </a:rPr>
              <a:t> functionality filters (look at sensitive subsets)</a:t>
            </a:r>
          </a:p>
          <a:p>
            <a:pPr lvl="1">
              <a:spcAft>
                <a:spcPts val="600"/>
              </a:spcAft>
              <a:buFont typeface="Lucida Grande" charset="0"/>
              <a:buChar char="−"/>
            </a:pPr>
            <a:r>
              <a:rPr lang="en-AU" dirty="0">
                <a:latin typeface="Arial" charset="0"/>
                <a:ea typeface="ＭＳ Ｐゴシック" charset="0"/>
                <a:cs typeface="Arial" charset="0"/>
              </a:rPr>
              <a:t> perturbation analysis</a:t>
            </a:r>
          </a:p>
          <a:p>
            <a:pPr lvl="1">
              <a:spcAft>
                <a:spcPts val="600"/>
              </a:spcAft>
              <a:buFont typeface="Lucida Grande" charset="0"/>
              <a:buChar char="−"/>
            </a:pPr>
            <a:r>
              <a:rPr lang="en-AU" dirty="0">
                <a:latin typeface="Arial" charset="0"/>
                <a:ea typeface="ＭＳ Ｐゴシック" charset="0"/>
                <a:cs typeface="Arial" charset="0"/>
              </a:rPr>
              <a:t> bounded parameterisations</a:t>
            </a:r>
          </a:p>
          <a:p>
            <a:pPr eaLnBrk="1" hangingPunct="1">
              <a:spcAft>
                <a:spcPts val="600"/>
              </a:spcAft>
            </a:pPr>
            <a:r>
              <a:rPr lang="en-AU" dirty="0" smtClean="0">
                <a:solidFill>
                  <a:srgbClr val="326A94"/>
                </a:solidFill>
                <a:latin typeface="Arial" charset="0"/>
                <a:cs typeface="Arial" charset="0"/>
              </a:rPr>
              <a:t>but see recent work on the Norwegian/Barents Sea and Gulf of California models…</a:t>
            </a:r>
            <a:endParaRPr lang="en-AU" dirty="0">
              <a:solidFill>
                <a:srgbClr val="326A94"/>
              </a:solidFill>
              <a:latin typeface="Arial" charset="0"/>
              <a:cs typeface="Arial" charset="0"/>
            </a:endParaRPr>
          </a:p>
          <a:p>
            <a:pPr lvl="1" eaLnBrk="1" hangingPunct="1"/>
            <a:endParaRPr lang="en-AU" dirty="0">
              <a:latin typeface="Arial" charset="0"/>
              <a:ea typeface="ＭＳ Ｐゴシック" charset="0"/>
              <a:cs typeface="Arial" charset="0"/>
            </a:endParaRPr>
          </a:p>
          <a:p>
            <a:pPr eaLnBrk="1" hangingPunct="1">
              <a:buFontTx/>
              <a:buNone/>
            </a:pPr>
            <a:endParaRPr lang="en-AU" dirty="0">
              <a:latin typeface="Arial" charset="0"/>
              <a:cs typeface="Arial" charset="0"/>
            </a:endParaRPr>
          </a:p>
        </p:txBody>
      </p:sp>
    </p:spTree>
    <p:extLst>
      <p:ext uri="{BB962C8B-B14F-4D97-AF65-F5344CB8AC3E}">
        <p14:creationId xmlns:p14="http://schemas.microsoft.com/office/powerpoint/2010/main" val="25040199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7"/>
          <p:cNvGrpSpPr>
            <a:grpSpLocks/>
          </p:cNvGrpSpPr>
          <p:nvPr/>
        </p:nvGrpSpPr>
        <p:grpSpPr bwMode="auto">
          <a:xfrm>
            <a:off x="3073400" y="1117600"/>
            <a:ext cx="5448300" cy="3835400"/>
            <a:chOff x="1936" y="704"/>
            <a:chExt cx="3432" cy="2416"/>
          </a:xfrm>
        </p:grpSpPr>
        <p:sp>
          <p:nvSpPr>
            <p:cNvPr id="114735" name="Line 88"/>
            <p:cNvSpPr>
              <a:spLocks noChangeShapeType="1"/>
            </p:cNvSpPr>
            <p:nvPr/>
          </p:nvSpPr>
          <p:spPr bwMode="auto">
            <a:xfrm flipV="1">
              <a:off x="1984" y="1808"/>
              <a:ext cx="120" cy="146"/>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36" name="Line 89"/>
            <p:cNvSpPr>
              <a:spLocks noChangeShapeType="1"/>
            </p:cNvSpPr>
            <p:nvPr/>
          </p:nvSpPr>
          <p:spPr bwMode="auto">
            <a:xfrm flipV="1">
              <a:off x="1976" y="2280"/>
              <a:ext cx="120" cy="153"/>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4737" name="Group 90"/>
            <p:cNvGrpSpPr>
              <a:grpSpLocks/>
            </p:cNvGrpSpPr>
            <p:nvPr/>
          </p:nvGrpSpPr>
          <p:grpSpPr bwMode="auto">
            <a:xfrm>
              <a:off x="4032" y="704"/>
              <a:ext cx="1336" cy="1520"/>
              <a:chOff x="792" y="1664"/>
              <a:chExt cx="1512" cy="1664"/>
            </a:xfrm>
          </p:grpSpPr>
          <p:sp>
            <p:nvSpPr>
              <p:cNvPr id="114768" name="AutoShape 91"/>
              <p:cNvSpPr>
                <a:spLocks noChangeArrowheads="1"/>
              </p:cNvSpPr>
              <p:nvPr/>
            </p:nvSpPr>
            <p:spPr bwMode="auto">
              <a:xfrm>
                <a:off x="800" y="1664"/>
                <a:ext cx="1504" cy="1664"/>
              </a:xfrm>
              <a:prstGeom prst="cube">
                <a:avLst>
                  <a:gd name="adj" fmla="val 10106"/>
                </a:avLst>
              </a:prstGeom>
              <a:solidFill>
                <a:srgbClr val="A50021">
                  <a:alpha val="50195"/>
                </a:srgbClr>
              </a:solidFill>
              <a:ln w="9525">
                <a:solidFill>
                  <a:srgbClr val="3A0000"/>
                </a:solidFill>
                <a:miter lim="800000"/>
                <a:headEnd/>
                <a:tailEnd/>
              </a:ln>
            </p:spPr>
            <p:txBody>
              <a:bodyPr wrap="none" anchor="ctr"/>
              <a:lstStyle/>
              <a:p>
                <a:endParaRPr lang="en-US"/>
              </a:p>
            </p:txBody>
          </p:sp>
          <p:sp>
            <p:nvSpPr>
              <p:cNvPr id="114769" name="Line 92"/>
              <p:cNvSpPr>
                <a:spLocks noChangeShapeType="1"/>
              </p:cNvSpPr>
              <p:nvPr/>
            </p:nvSpPr>
            <p:spPr bwMode="auto">
              <a:xfrm>
                <a:off x="792" y="2296"/>
                <a:ext cx="1352" cy="0"/>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70" name="Line 93"/>
              <p:cNvSpPr>
                <a:spLocks noChangeShapeType="1"/>
              </p:cNvSpPr>
              <p:nvPr/>
            </p:nvSpPr>
            <p:spPr bwMode="auto">
              <a:xfrm>
                <a:off x="808" y="2808"/>
                <a:ext cx="1352" cy="0"/>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71" name="Line 94"/>
              <p:cNvSpPr>
                <a:spLocks noChangeShapeType="1"/>
              </p:cNvSpPr>
              <p:nvPr/>
            </p:nvSpPr>
            <p:spPr bwMode="auto">
              <a:xfrm flipV="1">
                <a:off x="2168" y="2150"/>
                <a:ext cx="136" cy="146"/>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72" name="Line 95"/>
              <p:cNvSpPr>
                <a:spLocks noChangeShapeType="1"/>
              </p:cNvSpPr>
              <p:nvPr/>
            </p:nvSpPr>
            <p:spPr bwMode="auto">
              <a:xfrm flipV="1">
                <a:off x="2160" y="2639"/>
                <a:ext cx="136" cy="153"/>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73" name="Line 96"/>
              <p:cNvSpPr>
                <a:spLocks noChangeShapeType="1"/>
              </p:cNvSpPr>
              <p:nvPr/>
            </p:nvSpPr>
            <p:spPr bwMode="auto">
              <a:xfrm flipV="1">
                <a:off x="1752" y="1690"/>
                <a:ext cx="157" cy="126"/>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74" name="Line 97"/>
              <p:cNvSpPr>
                <a:spLocks noChangeShapeType="1"/>
              </p:cNvSpPr>
              <p:nvPr/>
            </p:nvSpPr>
            <p:spPr bwMode="auto">
              <a:xfrm flipV="1">
                <a:off x="1280" y="1698"/>
                <a:ext cx="157" cy="126"/>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75" name="Line 98"/>
              <p:cNvSpPr>
                <a:spLocks noChangeShapeType="1"/>
              </p:cNvSpPr>
              <p:nvPr/>
            </p:nvSpPr>
            <p:spPr bwMode="auto">
              <a:xfrm>
                <a:off x="1280" y="1816"/>
                <a:ext cx="0" cy="1488"/>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76" name="Line 99"/>
              <p:cNvSpPr>
                <a:spLocks noChangeShapeType="1"/>
              </p:cNvSpPr>
              <p:nvPr/>
            </p:nvSpPr>
            <p:spPr bwMode="auto">
              <a:xfrm>
                <a:off x="1744" y="1816"/>
                <a:ext cx="0" cy="1488"/>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738" name="Oval 100"/>
            <p:cNvSpPr>
              <a:spLocks noChangeArrowheads="1"/>
            </p:cNvSpPr>
            <p:nvPr/>
          </p:nvSpPr>
          <p:spPr bwMode="auto">
            <a:xfrm>
              <a:off x="4120" y="1848"/>
              <a:ext cx="296" cy="280"/>
            </a:xfrm>
            <a:prstGeom prst="ellipse">
              <a:avLst/>
            </a:prstGeom>
            <a:solidFill>
              <a:schemeClr val="folHlink"/>
            </a:solidFill>
            <a:ln w="9525">
              <a:solidFill>
                <a:srgbClr val="3A0000"/>
              </a:solidFill>
              <a:round/>
              <a:headEnd/>
              <a:tailEnd/>
            </a:ln>
          </p:spPr>
          <p:txBody>
            <a:bodyPr wrap="none" anchor="ctr"/>
            <a:lstStyle/>
            <a:p>
              <a:endParaRPr lang="en-US"/>
            </a:p>
          </p:txBody>
        </p:sp>
        <p:sp>
          <p:nvSpPr>
            <p:cNvPr id="114739" name="Oval 101"/>
            <p:cNvSpPr>
              <a:spLocks noChangeArrowheads="1"/>
            </p:cNvSpPr>
            <p:nvPr/>
          </p:nvSpPr>
          <p:spPr bwMode="auto">
            <a:xfrm>
              <a:off x="4544" y="1856"/>
              <a:ext cx="296" cy="280"/>
            </a:xfrm>
            <a:prstGeom prst="ellipse">
              <a:avLst/>
            </a:prstGeom>
            <a:solidFill>
              <a:schemeClr val="folHlink"/>
            </a:solidFill>
            <a:ln w="9525">
              <a:solidFill>
                <a:srgbClr val="3A0000"/>
              </a:solidFill>
              <a:round/>
              <a:headEnd/>
              <a:tailEnd/>
            </a:ln>
          </p:spPr>
          <p:txBody>
            <a:bodyPr wrap="none" anchor="ctr"/>
            <a:lstStyle/>
            <a:p>
              <a:endParaRPr lang="en-US"/>
            </a:p>
          </p:txBody>
        </p:sp>
        <p:sp>
          <p:nvSpPr>
            <p:cNvPr id="114740" name="Oval 102"/>
            <p:cNvSpPr>
              <a:spLocks noChangeArrowheads="1"/>
            </p:cNvSpPr>
            <p:nvPr/>
          </p:nvSpPr>
          <p:spPr bwMode="auto">
            <a:xfrm>
              <a:off x="4920" y="1856"/>
              <a:ext cx="296" cy="280"/>
            </a:xfrm>
            <a:prstGeom prst="ellipse">
              <a:avLst/>
            </a:prstGeom>
            <a:solidFill>
              <a:schemeClr val="folHlink"/>
            </a:solidFill>
            <a:ln w="9525">
              <a:solidFill>
                <a:srgbClr val="3A0000"/>
              </a:solidFill>
              <a:round/>
              <a:headEnd/>
              <a:tailEnd/>
            </a:ln>
          </p:spPr>
          <p:txBody>
            <a:bodyPr wrap="none" anchor="ctr"/>
            <a:lstStyle/>
            <a:p>
              <a:endParaRPr lang="en-US"/>
            </a:p>
          </p:txBody>
        </p:sp>
        <p:sp>
          <p:nvSpPr>
            <p:cNvPr id="114741" name="Oval 103"/>
            <p:cNvSpPr>
              <a:spLocks noChangeArrowheads="1"/>
            </p:cNvSpPr>
            <p:nvPr/>
          </p:nvSpPr>
          <p:spPr bwMode="auto">
            <a:xfrm>
              <a:off x="4128" y="1384"/>
              <a:ext cx="296" cy="280"/>
            </a:xfrm>
            <a:prstGeom prst="ellipse">
              <a:avLst/>
            </a:prstGeom>
            <a:solidFill>
              <a:srgbClr val="FF6600"/>
            </a:solidFill>
            <a:ln w="9525">
              <a:solidFill>
                <a:srgbClr val="3A0000"/>
              </a:solidFill>
              <a:round/>
              <a:headEnd/>
              <a:tailEnd/>
            </a:ln>
          </p:spPr>
          <p:txBody>
            <a:bodyPr wrap="none" anchor="ctr"/>
            <a:lstStyle/>
            <a:p>
              <a:endParaRPr lang="en-US"/>
            </a:p>
          </p:txBody>
        </p:sp>
        <p:sp>
          <p:nvSpPr>
            <p:cNvPr id="114742" name="Oval 104"/>
            <p:cNvSpPr>
              <a:spLocks noChangeArrowheads="1"/>
            </p:cNvSpPr>
            <p:nvPr/>
          </p:nvSpPr>
          <p:spPr bwMode="auto">
            <a:xfrm>
              <a:off x="4552" y="1392"/>
              <a:ext cx="296" cy="280"/>
            </a:xfrm>
            <a:prstGeom prst="ellipse">
              <a:avLst/>
            </a:prstGeom>
            <a:solidFill>
              <a:srgbClr val="FF6600"/>
            </a:solidFill>
            <a:ln w="9525">
              <a:solidFill>
                <a:srgbClr val="3A0000"/>
              </a:solidFill>
              <a:round/>
              <a:headEnd/>
              <a:tailEnd/>
            </a:ln>
          </p:spPr>
          <p:txBody>
            <a:bodyPr wrap="none" anchor="ctr"/>
            <a:lstStyle/>
            <a:p>
              <a:endParaRPr lang="en-US"/>
            </a:p>
          </p:txBody>
        </p:sp>
        <p:sp>
          <p:nvSpPr>
            <p:cNvPr id="114743" name="Oval 105"/>
            <p:cNvSpPr>
              <a:spLocks noChangeArrowheads="1"/>
            </p:cNvSpPr>
            <p:nvPr/>
          </p:nvSpPr>
          <p:spPr bwMode="auto">
            <a:xfrm>
              <a:off x="4936" y="1392"/>
              <a:ext cx="296" cy="280"/>
            </a:xfrm>
            <a:prstGeom prst="ellipse">
              <a:avLst/>
            </a:prstGeom>
            <a:solidFill>
              <a:srgbClr val="FF6600"/>
            </a:solidFill>
            <a:ln w="9525">
              <a:solidFill>
                <a:srgbClr val="3A0000"/>
              </a:solidFill>
              <a:round/>
              <a:headEnd/>
              <a:tailEnd/>
            </a:ln>
          </p:spPr>
          <p:txBody>
            <a:bodyPr wrap="none" anchor="ctr"/>
            <a:lstStyle/>
            <a:p>
              <a:endParaRPr lang="en-US"/>
            </a:p>
          </p:txBody>
        </p:sp>
        <p:sp>
          <p:nvSpPr>
            <p:cNvPr id="114744" name="Oval 106"/>
            <p:cNvSpPr>
              <a:spLocks noChangeArrowheads="1"/>
            </p:cNvSpPr>
            <p:nvPr/>
          </p:nvSpPr>
          <p:spPr bwMode="auto">
            <a:xfrm>
              <a:off x="4096" y="912"/>
              <a:ext cx="296" cy="280"/>
            </a:xfrm>
            <a:prstGeom prst="ellipse">
              <a:avLst/>
            </a:prstGeom>
            <a:solidFill>
              <a:srgbClr val="A50021"/>
            </a:solidFill>
            <a:ln w="9525">
              <a:solidFill>
                <a:srgbClr val="3A0000"/>
              </a:solidFill>
              <a:round/>
              <a:headEnd/>
              <a:tailEnd/>
            </a:ln>
          </p:spPr>
          <p:txBody>
            <a:bodyPr wrap="none" anchor="ctr"/>
            <a:lstStyle/>
            <a:p>
              <a:endParaRPr lang="en-US"/>
            </a:p>
          </p:txBody>
        </p:sp>
        <p:sp>
          <p:nvSpPr>
            <p:cNvPr id="114745" name="Oval 107"/>
            <p:cNvSpPr>
              <a:spLocks noChangeArrowheads="1"/>
            </p:cNvSpPr>
            <p:nvPr/>
          </p:nvSpPr>
          <p:spPr bwMode="auto">
            <a:xfrm>
              <a:off x="4520" y="920"/>
              <a:ext cx="296" cy="280"/>
            </a:xfrm>
            <a:prstGeom prst="ellipse">
              <a:avLst/>
            </a:prstGeom>
            <a:solidFill>
              <a:srgbClr val="A50021"/>
            </a:solidFill>
            <a:ln w="9525">
              <a:solidFill>
                <a:srgbClr val="3A0000"/>
              </a:solidFill>
              <a:round/>
              <a:headEnd/>
              <a:tailEnd/>
            </a:ln>
          </p:spPr>
          <p:txBody>
            <a:bodyPr wrap="none" anchor="ctr"/>
            <a:lstStyle/>
            <a:p>
              <a:endParaRPr lang="en-US"/>
            </a:p>
          </p:txBody>
        </p:sp>
        <p:sp>
          <p:nvSpPr>
            <p:cNvPr id="114746" name="Oval 108"/>
            <p:cNvSpPr>
              <a:spLocks noChangeArrowheads="1"/>
            </p:cNvSpPr>
            <p:nvPr/>
          </p:nvSpPr>
          <p:spPr bwMode="auto">
            <a:xfrm>
              <a:off x="4920" y="920"/>
              <a:ext cx="296" cy="280"/>
            </a:xfrm>
            <a:prstGeom prst="ellipse">
              <a:avLst/>
            </a:prstGeom>
            <a:solidFill>
              <a:srgbClr val="A50021"/>
            </a:solidFill>
            <a:ln w="9525">
              <a:solidFill>
                <a:srgbClr val="3A0000"/>
              </a:solidFill>
              <a:round/>
              <a:headEnd/>
              <a:tailEnd/>
            </a:ln>
          </p:spPr>
          <p:txBody>
            <a:bodyPr wrap="none" anchor="ctr"/>
            <a:lstStyle/>
            <a:p>
              <a:endParaRPr lang="en-US"/>
            </a:p>
          </p:txBody>
        </p:sp>
        <p:sp>
          <p:nvSpPr>
            <p:cNvPr id="114747" name="Line 109"/>
            <p:cNvSpPr>
              <a:spLocks noChangeShapeType="1"/>
            </p:cNvSpPr>
            <p:nvPr/>
          </p:nvSpPr>
          <p:spPr bwMode="auto">
            <a:xfrm flipV="1">
              <a:off x="2064" y="1048"/>
              <a:ext cx="1872" cy="59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14748" name="Group 110"/>
            <p:cNvGrpSpPr>
              <a:grpSpLocks/>
            </p:cNvGrpSpPr>
            <p:nvPr/>
          </p:nvGrpSpPr>
          <p:grpSpPr bwMode="auto">
            <a:xfrm>
              <a:off x="3184" y="1528"/>
              <a:ext cx="1432" cy="1592"/>
              <a:chOff x="792" y="1664"/>
              <a:chExt cx="1512" cy="1664"/>
            </a:xfrm>
          </p:grpSpPr>
          <p:sp>
            <p:nvSpPr>
              <p:cNvPr id="114759" name="AutoShape 111"/>
              <p:cNvSpPr>
                <a:spLocks noChangeArrowheads="1"/>
              </p:cNvSpPr>
              <p:nvPr/>
            </p:nvSpPr>
            <p:spPr bwMode="auto">
              <a:xfrm>
                <a:off x="800" y="1664"/>
                <a:ext cx="1504" cy="1664"/>
              </a:xfrm>
              <a:prstGeom prst="cube">
                <a:avLst>
                  <a:gd name="adj" fmla="val 10106"/>
                </a:avLst>
              </a:prstGeom>
              <a:solidFill>
                <a:srgbClr val="FF9900">
                  <a:alpha val="50195"/>
                </a:srgbClr>
              </a:solidFill>
              <a:ln w="9525">
                <a:solidFill>
                  <a:srgbClr val="FF6600"/>
                </a:solidFill>
                <a:miter lim="800000"/>
                <a:headEnd/>
                <a:tailEnd/>
              </a:ln>
            </p:spPr>
            <p:txBody>
              <a:bodyPr wrap="none" anchor="ctr"/>
              <a:lstStyle/>
              <a:p>
                <a:endParaRPr lang="en-US"/>
              </a:p>
            </p:txBody>
          </p:sp>
          <p:sp>
            <p:nvSpPr>
              <p:cNvPr id="114760" name="Line 112"/>
              <p:cNvSpPr>
                <a:spLocks noChangeShapeType="1"/>
              </p:cNvSpPr>
              <p:nvPr/>
            </p:nvSpPr>
            <p:spPr bwMode="auto">
              <a:xfrm>
                <a:off x="792" y="2296"/>
                <a:ext cx="1352" cy="0"/>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61" name="Line 113"/>
              <p:cNvSpPr>
                <a:spLocks noChangeShapeType="1"/>
              </p:cNvSpPr>
              <p:nvPr/>
            </p:nvSpPr>
            <p:spPr bwMode="auto">
              <a:xfrm>
                <a:off x="808" y="2808"/>
                <a:ext cx="1352" cy="0"/>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62" name="Line 114"/>
              <p:cNvSpPr>
                <a:spLocks noChangeShapeType="1"/>
              </p:cNvSpPr>
              <p:nvPr/>
            </p:nvSpPr>
            <p:spPr bwMode="auto">
              <a:xfrm flipV="1">
                <a:off x="2168" y="2150"/>
                <a:ext cx="136" cy="146"/>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63" name="Line 115"/>
              <p:cNvSpPr>
                <a:spLocks noChangeShapeType="1"/>
              </p:cNvSpPr>
              <p:nvPr/>
            </p:nvSpPr>
            <p:spPr bwMode="auto">
              <a:xfrm flipV="1">
                <a:off x="2160" y="2639"/>
                <a:ext cx="136" cy="153"/>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64" name="Line 116"/>
              <p:cNvSpPr>
                <a:spLocks noChangeShapeType="1"/>
              </p:cNvSpPr>
              <p:nvPr/>
            </p:nvSpPr>
            <p:spPr bwMode="auto">
              <a:xfrm flipV="1">
                <a:off x="1752" y="1690"/>
                <a:ext cx="157" cy="126"/>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65" name="Line 117"/>
              <p:cNvSpPr>
                <a:spLocks noChangeShapeType="1"/>
              </p:cNvSpPr>
              <p:nvPr/>
            </p:nvSpPr>
            <p:spPr bwMode="auto">
              <a:xfrm flipV="1">
                <a:off x="1280" y="1698"/>
                <a:ext cx="157" cy="126"/>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66" name="Line 118"/>
              <p:cNvSpPr>
                <a:spLocks noChangeShapeType="1"/>
              </p:cNvSpPr>
              <p:nvPr/>
            </p:nvSpPr>
            <p:spPr bwMode="auto">
              <a:xfrm>
                <a:off x="1280" y="1816"/>
                <a:ext cx="0" cy="1488"/>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67" name="Line 119"/>
              <p:cNvSpPr>
                <a:spLocks noChangeShapeType="1"/>
              </p:cNvSpPr>
              <p:nvPr/>
            </p:nvSpPr>
            <p:spPr bwMode="auto">
              <a:xfrm>
                <a:off x="1744" y="1816"/>
                <a:ext cx="0" cy="1488"/>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749" name="Oval 120"/>
            <p:cNvSpPr>
              <a:spLocks noChangeArrowheads="1"/>
            </p:cNvSpPr>
            <p:nvPr/>
          </p:nvSpPr>
          <p:spPr bwMode="auto">
            <a:xfrm>
              <a:off x="3304" y="2760"/>
              <a:ext cx="296" cy="280"/>
            </a:xfrm>
            <a:prstGeom prst="ellipse">
              <a:avLst/>
            </a:prstGeom>
            <a:solidFill>
              <a:schemeClr val="folHlink"/>
            </a:solidFill>
            <a:ln w="9525">
              <a:solidFill>
                <a:srgbClr val="3A0000"/>
              </a:solidFill>
              <a:round/>
              <a:headEnd/>
              <a:tailEnd/>
            </a:ln>
          </p:spPr>
          <p:txBody>
            <a:bodyPr wrap="none" anchor="ctr"/>
            <a:lstStyle/>
            <a:p>
              <a:endParaRPr lang="en-US"/>
            </a:p>
          </p:txBody>
        </p:sp>
        <p:sp>
          <p:nvSpPr>
            <p:cNvPr id="114750" name="Oval 121"/>
            <p:cNvSpPr>
              <a:spLocks noChangeArrowheads="1"/>
            </p:cNvSpPr>
            <p:nvPr/>
          </p:nvSpPr>
          <p:spPr bwMode="auto">
            <a:xfrm>
              <a:off x="3712" y="2768"/>
              <a:ext cx="296" cy="280"/>
            </a:xfrm>
            <a:prstGeom prst="ellipse">
              <a:avLst/>
            </a:prstGeom>
            <a:solidFill>
              <a:schemeClr val="folHlink"/>
            </a:solidFill>
            <a:ln w="9525">
              <a:solidFill>
                <a:srgbClr val="3A0000"/>
              </a:solidFill>
              <a:round/>
              <a:headEnd/>
              <a:tailEnd/>
            </a:ln>
          </p:spPr>
          <p:txBody>
            <a:bodyPr wrap="none" anchor="ctr"/>
            <a:lstStyle/>
            <a:p>
              <a:endParaRPr lang="en-US"/>
            </a:p>
          </p:txBody>
        </p:sp>
        <p:sp>
          <p:nvSpPr>
            <p:cNvPr id="114751" name="Oval 122"/>
            <p:cNvSpPr>
              <a:spLocks noChangeArrowheads="1"/>
            </p:cNvSpPr>
            <p:nvPr/>
          </p:nvSpPr>
          <p:spPr bwMode="auto">
            <a:xfrm>
              <a:off x="4128" y="2768"/>
              <a:ext cx="296" cy="280"/>
            </a:xfrm>
            <a:prstGeom prst="ellipse">
              <a:avLst/>
            </a:prstGeom>
            <a:solidFill>
              <a:schemeClr val="folHlink"/>
            </a:solidFill>
            <a:ln w="9525">
              <a:solidFill>
                <a:srgbClr val="3A0000"/>
              </a:solidFill>
              <a:round/>
              <a:headEnd/>
              <a:tailEnd/>
            </a:ln>
          </p:spPr>
          <p:txBody>
            <a:bodyPr wrap="none" anchor="ctr"/>
            <a:lstStyle/>
            <a:p>
              <a:endParaRPr lang="en-US"/>
            </a:p>
          </p:txBody>
        </p:sp>
        <p:sp>
          <p:nvSpPr>
            <p:cNvPr id="114752" name="Oval 123"/>
            <p:cNvSpPr>
              <a:spLocks noChangeArrowheads="1"/>
            </p:cNvSpPr>
            <p:nvPr/>
          </p:nvSpPr>
          <p:spPr bwMode="auto">
            <a:xfrm>
              <a:off x="3256" y="1752"/>
              <a:ext cx="296" cy="280"/>
            </a:xfrm>
            <a:prstGeom prst="ellipse">
              <a:avLst/>
            </a:prstGeom>
            <a:solidFill>
              <a:srgbClr val="A50021"/>
            </a:solidFill>
            <a:ln w="9525">
              <a:solidFill>
                <a:srgbClr val="3A0000"/>
              </a:solidFill>
              <a:round/>
              <a:headEnd/>
              <a:tailEnd/>
            </a:ln>
          </p:spPr>
          <p:txBody>
            <a:bodyPr wrap="none" anchor="ctr"/>
            <a:lstStyle/>
            <a:p>
              <a:endParaRPr lang="en-US"/>
            </a:p>
          </p:txBody>
        </p:sp>
        <p:sp>
          <p:nvSpPr>
            <p:cNvPr id="114753" name="Oval 124"/>
            <p:cNvSpPr>
              <a:spLocks noChangeArrowheads="1"/>
            </p:cNvSpPr>
            <p:nvPr/>
          </p:nvSpPr>
          <p:spPr bwMode="auto">
            <a:xfrm>
              <a:off x="3696" y="1760"/>
              <a:ext cx="296" cy="280"/>
            </a:xfrm>
            <a:prstGeom prst="ellipse">
              <a:avLst/>
            </a:prstGeom>
            <a:solidFill>
              <a:srgbClr val="A50021"/>
            </a:solidFill>
            <a:ln w="9525">
              <a:solidFill>
                <a:srgbClr val="3A0000"/>
              </a:solidFill>
              <a:round/>
              <a:headEnd/>
              <a:tailEnd/>
            </a:ln>
          </p:spPr>
          <p:txBody>
            <a:bodyPr wrap="none" anchor="ctr"/>
            <a:lstStyle/>
            <a:p>
              <a:endParaRPr lang="en-US"/>
            </a:p>
          </p:txBody>
        </p:sp>
        <p:sp>
          <p:nvSpPr>
            <p:cNvPr id="114754" name="Oval 125"/>
            <p:cNvSpPr>
              <a:spLocks noChangeArrowheads="1"/>
            </p:cNvSpPr>
            <p:nvPr/>
          </p:nvSpPr>
          <p:spPr bwMode="auto">
            <a:xfrm>
              <a:off x="4128" y="1760"/>
              <a:ext cx="296" cy="280"/>
            </a:xfrm>
            <a:prstGeom prst="ellipse">
              <a:avLst/>
            </a:prstGeom>
            <a:solidFill>
              <a:srgbClr val="A50021"/>
            </a:solidFill>
            <a:ln w="9525">
              <a:solidFill>
                <a:srgbClr val="3A0000"/>
              </a:solidFill>
              <a:round/>
              <a:headEnd/>
              <a:tailEnd/>
            </a:ln>
          </p:spPr>
          <p:txBody>
            <a:bodyPr wrap="none" anchor="ctr"/>
            <a:lstStyle/>
            <a:p>
              <a:endParaRPr lang="en-US"/>
            </a:p>
          </p:txBody>
        </p:sp>
        <p:sp>
          <p:nvSpPr>
            <p:cNvPr id="114755" name="Oval 126"/>
            <p:cNvSpPr>
              <a:spLocks noChangeArrowheads="1"/>
            </p:cNvSpPr>
            <p:nvPr/>
          </p:nvSpPr>
          <p:spPr bwMode="auto">
            <a:xfrm>
              <a:off x="3264" y="2224"/>
              <a:ext cx="296" cy="280"/>
            </a:xfrm>
            <a:prstGeom prst="ellipse">
              <a:avLst/>
            </a:prstGeom>
            <a:solidFill>
              <a:srgbClr val="FF6600"/>
            </a:solidFill>
            <a:ln w="9525">
              <a:solidFill>
                <a:srgbClr val="3A0000"/>
              </a:solidFill>
              <a:round/>
              <a:headEnd/>
              <a:tailEnd/>
            </a:ln>
          </p:spPr>
          <p:txBody>
            <a:bodyPr wrap="none" anchor="ctr"/>
            <a:lstStyle/>
            <a:p>
              <a:endParaRPr lang="en-US"/>
            </a:p>
          </p:txBody>
        </p:sp>
        <p:sp>
          <p:nvSpPr>
            <p:cNvPr id="114756" name="Oval 127"/>
            <p:cNvSpPr>
              <a:spLocks noChangeArrowheads="1"/>
            </p:cNvSpPr>
            <p:nvPr/>
          </p:nvSpPr>
          <p:spPr bwMode="auto">
            <a:xfrm>
              <a:off x="3688" y="2232"/>
              <a:ext cx="296" cy="280"/>
            </a:xfrm>
            <a:prstGeom prst="ellipse">
              <a:avLst/>
            </a:prstGeom>
            <a:solidFill>
              <a:srgbClr val="FF6600"/>
            </a:solidFill>
            <a:ln w="9525">
              <a:solidFill>
                <a:srgbClr val="3A0000"/>
              </a:solidFill>
              <a:round/>
              <a:headEnd/>
              <a:tailEnd/>
            </a:ln>
          </p:spPr>
          <p:txBody>
            <a:bodyPr wrap="none" anchor="ctr"/>
            <a:lstStyle/>
            <a:p>
              <a:endParaRPr lang="en-US"/>
            </a:p>
          </p:txBody>
        </p:sp>
        <p:sp>
          <p:nvSpPr>
            <p:cNvPr id="114757" name="Oval 128"/>
            <p:cNvSpPr>
              <a:spLocks noChangeArrowheads="1"/>
            </p:cNvSpPr>
            <p:nvPr/>
          </p:nvSpPr>
          <p:spPr bwMode="auto">
            <a:xfrm>
              <a:off x="4128" y="2232"/>
              <a:ext cx="296" cy="280"/>
            </a:xfrm>
            <a:prstGeom prst="ellipse">
              <a:avLst/>
            </a:prstGeom>
            <a:solidFill>
              <a:srgbClr val="FF6600"/>
            </a:solidFill>
            <a:ln w="9525">
              <a:solidFill>
                <a:srgbClr val="3A0000"/>
              </a:solidFill>
              <a:round/>
              <a:headEnd/>
              <a:tailEnd/>
            </a:ln>
          </p:spPr>
          <p:txBody>
            <a:bodyPr wrap="none" anchor="ctr"/>
            <a:lstStyle/>
            <a:p>
              <a:endParaRPr lang="en-US"/>
            </a:p>
          </p:txBody>
        </p:sp>
        <p:sp>
          <p:nvSpPr>
            <p:cNvPr id="114758" name="Line 129"/>
            <p:cNvSpPr>
              <a:spLocks noChangeShapeType="1"/>
            </p:cNvSpPr>
            <p:nvPr/>
          </p:nvSpPr>
          <p:spPr bwMode="auto">
            <a:xfrm>
              <a:off x="1936" y="2272"/>
              <a:ext cx="1176" cy="8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5" name="Group 67"/>
          <p:cNvGrpSpPr>
            <a:grpSpLocks/>
          </p:cNvGrpSpPr>
          <p:nvPr/>
        </p:nvGrpSpPr>
        <p:grpSpPr bwMode="auto">
          <a:xfrm>
            <a:off x="3644900" y="3873500"/>
            <a:ext cx="2400300" cy="2641600"/>
            <a:chOff x="792" y="1664"/>
            <a:chExt cx="1512" cy="1664"/>
          </a:xfrm>
        </p:grpSpPr>
        <p:sp>
          <p:nvSpPr>
            <p:cNvPr id="114726" name="AutoShape 68"/>
            <p:cNvSpPr>
              <a:spLocks noChangeArrowheads="1"/>
            </p:cNvSpPr>
            <p:nvPr/>
          </p:nvSpPr>
          <p:spPr bwMode="auto">
            <a:xfrm>
              <a:off x="800" y="1664"/>
              <a:ext cx="1504" cy="1664"/>
            </a:xfrm>
            <a:prstGeom prst="cube">
              <a:avLst>
                <a:gd name="adj" fmla="val 10106"/>
              </a:avLst>
            </a:prstGeom>
            <a:solidFill>
              <a:srgbClr val="99CC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4727" name="Line 69"/>
            <p:cNvSpPr>
              <a:spLocks noChangeShapeType="1"/>
            </p:cNvSpPr>
            <p:nvPr/>
          </p:nvSpPr>
          <p:spPr bwMode="auto">
            <a:xfrm>
              <a:off x="792" y="2296"/>
              <a:ext cx="1352" cy="0"/>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28" name="Line 70"/>
            <p:cNvSpPr>
              <a:spLocks noChangeShapeType="1"/>
            </p:cNvSpPr>
            <p:nvPr/>
          </p:nvSpPr>
          <p:spPr bwMode="auto">
            <a:xfrm>
              <a:off x="808" y="2808"/>
              <a:ext cx="1352" cy="0"/>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29" name="Line 71"/>
            <p:cNvSpPr>
              <a:spLocks noChangeShapeType="1"/>
            </p:cNvSpPr>
            <p:nvPr/>
          </p:nvSpPr>
          <p:spPr bwMode="auto">
            <a:xfrm flipV="1">
              <a:off x="2168" y="2150"/>
              <a:ext cx="136" cy="146"/>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30" name="Line 72"/>
            <p:cNvSpPr>
              <a:spLocks noChangeShapeType="1"/>
            </p:cNvSpPr>
            <p:nvPr/>
          </p:nvSpPr>
          <p:spPr bwMode="auto">
            <a:xfrm flipV="1">
              <a:off x="2160" y="2639"/>
              <a:ext cx="136" cy="153"/>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31" name="Line 73"/>
            <p:cNvSpPr>
              <a:spLocks noChangeShapeType="1"/>
            </p:cNvSpPr>
            <p:nvPr/>
          </p:nvSpPr>
          <p:spPr bwMode="auto">
            <a:xfrm flipV="1">
              <a:off x="1752" y="1690"/>
              <a:ext cx="157" cy="126"/>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32" name="Line 74"/>
            <p:cNvSpPr>
              <a:spLocks noChangeShapeType="1"/>
            </p:cNvSpPr>
            <p:nvPr/>
          </p:nvSpPr>
          <p:spPr bwMode="auto">
            <a:xfrm flipV="1">
              <a:off x="1280" y="1698"/>
              <a:ext cx="157" cy="126"/>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33" name="Line 75"/>
            <p:cNvSpPr>
              <a:spLocks noChangeShapeType="1"/>
            </p:cNvSpPr>
            <p:nvPr/>
          </p:nvSpPr>
          <p:spPr bwMode="auto">
            <a:xfrm>
              <a:off x="1280" y="1816"/>
              <a:ext cx="0" cy="1488"/>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34" name="Line 76"/>
            <p:cNvSpPr>
              <a:spLocks noChangeShapeType="1"/>
            </p:cNvSpPr>
            <p:nvPr/>
          </p:nvSpPr>
          <p:spPr bwMode="auto">
            <a:xfrm>
              <a:off x="1744" y="1816"/>
              <a:ext cx="0" cy="1488"/>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691" name="Rectangle 2"/>
          <p:cNvSpPr>
            <a:spLocks noGrp="1" noChangeArrowheads="1"/>
          </p:cNvSpPr>
          <p:nvPr>
            <p:ph type="title"/>
          </p:nvPr>
        </p:nvSpPr>
        <p:spPr/>
        <p:txBody>
          <a:bodyPr>
            <a:normAutofit fontScale="90000"/>
          </a:bodyPr>
          <a:lstStyle/>
          <a:p>
            <a:pPr eaLnBrk="1" hangingPunct="1"/>
            <a:r>
              <a:rPr lang="en-AU" sz="4400">
                <a:latin typeface="Arial" charset="0"/>
                <a:cs typeface="Arial" charset="0"/>
              </a:rPr>
              <a:t>Handling Uncertainty</a:t>
            </a:r>
          </a:p>
        </p:txBody>
      </p:sp>
      <p:sp>
        <p:nvSpPr>
          <p:cNvPr id="114692" name="AutoShape 3"/>
          <p:cNvSpPr>
            <a:spLocks noChangeArrowheads="1"/>
          </p:cNvSpPr>
          <p:nvPr/>
        </p:nvSpPr>
        <p:spPr bwMode="auto">
          <a:xfrm>
            <a:off x="952500" y="2197100"/>
            <a:ext cx="2387600" cy="2641600"/>
          </a:xfrm>
          <a:prstGeom prst="cube">
            <a:avLst>
              <a:gd name="adj" fmla="val 10106"/>
            </a:avLst>
          </a:prstGeom>
          <a:solidFill>
            <a:srgbClr val="A50021">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4693" name="AutoShape 4"/>
          <p:cNvSpPr>
            <a:spLocks noChangeArrowheads="1"/>
          </p:cNvSpPr>
          <p:nvPr/>
        </p:nvSpPr>
        <p:spPr bwMode="auto">
          <a:xfrm>
            <a:off x="749300" y="2413000"/>
            <a:ext cx="2387600" cy="2641600"/>
          </a:xfrm>
          <a:prstGeom prst="cube">
            <a:avLst>
              <a:gd name="adj" fmla="val 10106"/>
            </a:avLst>
          </a:prstGeom>
          <a:solidFill>
            <a:srgbClr val="FF99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4694" name="Line 5"/>
          <p:cNvSpPr>
            <a:spLocks noChangeShapeType="1"/>
          </p:cNvSpPr>
          <p:nvPr/>
        </p:nvSpPr>
        <p:spPr bwMode="auto">
          <a:xfrm flipV="1">
            <a:off x="2908300" y="3114675"/>
            <a:ext cx="241300" cy="285750"/>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695" name="Line 6"/>
          <p:cNvSpPr>
            <a:spLocks noChangeShapeType="1"/>
          </p:cNvSpPr>
          <p:nvPr/>
        </p:nvSpPr>
        <p:spPr bwMode="auto">
          <a:xfrm flipV="1">
            <a:off x="3149600" y="2870200"/>
            <a:ext cx="190500" cy="231775"/>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696" name="Line 7"/>
          <p:cNvSpPr>
            <a:spLocks noChangeShapeType="1"/>
          </p:cNvSpPr>
          <p:nvPr/>
        </p:nvSpPr>
        <p:spPr bwMode="auto">
          <a:xfrm flipV="1">
            <a:off x="2895600" y="3876675"/>
            <a:ext cx="241300" cy="298450"/>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697" name="Line 8"/>
          <p:cNvSpPr>
            <a:spLocks noChangeShapeType="1"/>
          </p:cNvSpPr>
          <p:nvPr/>
        </p:nvSpPr>
        <p:spPr bwMode="auto">
          <a:xfrm flipV="1">
            <a:off x="3136900" y="3619500"/>
            <a:ext cx="190500" cy="242888"/>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698" name="Line 9"/>
          <p:cNvSpPr>
            <a:spLocks noChangeShapeType="1"/>
          </p:cNvSpPr>
          <p:nvPr/>
        </p:nvSpPr>
        <p:spPr bwMode="auto">
          <a:xfrm flipV="1">
            <a:off x="2281238" y="2422525"/>
            <a:ext cx="279400" cy="247650"/>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699" name="Line 10"/>
          <p:cNvSpPr>
            <a:spLocks noChangeShapeType="1"/>
          </p:cNvSpPr>
          <p:nvPr/>
        </p:nvSpPr>
        <p:spPr bwMode="auto">
          <a:xfrm flipV="1">
            <a:off x="2560638" y="2209800"/>
            <a:ext cx="220662" cy="200025"/>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00" name="Line 11"/>
          <p:cNvSpPr>
            <a:spLocks noChangeShapeType="1"/>
          </p:cNvSpPr>
          <p:nvPr/>
        </p:nvSpPr>
        <p:spPr bwMode="auto">
          <a:xfrm flipV="1">
            <a:off x="1531938" y="2435225"/>
            <a:ext cx="279400" cy="247650"/>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01" name="Line 12"/>
          <p:cNvSpPr>
            <a:spLocks noChangeShapeType="1"/>
          </p:cNvSpPr>
          <p:nvPr/>
        </p:nvSpPr>
        <p:spPr bwMode="auto">
          <a:xfrm flipV="1">
            <a:off x="1811338" y="2222500"/>
            <a:ext cx="220662" cy="200025"/>
          </a:xfrm>
          <a:prstGeom prst="line">
            <a:avLst/>
          </a:prstGeom>
          <a:noFill/>
          <a:ln w="28575">
            <a:solidFill>
              <a:srgbClr val="3A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4702" name="Group 13"/>
          <p:cNvGrpSpPr>
            <a:grpSpLocks/>
          </p:cNvGrpSpPr>
          <p:nvPr/>
        </p:nvGrpSpPr>
        <p:grpSpPr bwMode="auto">
          <a:xfrm>
            <a:off x="508000" y="2641600"/>
            <a:ext cx="2400300" cy="2641600"/>
            <a:chOff x="792" y="1664"/>
            <a:chExt cx="1512" cy="1664"/>
          </a:xfrm>
        </p:grpSpPr>
        <p:sp>
          <p:nvSpPr>
            <p:cNvPr id="114717" name="AutoShape 14"/>
            <p:cNvSpPr>
              <a:spLocks noChangeArrowheads="1"/>
            </p:cNvSpPr>
            <p:nvPr/>
          </p:nvSpPr>
          <p:spPr bwMode="auto">
            <a:xfrm>
              <a:off x="800" y="1664"/>
              <a:ext cx="1504" cy="1664"/>
            </a:xfrm>
            <a:prstGeom prst="cube">
              <a:avLst>
                <a:gd name="adj" fmla="val 10106"/>
              </a:avLst>
            </a:prstGeom>
            <a:solidFill>
              <a:srgbClr val="99CC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4718" name="Line 15"/>
            <p:cNvSpPr>
              <a:spLocks noChangeShapeType="1"/>
            </p:cNvSpPr>
            <p:nvPr/>
          </p:nvSpPr>
          <p:spPr bwMode="auto">
            <a:xfrm>
              <a:off x="792" y="2296"/>
              <a:ext cx="1352" cy="0"/>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19" name="Line 16"/>
            <p:cNvSpPr>
              <a:spLocks noChangeShapeType="1"/>
            </p:cNvSpPr>
            <p:nvPr/>
          </p:nvSpPr>
          <p:spPr bwMode="auto">
            <a:xfrm>
              <a:off x="808" y="2808"/>
              <a:ext cx="1352" cy="0"/>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20" name="Line 17"/>
            <p:cNvSpPr>
              <a:spLocks noChangeShapeType="1"/>
            </p:cNvSpPr>
            <p:nvPr/>
          </p:nvSpPr>
          <p:spPr bwMode="auto">
            <a:xfrm flipV="1">
              <a:off x="2168" y="2150"/>
              <a:ext cx="136" cy="146"/>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21" name="Line 18"/>
            <p:cNvSpPr>
              <a:spLocks noChangeShapeType="1"/>
            </p:cNvSpPr>
            <p:nvPr/>
          </p:nvSpPr>
          <p:spPr bwMode="auto">
            <a:xfrm flipV="1">
              <a:off x="2160" y="2639"/>
              <a:ext cx="136" cy="153"/>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22" name="Line 19"/>
            <p:cNvSpPr>
              <a:spLocks noChangeShapeType="1"/>
            </p:cNvSpPr>
            <p:nvPr/>
          </p:nvSpPr>
          <p:spPr bwMode="auto">
            <a:xfrm flipV="1">
              <a:off x="1752" y="1690"/>
              <a:ext cx="157" cy="126"/>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23" name="Line 20"/>
            <p:cNvSpPr>
              <a:spLocks noChangeShapeType="1"/>
            </p:cNvSpPr>
            <p:nvPr/>
          </p:nvSpPr>
          <p:spPr bwMode="auto">
            <a:xfrm flipV="1">
              <a:off x="1280" y="1698"/>
              <a:ext cx="157" cy="126"/>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24" name="Line 21"/>
            <p:cNvSpPr>
              <a:spLocks noChangeShapeType="1"/>
            </p:cNvSpPr>
            <p:nvPr/>
          </p:nvSpPr>
          <p:spPr bwMode="auto">
            <a:xfrm>
              <a:off x="1280" y="1816"/>
              <a:ext cx="0" cy="1488"/>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4725" name="Line 22"/>
            <p:cNvSpPr>
              <a:spLocks noChangeShapeType="1"/>
            </p:cNvSpPr>
            <p:nvPr/>
          </p:nvSpPr>
          <p:spPr bwMode="auto">
            <a:xfrm>
              <a:off x="1744" y="1816"/>
              <a:ext cx="0" cy="1488"/>
            </a:xfrm>
            <a:prstGeom prst="line">
              <a:avLst/>
            </a:prstGeom>
            <a:noFill/>
            <a:ln w="28575">
              <a:solidFill>
                <a:srgbClr val="0066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703" name="Freeform 23"/>
          <p:cNvSpPr>
            <a:spLocks/>
          </p:cNvSpPr>
          <p:nvPr/>
        </p:nvSpPr>
        <p:spPr bwMode="auto">
          <a:xfrm>
            <a:off x="2654300" y="4152900"/>
            <a:ext cx="914400" cy="1231900"/>
          </a:xfrm>
          <a:custGeom>
            <a:avLst/>
            <a:gdLst>
              <a:gd name="T0" fmla="*/ 0 w 576"/>
              <a:gd name="T1" fmla="*/ 2147483647 h 776"/>
              <a:gd name="T2" fmla="*/ 2147483647 w 576"/>
              <a:gd name="T3" fmla="*/ 0 h 776"/>
              <a:gd name="T4" fmla="*/ 2147483647 w 576"/>
              <a:gd name="T5" fmla="*/ 2147483647 h 776"/>
              <a:gd name="T6" fmla="*/ 2147483647 w 576"/>
              <a:gd name="T7" fmla="*/ 2147483647 h 776"/>
              <a:gd name="T8" fmla="*/ 0 w 576"/>
              <a:gd name="T9" fmla="*/ 2147483647 h 776"/>
              <a:gd name="T10" fmla="*/ 0 60000 65536"/>
              <a:gd name="T11" fmla="*/ 0 60000 65536"/>
              <a:gd name="T12" fmla="*/ 0 60000 65536"/>
              <a:gd name="T13" fmla="*/ 0 60000 65536"/>
              <a:gd name="T14" fmla="*/ 0 60000 65536"/>
              <a:gd name="T15" fmla="*/ 0 w 576"/>
              <a:gd name="T16" fmla="*/ 0 h 776"/>
              <a:gd name="T17" fmla="*/ 576 w 576"/>
              <a:gd name="T18" fmla="*/ 776 h 776"/>
            </a:gdLst>
            <a:ahLst/>
            <a:cxnLst>
              <a:cxn ang="T10">
                <a:pos x="T0" y="T1"/>
              </a:cxn>
              <a:cxn ang="T11">
                <a:pos x="T2" y="T3"/>
              </a:cxn>
              <a:cxn ang="T12">
                <a:pos x="T4" y="T5"/>
              </a:cxn>
              <a:cxn ang="T13">
                <a:pos x="T6" y="T7"/>
              </a:cxn>
              <a:cxn ang="T14">
                <a:pos x="T8" y="T9"/>
              </a:cxn>
            </a:cxnLst>
            <a:rect l="T15" t="T16" r="T17" b="T18"/>
            <a:pathLst>
              <a:path w="576" h="776">
                <a:moveTo>
                  <a:pt x="0" y="704"/>
                </a:moveTo>
                <a:lnTo>
                  <a:pt x="504" y="0"/>
                </a:lnTo>
                <a:lnTo>
                  <a:pt x="576" y="384"/>
                </a:lnTo>
                <a:lnTo>
                  <a:pt x="152" y="776"/>
                </a:lnTo>
                <a:lnTo>
                  <a:pt x="0" y="7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04" name="Rectangle 44"/>
          <p:cNvSpPr>
            <a:spLocks noChangeArrowheads="1"/>
          </p:cNvSpPr>
          <p:nvPr/>
        </p:nvSpPr>
        <p:spPr bwMode="auto">
          <a:xfrm>
            <a:off x="844550" y="5408613"/>
            <a:ext cx="15557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a:lstStyle/>
          <a:p>
            <a:pPr marL="542925" lvl="1" indent="-180975">
              <a:spcBef>
                <a:spcPct val="20000"/>
              </a:spcBef>
              <a:buClr>
                <a:schemeClr val="tx1"/>
              </a:buClr>
              <a:buFont typeface="Arial" charset="0"/>
              <a:buNone/>
            </a:pPr>
            <a:r>
              <a:rPr lang="en-US" sz="2000" b="1" dirty="0"/>
              <a:t>Scenario</a:t>
            </a:r>
          </a:p>
        </p:txBody>
      </p:sp>
      <p:sp>
        <p:nvSpPr>
          <p:cNvPr id="114705" name="Rectangle 45"/>
          <p:cNvSpPr>
            <a:spLocks noChangeArrowheads="1"/>
          </p:cNvSpPr>
          <p:nvPr/>
        </p:nvSpPr>
        <p:spPr bwMode="auto">
          <a:xfrm rot="-5400000">
            <a:off x="-470693" y="3860006"/>
            <a:ext cx="155575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p>
            <a:pPr marL="542925" lvl="1" indent="-180975">
              <a:spcBef>
                <a:spcPct val="20000"/>
              </a:spcBef>
              <a:buClr>
                <a:schemeClr val="tx1"/>
              </a:buClr>
              <a:buFont typeface="Arial" charset="0"/>
              <a:buNone/>
            </a:pPr>
            <a:r>
              <a:rPr lang="en-US" sz="2000" b="1" dirty="0"/>
              <a:t>Strategy</a:t>
            </a:r>
          </a:p>
        </p:txBody>
      </p:sp>
      <p:sp>
        <p:nvSpPr>
          <p:cNvPr id="114706" name="Rectangle 46"/>
          <p:cNvSpPr>
            <a:spLocks noChangeArrowheads="1"/>
          </p:cNvSpPr>
          <p:nvPr/>
        </p:nvSpPr>
        <p:spPr bwMode="auto">
          <a:xfrm rot="-2859042">
            <a:off x="-407987" y="2170113"/>
            <a:ext cx="244951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42925" lvl="1" indent="-180975">
              <a:spcBef>
                <a:spcPct val="20000"/>
              </a:spcBef>
              <a:buClr>
                <a:schemeClr val="tx1"/>
              </a:buClr>
              <a:buFont typeface="Arial" charset="0"/>
              <a:buNone/>
            </a:pPr>
            <a:r>
              <a:rPr lang="en-US" sz="2000" b="1" dirty="0"/>
              <a:t>Specification </a:t>
            </a:r>
          </a:p>
        </p:txBody>
      </p:sp>
      <p:sp>
        <p:nvSpPr>
          <p:cNvPr id="333901" name="Oval 77"/>
          <p:cNvSpPr>
            <a:spLocks noChangeArrowheads="1"/>
          </p:cNvSpPr>
          <p:nvPr/>
        </p:nvSpPr>
        <p:spPr bwMode="auto">
          <a:xfrm>
            <a:off x="3797300" y="4216400"/>
            <a:ext cx="469900" cy="444500"/>
          </a:xfrm>
          <a:prstGeom prst="ellipse">
            <a:avLst/>
          </a:prstGeom>
          <a:solidFill>
            <a:srgbClr val="A50021"/>
          </a:solidFill>
          <a:ln w="9525">
            <a:solidFill>
              <a:srgbClr val="3A0000"/>
            </a:solidFill>
            <a:round/>
            <a:headEnd/>
            <a:tailEnd/>
          </a:ln>
        </p:spPr>
        <p:txBody>
          <a:bodyPr wrap="none" anchor="ctr"/>
          <a:lstStyle/>
          <a:p>
            <a:endParaRPr lang="en-US"/>
          </a:p>
        </p:txBody>
      </p:sp>
      <p:sp>
        <p:nvSpPr>
          <p:cNvPr id="333902" name="Oval 78"/>
          <p:cNvSpPr>
            <a:spLocks noChangeArrowheads="1"/>
          </p:cNvSpPr>
          <p:nvPr/>
        </p:nvSpPr>
        <p:spPr bwMode="auto">
          <a:xfrm>
            <a:off x="4521200" y="4229100"/>
            <a:ext cx="469900" cy="444500"/>
          </a:xfrm>
          <a:prstGeom prst="ellipse">
            <a:avLst/>
          </a:prstGeom>
          <a:solidFill>
            <a:srgbClr val="A50021"/>
          </a:solidFill>
          <a:ln w="9525">
            <a:solidFill>
              <a:srgbClr val="3A0000"/>
            </a:solidFill>
            <a:round/>
            <a:headEnd/>
            <a:tailEnd/>
          </a:ln>
        </p:spPr>
        <p:txBody>
          <a:bodyPr wrap="none" anchor="ctr"/>
          <a:lstStyle/>
          <a:p>
            <a:endParaRPr lang="en-US"/>
          </a:p>
        </p:txBody>
      </p:sp>
      <p:sp>
        <p:nvSpPr>
          <p:cNvPr id="333903" name="Oval 79"/>
          <p:cNvSpPr>
            <a:spLocks noChangeArrowheads="1"/>
          </p:cNvSpPr>
          <p:nvPr/>
        </p:nvSpPr>
        <p:spPr bwMode="auto">
          <a:xfrm>
            <a:off x="5270500" y="4229100"/>
            <a:ext cx="469900" cy="444500"/>
          </a:xfrm>
          <a:prstGeom prst="ellipse">
            <a:avLst/>
          </a:prstGeom>
          <a:solidFill>
            <a:srgbClr val="A50021"/>
          </a:solidFill>
          <a:ln w="9525">
            <a:solidFill>
              <a:srgbClr val="3A0000"/>
            </a:solidFill>
            <a:round/>
            <a:headEnd/>
            <a:tailEnd/>
          </a:ln>
        </p:spPr>
        <p:txBody>
          <a:bodyPr wrap="none" anchor="ctr"/>
          <a:lstStyle/>
          <a:p>
            <a:endParaRPr lang="en-US"/>
          </a:p>
        </p:txBody>
      </p:sp>
      <p:sp>
        <p:nvSpPr>
          <p:cNvPr id="333904" name="Oval 80"/>
          <p:cNvSpPr>
            <a:spLocks noChangeArrowheads="1"/>
          </p:cNvSpPr>
          <p:nvPr/>
        </p:nvSpPr>
        <p:spPr bwMode="auto">
          <a:xfrm>
            <a:off x="3784600" y="5016500"/>
            <a:ext cx="469900" cy="444500"/>
          </a:xfrm>
          <a:prstGeom prst="ellipse">
            <a:avLst/>
          </a:prstGeom>
          <a:solidFill>
            <a:srgbClr val="FF6600"/>
          </a:solidFill>
          <a:ln w="9525">
            <a:solidFill>
              <a:srgbClr val="3A0000"/>
            </a:solidFill>
            <a:round/>
            <a:headEnd/>
            <a:tailEnd/>
          </a:ln>
        </p:spPr>
        <p:txBody>
          <a:bodyPr wrap="none" anchor="ctr"/>
          <a:lstStyle/>
          <a:p>
            <a:endParaRPr lang="en-US"/>
          </a:p>
        </p:txBody>
      </p:sp>
      <p:sp>
        <p:nvSpPr>
          <p:cNvPr id="333905" name="Oval 81"/>
          <p:cNvSpPr>
            <a:spLocks noChangeArrowheads="1"/>
          </p:cNvSpPr>
          <p:nvPr/>
        </p:nvSpPr>
        <p:spPr bwMode="auto">
          <a:xfrm>
            <a:off x="4508500" y="5029200"/>
            <a:ext cx="469900" cy="444500"/>
          </a:xfrm>
          <a:prstGeom prst="ellipse">
            <a:avLst/>
          </a:prstGeom>
          <a:solidFill>
            <a:srgbClr val="FF6600"/>
          </a:solidFill>
          <a:ln w="9525">
            <a:solidFill>
              <a:srgbClr val="3A0000"/>
            </a:solidFill>
            <a:round/>
            <a:headEnd/>
            <a:tailEnd/>
          </a:ln>
        </p:spPr>
        <p:txBody>
          <a:bodyPr wrap="none" anchor="ctr"/>
          <a:lstStyle/>
          <a:p>
            <a:endParaRPr lang="en-US"/>
          </a:p>
        </p:txBody>
      </p:sp>
      <p:sp>
        <p:nvSpPr>
          <p:cNvPr id="333906" name="Oval 82"/>
          <p:cNvSpPr>
            <a:spLocks noChangeArrowheads="1"/>
          </p:cNvSpPr>
          <p:nvPr/>
        </p:nvSpPr>
        <p:spPr bwMode="auto">
          <a:xfrm>
            <a:off x="5257800" y="5029200"/>
            <a:ext cx="469900" cy="444500"/>
          </a:xfrm>
          <a:prstGeom prst="ellipse">
            <a:avLst/>
          </a:prstGeom>
          <a:solidFill>
            <a:srgbClr val="FF6600"/>
          </a:solidFill>
          <a:ln w="9525">
            <a:solidFill>
              <a:srgbClr val="3A0000"/>
            </a:solidFill>
            <a:round/>
            <a:headEnd/>
            <a:tailEnd/>
          </a:ln>
        </p:spPr>
        <p:txBody>
          <a:bodyPr wrap="none" anchor="ctr"/>
          <a:lstStyle/>
          <a:p>
            <a:endParaRPr lang="en-US"/>
          </a:p>
        </p:txBody>
      </p:sp>
      <p:sp>
        <p:nvSpPr>
          <p:cNvPr id="333907" name="Oval 83"/>
          <p:cNvSpPr>
            <a:spLocks noChangeArrowheads="1"/>
          </p:cNvSpPr>
          <p:nvPr/>
        </p:nvSpPr>
        <p:spPr bwMode="auto">
          <a:xfrm>
            <a:off x="3797300" y="5842000"/>
            <a:ext cx="469900" cy="444500"/>
          </a:xfrm>
          <a:prstGeom prst="ellipse">
            <a:avLst/>
          </a:prstGeom>
          <a:solidFill>
            <a:schemeClr val="folHlink"/>
          </a:solidFill>
          <a:ln w="9525">
            <a:solidFill>
              <a:srgbClr val="3A0000"/>
            </a:solidFill>
            <a:round/>
            <a:headEnd/>
            <a:tailEnd/>
          </a:ln>
        </p:spPr>
        <p:txBody>
          <a:bodyPr wrap="none" anchor="ctr"/>
          <a:lstStyle/>
          <a:p>
            <a:endParaRPr lang="en-US"/>
          </a:p>
        </p:txBody>
      </p:sp>
      <p:sp>
        <p:nvSpPr>
          <p:cNvPr id="333908" name="Oval 84"/>
          <p:cNvSpPr>
            <a:spLocks noChangeArrowheads="1"/>
          </p:cNvSpPr>
          <p:nvPr/>
        </p:nvSpPr>
        <p:spPr bwMode="auto">
          <a:xfrm>
            <a:off x="4521200" y="5854700"/>
            <a:ext cx="469900" cy="444500"/>
          </a:xfrm>
          <a:prstGeom prst="ellipse">
            <a:avLst/>
          </a:prstGeom>
          <a:solidFill>
            <a:schemeClr val="folHlink"/>
          </a:solidFill>
          <a:ln w="9525">
            <a:solidFill>
              <a:srgbClr val="3A0000"/>
            </a:solidFill>
            <a:round/>
            <a:headEnd/>
            <a:tailEnd/>
          </a:ln>
        </p:spPr>
        <p:txBody>
          <a:bodyPr wrap="none" anchor="ctr"/>
          <a:lstStyle/>
          <a:p>
            <a:endParaRPr lang="en-US"/>
          </a:p>
        </p:txBody>
      </p:sp>
      <p:sp>
        <p:nvSpPr>
          <p:cNvPr id="333909" name="Oval 85"/>
          <p:cNvSpPr>
            <a:spLocks noChangeArrowheads="1"/>
          </p:cNvSpPr>
          <p:nvPr/>
        </p:nvSpPr>
        <p:spPr bwMode="auto">
          <a:xfrm>
            <a:off x="5270500" y="5854700"/>
            <a:ext cx="469900" cy="444500"/>
          </a:xfrm>
          <a:prstGeom prst="ellipse">
            <a:avLst/>
          </a:prstGeom>
          <a:solidFill>
            <a:schemeClr val="folHlink"/>
          </a:solidFill>
          <a:ln w="9525">
            <a:solidFill>
              <a:srgbClr val="3A0000"/>
            </a:solidFill>
            <a:round/>
            <a:headEnd/>
            <a:tailEnd/>
          </a:ln>
        </p:spPr>
        <p:txBody>
          <a:bodyPr wrap="none" anchor="ctr"/>
          <a:lstStyle/>
          <a:p>
            <a:endParaRPr lang="en-US"/>
          </a:p>
        </p:txBody>
      </p:sp>
      <p:sp>
        <p:nvSpPr>
          <p:cNvPr id="333910" name="Line 86"/>
          <p:cNvSpPr>
            <a:spLocks noChangeShapeType="1"/>
          </p:cNvSpPr>
          <p:nvPr/>
        </p:nvSpPr>
        <p:spPr bwMode="auto">
          <a:xfrm>
            <a:off x="2781300" y="4622800"/>
            <a:ext cx="825500" cy="12700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5518000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sz="3600" dirty="0" smtClean="0">
                <a:ea typeface="ＭＳ Ｐゴシック" charset="0"/>
                <a:cs typeface="ＭＳ Ｐゴシック" charset="0"/>
              </a:rPr>
              <a:t>Running Atlantis</a:t>
            </a:r>
            <a:endParaRPr lang="en-US" sz="3600" dirty="0">
              <a:ea typeface="ＭＳ Ｐゴシック" charset="0"/>
              <a:cs typeface="ＭＳ Ｐゴシック" charset="0"/>
            </a:endParaRPr>
          </a:p>
        </p:txBody>
      </p:sp>
      <p:sp>
        <p:nvSpPr>
          <p:cNvPr id="2" name="Content Placeholder 1"/>
          <p:cNvSpPr>
            <a:spLocks noGrp="1"/>
          </p:cNvSpPr>
          <p:nvPr>
            <p:ph idx="1"/>
          </p:nvPr>
        </p:nvSpPr>
        <p:spPr/>
        <p:txBody>
          <a:bodyPr>
            <a:normAutofit fontScale="85000" lnSpcReduction="20000"/>
          </a:bodyPr>
          <a:lstStyle/>
          <a:p>
            <a:r>
              <a:rPr lang="en-US" dirty="0"/>
              <a:t>Atlantis is run from the terminal (command prompt) using a batch file (windows) / shell script.</a:t>
            </a:r>
          </a:p>
          <a:p>
            <a:endParaRPr lang="en-US" dirty="0" smtClean="0"/>
          </a:p>
          <a:p>
            <a:pPr marL="0" indent="0">
              <a:buNone/>
            </a:pPr>
            <a:r>
              <a:rPr lang="en-US" dirty="0" err="1"/>
              <a:t>atlantisNew</a:t>
            </a:r>
            <a:r>
              <a:rPr lang="en-US" dirty="0"/>
              <a:t> </a:t>
            </a:r>
            <a:r>
              <a:rPr lang="en-US" dirty="0" smtClean="0"/>
              <a:t/>
            </a:r>
            <a:br>
              <a:rPr lang="en-US" dirty="0" smtClean="0"/>
            </a:br>
            <a:r>
              <a:rPr lang="en-US" dirty="0" smtClean="0"/>
              <a:t>-</a:t>
            </a:r>
            <a:r>
              <a:rPr lang="en-US" dirty="0" err="1" smtClean="0"/>
              <a:t>i</a:t>
            </a:r>
            <a:r>
              <a:rPr lang="en-US" dirty="0" smtClean="0"/>
              <a:t> </a:t>
            </a:r>
            <a:r>
              <a:rPr lang="en-US" dirty="0" err="1" smtClean="0"/>
              <a:t>init.nc</a:t>
            </a:r>
            <a:r>
              <a:rPr lang="en-US" dirty="0" smtClean="0"/>
              <a:t/>
            </a:r>
            <a:br>
              <a:rPr lang="en-US" dirty="0" smtClean="0"/>
            </a:br>
            <a:r>
              <a:rPr lang="en-US" dirty="0" smtClean="0"/>
              <a:t>-</a:t>
            </a:r>
            <a:r>
              <a:rPr lang="en-US" dirty="0"/>
              <a:t>o </a:t>
            </a:r>
            <a:r>
              <a:rPr lang="en-US" dirty="0" err="1" smtClean="0"/>
              <a:t>output.nc</a:t>
            </a:r>
            <a:r>
              <a:rPr lang="en-US" dirty="0"/>
              <a:t/>
            </a:r>
            <a:br>
              <a:rPr lang="en-US" dirty="0"/>
            </a:br>
            <a:r>
              <a:rPr lang="en-US" dirty="0" smtClean="0"/>
              <a:t>-</a:t>
            </a:r>
            <a:r>
              <a:rPr lang="en-US" dirty="0"/>
              <a:t>r </a:t>
            </a:r>
            <a:r>
              <a:rPr lang="en-US" dirty="0" err="1" smtClean="0"/>
              <a:t>at_run.prm</a:t>
            </a:r>
            <a:r>
              <a:rPr lang="en-US" dirty="0" smtClean="0"/>
              <a:t/>
            </a:r>
            <a:br>
              <a:rPr lang="en-US" dirty="0" smtClean="0"/>
            </a:br>
            <a:r>
              <a:rPr lang="en-US" dirty="0" smtClean="0"/>
              <a:t>-</a:t>
            </a:r>
            <a:r>
              <a:rPr lang="en-US" dirty="0"/>
              <a:t>f </a:t>
            </a:r>
            <a:r>
              <a:rPr lang="en-US" dirty="0" err="1" smtClean="0"/>
              <a:t>at_force.prm</a:t>
            </a:r>
            <a:r>
              <a:rPr lang="en-US" dirty="0"/>
              <a:t/>
            </a:r>
            <a:br>
              <a:rPr lang="en-US" dirty="0"/>
            </a:br>
            <a:r>
              <a:rPr lang="en-US" dirty="0" smtClean="0"/>
              <a:t>-</a:t>
            </a:r>
            <a:r>
              <a:rPr lang="en-US" dirty="0"/>
              <a:t>p </a:t>
            </a:r>
            <a:r>
              <a:rPr lang="en-US" dirty="0" err="1" smtClean="0"/>
              <a:t>at_physics.prm</a:t>
            </a:r>
            <a:r>
              <a:rPr lang="en-US" dirty="0"/>
              <a:t/>
            </a:r>
            <a:br>
              <a:rPr lang="en-US" dirty="0"/>
            </a:br>
            <a:r>
              <a:rPr lang="en-US" dirty="0" smtClean="0"/>
              <a:t>-</a:t>
            </a:r>
            <a:r>
              <a:rPr lang="en-US" dirty="0"/>
              <a:t>b </a:t>
            </a:r>
            <a:r>
              <a:rPr lang="en-US" dirty="0" err="1" smtClean="0"/>
              <a:t>at_biol.prm</a:t>
            </a:r>
            <a:r>
              <a:rPr lang="en-US" dirty="0"/>
              <a:t/>
            </a:r>
            <a:br>
              <a:rPr lang="en-US" dirty="0"/>
            </a:br>
            <a:r>
              <a:rPr lang="en-US" dirty="0" smtClean="0"/>
              <a:t>-</a:t>
            </a:r>
            <a:r>
              <a:rPr lang="en-US" dirty="0"/>
              <a:t>h </a:t>
            </a:r>
            <a:r>
              <a:rPr lang="en-US" dirty="0" err="1" smtClean="0"/>
              <a:t>at_harvest.prm</a:t>
            </a:r>
            <a:r>
              <a:rPr lang="en-US" dirty="0"/>
              <a:t/>
            </a:r>
            <a:br>
              <a:rPr lang="en-US" dirty="0"/>
            </a:br>
            <a:r>
              <a:rPr lang="en-US" dirty="0" smtClean="0"/>
              <a:t>-a </a:t>
            </a:r>
            <a:r>
              <a:rPr lang="en-US" dirty="0" err="1" smtClean="0"/>
              <a:t>at_assess.prm</a:t>
            </a:r>
            <a:r>
              <a:rPr lang="en-US" dirty="0" smtClean="0"/>
              <a:t/>
            </a:r>
            <a:br>
              <a:rPr lang="en-US" dirty="0" smtClean="0"/>
            </a:br>
            <a:r>
              <a:rPr lang="en-US" dirty="0" smtClean="0"/>
              <a:t>-</a:t>
            </a:r>
            <a:r>
              <a:rPr lang="en-US" dirty="0"/>
              <a:t>e </a:t>
            </a:r>
            <a:r>
              <a:rPr lang="en-US" dirty="0" err="1" smtClean="0"/>
              <a:t>at_economics.prm</a:t>
            </a:r>
            <a:r>
              <a:rPr lang="en-US" dirty="0"/>
              <a:t/>
            </a:r>
            <a:br>
              <a:rPr lang="en-US" dirty="0"/>
            </a:br>
            <a:r>
              <a:rPr lang="en-US" dirty="0" smtClean="0"/>
              <a:t>-</a:t>
            </a:r>
            <a:r>
              <a:rPr lang="en-US" dirty="0"/>
              <a:t>s </a:t>
            </a:r>
            <a:r>
              <a:rPr lang="en-US" dirty="0" err="1" smtClean="0"/>
              <a:t>FunctionalGroups.csv</a:t>
            </a:r>
            <a:r>
              <a:rPr lang="en-US" dirty="0"/>
              <a:t/>
            </a:r>
            <a:br>
              <a:rPr lang="en-US" dirty="0"/>
            </a:br>
            <a:r>
              <a:rPr lang="en-US" dirty="0" smtClean="0"/>
              <a:t>-</a:t>
            </a:r>
            <a:r>
              <a:rPr lang="en-US" dirty="0"/>
              <a:t>q </a:t>
            </a:r>
            <a:r>
              <a:rPr lang="en-US" dirty="0" err="1" smtClean="0"/>
              <a:t>Fisheries.csv</a:t>
            </a:r>
            <a:r>
              <a:rPr lang="en-US" dirty="0"/>
              <a:t/>
            </a:r>
            <a:br>
              <a:rPr lang="en-US" dirty="0"/>
            </a:br>
            <a:r>
              <a:rPr lang="en-US" dirty="0" smtClean="0"/>
              <a:t>-</a:t>
            </a:r>
            <a:r>
              <a:rPr lang="en-US" dirty="0"/>
              <a:t>d </a:t>
            </a:r>
            <a:r>
              <a:rPr lang="en-US" dirty="0" err="1" smtClean="0"/>
              <a:t>output_directory</a:t>
            </a:r>
            <a:endParaRPr lang="en-US" dirty="0"/>
          </a:p>
        </p:txBody>
      </p:sp>
      <p:sp>
        <p:nvSpPr>
          <p:cNvPr id="5" name="Rectangle 3"/>
          <p:cNvSpPr txBox="1">
            <a:spLocks noChangeArrowheads="1"/>
          </p:cNvSpPr>
          <p:nvPr/>
        </p:nvSpPr>
        <p:spPr bwMode="auto">
          <a:xfrm>
            <a:off x="4531152" y="2215509"/>
            <a:ext cx="449738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0" tIns="46800" rIns="0" bIns="46800"/>
          <a:lstStyle>
            <a:lvl1pPr marL="182563" indent="-182563" algn="l" rtl="0" eaLnBrk="0" fontAlgn="base" hangingPunct="0">
              <a:spcBef>
                <a:spcPct val="20000"/>
              </a:spcBef>
              <a:spcAft>
                <a:spcPct val="0"/>
              </a:spcAft>
              <a:buChar char="•"/>
              <a:defRPr sz="2000">
                <a:solidFill>
                  <a:schemeClr val="accent1"/>
                </a:solidFill>
                <a:latin typeface="+mn-lt"/>
                <a:ea typeface="ＭＳ Ｐゴシック" pitchFamily="-112" charset="-128"/>
                <a:cs typeface="ＭＳ Ｐゴシック" pitchFamily="-112" charset="-128"/>
              </a:defRPr>
            </a:lvl1pPr>
            <a:lvl2pPr marL="542925" indent="-180975" algn="l" rtl="0" eaLnBrk="0" fontAlgn="base" hangingPunct="0">
              <a:spcBef>
                <a:spcPct val="20000"/>
              </a:spcBef>
              <a:spcAft>
                <a:spcPct val="0"/>
              </a:spcAft>
              <a:buClr>
                <a:schemeClr val="tx1"/>
              </a:buClr>
              <a:buChar char="•"/>
              <a:defRPr sz="2000">
                <a:solidFill>
                  <a:schemeClr val="tx1"/>
                </a:solidFill>
                <a:latin typeface="+mn-lt"/>
                <a:ea typeface="ＭＳ Ｐゴシック" pitchFamily="-112" charset="-128"/>
              </a:defRPr>
            </a:lvl2pPr>
            <a:lvl3pPr marL="904875" indent="-182563" algn="l" rtl="0" eaLnBrk="0" fontAlgn="base" hangingPunct="0">
              <a:spcBef>
                <a:spcPct val="20000"/>
              </a:spcBef>
              <a:spcAft>
                <a:spcPct val="0"/>
              </a:spcAft>
              <a:buChar char="•"/>
              <a:defRPr sz="2000">
                <a:solidFill>
                  <a:schemeClr val="tx1"/>
                </a:solidFill>
                <a:latin typeface="+mn-lt"/>
                <a:ea typeface="ＭＳ Ｐゴシック" pitchFamily="-112" charset="-128"/>
              </a:defRPr>
            </a:lvl3pPr>
            <a:lvl4pPr marL="1262063" indent="-1778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1624013" indent="-182563"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081213" indent="-182563" algn="l" rtl="0" fontAlgn="base">
              <a:spcBef>
                <a:spcPct val="20000"/>
              </a:spcBef>
              <a:spcAft>
                <a:spcPct val="0"/>
              </a:spcAft>
              <a:buChar char="•"/>
              <a:defRPr sz="2000">
                <a:solidFill>
                  <a:schemeClr val="tx1"/>
                </a:solidFill>
                <a:latin typeface="+mn-lt"/>
              </a:defRPr>
            </a:lvl6pPr>
            <a:lvl7pPr marL="2538413" indent="-182563" algn="l" rtl="0" fontAlgn="base">
              <a:spcBef>
                <a:spcPct val="20000"/>
              </a:spcBef>
              <a:spcAft>
                <a:spcPct val="0"/>
              </a:spcAft>
              <a:buChar char="•"/>
              <a:defRPr sz="2000">
                <a:solidFill>
                  <a:schemeClr val="tx1"/>
                </a:solidFill>
                <a:latin typeface="+mn-lt"/>
              </a:defRPr>
            </a:lvl7pPr>
            <a:lvl8pPr marL="2995613" indent="-182563" algn="l" rtl="0" fontAlgn="base">
              <a:spcBef>
                <a:spcPct val="20000"/>
              </a:spcBef>
              <a:spcAft>
                <a:spcPct val="0"/>
              </a:spcAft>
              <a:buChar char="•"/>
              <a:defRPr sz="2000">
                <a:solidFill>
                  <a:schemeClr val="tx1"/>
                </a:solidFill>
                <a:latin typeface="+mn-lt"/>
              </a:defRPr>
            </a:lvl8pPr>
            <a:lvl9pPr marL="3452813" indent="-182563" algn="l" rtl="0" fontAlgn="base">
              <a:spcBef>
                <a:spcPct val="20000"/>
              </a:spcBef>
              <a:spcAft>
                <a:spcPct val="0"/>
              </a:spcAft>
              <a:buChar char="•"/>
              <a:defRPr sz="2000">
                <a:solidFill>
                  <a:schemeClr val="tx1"/>
                </a:solidFill>
                <a:latin typeface="+mn-lt"/>
              </a:defRPr>
            </a:lvl9pPr>
          </a:lstStyle>
          <a:p>
            <a:pPr marL="742950" lvl="1" indent="-285750">
              <a:buClr>
                <a:schemeClr val="accent1"/>
              </a:buClr>
              <a:buFont typeface="Wingdings" charset="0"/>
              <a:buChar char="§"/>
              <a:defRPr/>
            </a:pPr>
            <a:r>
              <a:rPr lang="en-US" sz="2400" dirty="0" smtClean="0">
                <a:solidFill>
                  <a:srgbClr val="326A94"/>
                </a:solidFill>
                <a:latin typeface="Arial" charset="0"/>
                <a:ea typeface="ＭＳ Ｐゴシック" charset="0"/>
              </a:rPr>
              <a:t>Also need</a:t>
            </a:r>
          </a:p>
          <a:p>
            <a:pPr marL="1162050" lvl="2" indent="-342900">
              <a:buClr>
                <a:schemeClr val="tx1"/>
              </a:buClr>
              <a:buFont typeface="Lucida Grande"/>
              <a:buChar char="⎯"/>
              <a:defRPr/>
            </a:pPr>
            <a:r>
              <a:rPr lang="en-US" sz="2400" dirty="0" smtClean="0">
                <a:solidFill>
                  <a:srgbClr val="000000"/>
                </a:solidFill>
                <a:latin typeface="Arial" charset="0"/>
                <a:ea typeface="ＭＳ Ｐゴシック" charset="0"/>
              </a:rPr>
              <a:t>.exe installed</a:t>
            </a:r>
          </a:p>
          <a:p>
            <a:pPr marL="1162050" lvl="2" indent="-342900">
              <a:buClr>
                <a:schemeClr val="tx1"/>
              </a:buClr>
              <a:buFont typeface="Lucida Grande"/>
              <a:buChar char="⎯"/>
              <a:defRPr/>
            </a:pPr>
            <a:r>
              <a:rPr lang="en-US" sz="2400" dirty="0" smtClean="0">
                <a:solidFill>
                  <a:srgbClr val="000000"/>
                </a:solidFill>
                <a:latin typeface="Arial" charset="0"/>
                <a:ea typeface="ＭＳ Ｐゴシック" charset="0"/>
              </a:rPr>
              <a:t>forcing hydro, temp etc.</a:t>
            </a:r>
          </a:p>
          <a:p>
            <a:pPr marL="1162050" lvl="2" indent="-342900">
              <a:buClr>
                <a:schemeClr val="tx1"/>
              </a:buClr>
              <a:buFont typeface="Lucida Grande"/>
              <a:buChar char="⎯"/>
              <a:defRPr/>
            </a:pPr>
            <a:r>
              <a:rPr lang="en-US" sz="2400" dirty="0" smtClean="0">
                <a:solidFill>
                  <a:srgbClr val="000000"/>
                </a:solidFill>
                <a:latin typeface="Arial" charset="0"/>
                <a:ea typeface="ＭＳ Ｐゴシック" charset="0"/>
              </a:rPr>
              <a:t>input time series</a:t>
            </a:r>
          </a:p>
          <a:p>
            <a:pPr marL="1162050" lvl="2" indent="-342900">
              <a:buClr>
                <a:schemeClr val="tx1"/>
              </a:buClr>
              <a:buFont typeface="Lucida Grande"/>
              <a:buChar char="⎯"/>
              <a:defRPr/>
            </a:pPr>
            <a:r>
              <a:rPr lang="en-US" sz="2400" dirty="0" smtClean="0">
                <a:solidFill>
                  <a:srgbClr val="000000"/>
                </a:solidFill>
                <a:latin typeface="Arial" charset="0"/>
                <a:ea typeface="ＭＳ Ｐゴシック" charset="0"/>
              </a:rPr>
              <a:t>b</a:t>
            </a:r>
            <a:r>
              <a:rPr lang="en-AU" sz="2400" dirty="0" err="1" smtClean="0">
                <a:solidFill>
                  <a:srgbClr val="000000"/>
                </a:solidFill>
                <a:latin typeface="Arial" charset="0"/>
                <a:ea typeface="ＭＳ Ｐゴシック" charset="0"/>
              </a:rPr>
              <a:t>gm</a:t>
            </a:r>
            <a:r>
              <a:rPr lang="en-AU" sz="2400" dirty="0" smtClean="0">
                <a:solidFill>
                  <a:srgbClr val="000000"/>
                </a:solidFill>
                <a:latin typeface="Arial" charset="0"/>
                <a:ea typeface="ＭＳ Ｐゴシック" charset="0"/>
              </a:rPr>
              <a:t> file</a:t>
            </a:r>
            <a:endParaRPr lang="hu-HU" sz="2400" dirty="0" smtClean="0">
              <a:solidFill>
                <a:srgbClr val="000000"/>
              </a:solidFill>
              <a:latin typeface="Arial" charset="0"/>
              <a:ea typeface="ＭＳ Ｐゴシック" charset="0"/>
            </a:endParaRPr>
          </a:p>
          <a:p>
            <a:pPr marL="1162050" lvl="2" indent="-342900">
              <a:buClr>
                <a:schemeClr val="tx1"/>
              </a:buClr>
              <a:buFont typeface="Lucida Grande"/>
              <a:buChar char="⎯"/>
              <a:defRPr/>
            </a:pPr>
            <a:r>
              <a:rPr lang="nl-NL" sz="2400" dirty="0" err="1" smtClean="0">
                <a:solidFill>
                  <a:srgbClr val="000000"/>
                </a:solidFill>
                <a:latin typeface="Arial" charset="0"/>
                <a:ea typeface="ＭＳ Ｐゴシック" charset="0"/>
              </a:rPr>
              <a:t>fstatistic_blank.nc</a:t>
            </a:r>
            <a:endParaRPr lang="nl-NL" sz="2400" dirty="0" smtClean="0">
              <a:solidFill>
                <a:srgbClr val="000000"/>
              </a:solidFill>
              <a:latin typeface="Arial" charset="0"/>
              <a:ea typeface="ＭＳ Ｐゴシック" charset="0"/>
            </a:endParaRPr>
          </a:p>
          <a:p>
            <a:pPr marL="1162050" lvl="2" indent="-342900">
              <a:buClr>
                <a:schemeClr val="tx1"/>
              </a:buClr>
              <a:buFont typeface="Lucida Grande"/>
              <a:buChar char="⎯"/>
              <a:defRPr/>
            </a:pPr>
            <a:r>
              <a:rPr lang="fi-FI" sz="2400" dirty="0" err="1" smtClean="0">
                <a:solidFill>
                  <a:srgbClr val="000000"/>
                </a:solidFill>
                <a:latin typeface="Arial" charset="0"/>
                <a:ea typeface="ＭＳ Ｐゴシック" charset="0"/>
              </a:rPr>
              <a:t>diagnostic_blank,nc</a:t>
            </a:r>
            <a:endParaRPr lang="fi-FI" sz="2400" dirty="0" smtClean="0">
              <a:solidFill>
                <a:srgbClr val="000000"/>
              </a:solidFill>
              <a:latin typeface="Arial" charset="0"/>
              <a:ea typeface="ＭＳ Ｐゴシック" charset="0"/>
            </a:endParaRPr>
          </a:p>
          <a:p>
            <a:pPr marL="1162050" lvl="2" indent="-342900">
              <a:buClr>
                <a:schemeClr val="tx1"/>
              </a:buClr>
              <a:buFont typeface="Lucida Grande"/>
              <a:buChar char="⎯"/>
              <a:defRPr/>
            </a:pPr>
            <a:endParaRPr lang="fi-FI" sz="2400" dirty="0">
              <a:solidFill>
                <a:srgbClr val="000000"/>
              </a:solidFill>
              <a:latin typeface="Arial" charset="0"/>
              <a:ea typeface="ＭＳ Ｐゴシック" charset="0"/>
            </a:endParaRPr>
          </a:p>
          <a:p>
            <a:pPr marL="742950" lvl="1" indent="-285750">
              <a:buClr>
                <a:schemeClr val="accent1"/>
              </a:buClr>
              <a:buFont typeface="Wingdings" charset="0"/>
              <a:buChar char="§"/>
              <a:defRPr/>
            </a:pPr>
            <a:r>
              <a:rPr lang="en-US" sz="2400" dirty="0" smtClean="0">
                <a:solidFill>
                  <a:srgbClr val="326A94"/>
                </a:solidFill>
                <a:latin typeface="Arial" charset="0"/>
                <a:ea typeface="ＭＳ Ｐゴシック" charset="0"/>
              </a:rPr>
              <a:t>other files are</a:t>
            </a:r>
            <a:br>
              <a:rPr lang="en-US" sz="2400" dirty="0" smtClean="0">
                <a:solidFill>
                  <a:srgbClr val="326A94"/>
                </a:solidFill>
                <a:latin typeface="Arial" charset="0"/>
                <a:ea typeface="ＭＳ Ｐゴシック" charset="0"/>
              </a:rPr>
            </a:br>
            <a:r>
              <a:rPr lang="en-US" sz="2400" dirty="0" smtClean="0">
                <a:solidFill>
                  <a:srgbClr val="326A94"/>
                </a:solidFill>
                <a:latin typeface="Arial" charset="0"/>
                <a:ea typeface="ＭＳ Ｐゴシック" charset="0"/>
              </a:rPr>
              <a:t>auto-generated </a:t>
            </a:r>
            <a:endParaRPr lang="en-US" sz="2400" dirty="0">
              <a:solidFill>
                <a:srgbClr val="000000"/>
              </a:solidFill>
              <a:latin typeface="Arial" charset="0"/>
              <a:ea typeface="ＭＳ Ｐゴシック" charset="0"/>
            </a:endParaRPr>
          </a:p>
          <a:p>
            <a:pPr marL="1162050" lvl="2" indent="-342900">
              <a:buClr>
                <a:schemeClr val="tx1"/>
              </a:buClr>
              <a:buFont typeface="Lucida Grande"/>
              <a:buChar char="⎯"/>
              <a:defRPr/>
            </a:pPr>
            <a:endParaRPr lang="en-US" sz="2400" dirty="0" smtClean="0">
              <a:solidFill>
                <a:srgbClr val="326A94"/>
              </a:solidFill>
              <a:latin typeface="Arial" charset="0"/>
              <a:ea typeface="ＭＳ Ｐゴシック" charset="0"/>
            </a:endParaRPr>
          </a:p>
          <a:p>
            <a:pPr marL="457200" lvl="1" indent="0">
              <a:buClr>
                <a:schemeClr val="accent1"/>
              </a:buClr>
              <a:buFontTx/>
              <a:buNone/>
              <a:defRPr/>
            </a:pPr>
            <a:endParaRPr lang="en-US" sz="2400" dirty="0" smtClean="0">
              <a:solidFill>
                <a:srgbClr val="326A94"/>
              </a:solidFill>
              <a:latin typeface="Arial" charset="0"/>
              <a:ea typeface="ＭＳ Ｐゴシック" charset="0"/>
            </a:endParaRPr>
          </a:p>
        </p:txBody>
      </p:sp>
      <p:sp>
        <p:nvSpPr>
          <p:cNvPr id="3" name="Rectangle 2"/>
          <p:cNvSpPr/>
          <p:nvPr/>
        </p:nvSpPr>
        <p:spPr>
          <a:xfrm>
            <a:off x="218096" y="2065257"/>
            <a:ext cx="3989876" cy="4682104"/>
          </a:xfrm>
          <a:prstGeom prst="rect">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56752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bwMode="auto">
          <a:xfrm>
            <a:off x="1154113" y="234950"/>
            <a:ext cx="7316787" cy="6278563"/>
            <a:chOff x="623" y="814"/>
            <a:chExt cx="4992" cy="4447"/>
          </a:xfrm>
        </p:grpSpPr>
        <p:sp>
          <p:nvSpPr>
            <p:cNvPr id="508931" name="AutoShape 3"/>
            <p:cNvSpPr>
              <a:spLocks noChangeAspect="1" noChangeArrowheads="1" noTextEdit="1"/>
            </p:cNvSpPr>
            <p:nvPr/>
          </p:nvSpPr>
          <p:spPr bwMode="auto">
            <a:xfrm>
              <a:off x="623" y="814"/>
              <a:ext cx="4992" cy="4447"/>
            </a:xfrm>
            <a:prstGeom prst="rect">
              <a:avLst/>
            </a:prstGeom>
            <a:noFill/>
            <a:ln w="9525">
              <a:noFill/>
              <a:miter lim="800000"/>
              <a:headEnd/>
              <a:tailEnd/>
            </a:ln>
            <a:scene3d>
              <a:camera prst="orthographicFront"/>
              <a:lightRig rig="threePt" dir="t"/>
            </a:scene3d>
            <a:sp3d>
              <a:bevelT/>
            </a:sp3d>
          </p:spPr>
          <p:txBody>
            <a:bodyPr/>
            <a:lstStyle/>
            <a:p>
              <a:pPr>
                <a:defRPr/>
              </a:pPr>
              <a:endParaRPr lang="en-AU">
                <a:ea typeface="+mn-ea"/>
                <a:cs typeface="+mn-cs"/>
              </a:endParaRPr>
            </a:p>
          </p:txBody>
        </p:sp>
        <p:cxnSp>
          <p:nvCxnSpPr>
            <p:cNvPr id="508932" name="_s508932"/>
            <p:cNvCxnSpPr>
              <a:cxnSpLocks noChangeShapeType="1"/>
              <a:stCxn id="508946" idx="1"/>
              <a:endCxn id="508939" idx="2"/>
            </p:cNvCxnSpPr>
            <p:nvPr/>
          </p:nvCxnSpPr>
          <p:spPr bwMode="auto">
            <a:xfrm rot="10800000">
              <a:off x="3120" y="1843"/>
              <a:ext cx="156" cy="2928"/>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8933" name="_s508933"/>
            <p:cNvCxnSpPr>
              <a:cxnSpLocks noChangeShapeType="1"/>
              <a:stCxn id="508945" idx="1"/>
              <a:endCxn id="508939" idx="2"/>
            </p:cNvCxnSpPr>
            <p:nvPr/>
          </p:nvCxnSpPr>
          <p:spPr bwMode="auto">
            <a:xfrm rot="10800000">
              <a:off x="3120" y="1843"/>
              <a:ext cx="156" cy="2485"/>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8934" name="_s508934"/>
            <p:cNvCxnSpPr>
              <a:cxnSpLocks noChangeShapeType="1"/>
              <a:stCxn id="508944" idx="1"/>
              <a:endCxn id="508939" idx="2"/>
            </p:cNvCxnSpPr>
            <p:nvPr/>
          </p:nvCxnSpPr>
          <p:spPr bwMode="auto">
            <a:xfrm rot="10800000">
              <a:off x="3120" y="1843"/>
              <a:ext cx="156" cy="2043"/>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8935" name="_s508935"/>
            <p:cNvCxnSpPr>
              <a:cxnSpLocks noChangeShapeType="1"/>
              <a:stCxn id="508943" idx="1"/>
              <a:endCxn id="508939" idx="2"/>
            </p:cNvCxnSpPr>
            <p:nvPr/>
          </p:nvCxnSpPr>
          <p:spPr bwMode="auto">
            <a:xfrm rot="10800000">
              <a:off x="3120" y="1843"/>
              <a:ext cx="156" cy="1601"/>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8936" name="_s508936"/>
            <p:cNvCxnSpPr>
              <a:cxnSpLocks noChangeShapeType="1"/>
              <a:stCxn id="508942" idx="1"/>
              <a:endCxn id="508939" idx="2"/>
            </p:cNvCxnSpPr>
            <p:nvPr/>
          </p:nvCxnSpPr>
          <p:spPr bwMode="auto">
            <a:xfrm rot="10800000">
              <a:off x="3120" y="1843"/>
              <a:ext cx="156" cy="1159"/>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8937" name="_s508937"/>
            <p:cNvCxnSpPr>
              <a:cxnSpLocks noChangeShapeType="1"/>
              <a:stCxn id="508941" idx="3"/>
              <a:endCxn id="508939" idx="2"/>
            </p:cNvCxnSpPr>
            <p:nvPr/>
          </p:nvCxnSpPr>
          <p:spPr bwMode="auto">
            <a:xfrm flipV="1">
              <a:off x="2962" y="1843"/>
              <a:ext cx="158" cy="288"/>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8938" name="_s508938"/>
            <p:cNvCxnSpPr>
              <a:cxnSpLocks noChangeShapeType="1"/>
              <a:stCxn id="508940" idx="1"/>
              <a:endCxn id="508939" idx="2"/>
            </p:cNvCxnSpPr>
            <p:nvPr/>
          </p:nvCxnSpPr>
          <p:spPr bwMode="auto">
            <a:xfrm rot="10800000">
              <a:off x="3120" y="1843"/>
              <a:ext cx="156" cy="717"/>
            </a:xfrm>
            <a:prstGeom prst="bentConnector2">
              <a:avLst/>
            </a:prstGeom>
            <a:noFill/>
            <a:ln w="28575">
              <a:solidFill>
                <a:schemeClr val="tx1"/>
              </a:solidFill>
              <a:miter lim="800000"/>
              <a:headEnd/>
              <a:tailEnd/>
            </a:ln>
            <a:scene3d>
              <a:camera prst="orthographicFront"/>
              <a:lightRig rig="threePt" dir="t"/>
            </a:scene3d>
            <a:sp3d>
              <a:bevelT/>
            </a:sp3d>
          </p:spPr>
        </p:cxnSp>
        <p:sp>
          <p:nvSpPr>
            <p:cNvPr id="508939" name="_s508939"/>
            <p:cNvSpPr>
              <a:spLocks noChangeArrowheads="1"/>
            </p:cNvSpPr>
            <p:nvPr/>
          </p:nvSpPr>
          <p:spPr bwMode="auto">
            <a:xfrm>
              <a:off x="2687" y="1555"/>
              <a:ext cx="864" cy="288"/>
            </a:xfrm>
            <a:prstGeom prst="roundRect">
              <a:avLst>
                <a:gd name="adj" fmla="val 16667"/>
              </a:avLst>
            </a:prstGeom>
            <a:solidFill>
              <a:srgbClr val="FFCC99"/>
            </a:solidFill>
            <a:ln w="9525">
              <a:solidFill>
                <a:schemeClr val="tx1"/>
              </a:solidFill>
              <a:round/>
              <a:headEnd/>
              <a:tailEnd/>
            </a:ln>
            <a:scene3d>
              <a:camera prst="orthographicFront"/>
              <a:lightRig rig="threePt" dir="t"/>
            </a:scene3d>
            <a:sp3d>
              <a:bevelT/>
            </a:sp3d>
          </p:spPr>
          <p:txBody>
            <a:bodyPr wrap="none" lIns="81637" tIns="40819" rIns="81637" bIns="40819" anchor="ctr"/>
            <a:lstStyle/>
            <a:p>
              <a:pPr algn="ctr" eaLnBrk="0" hangingPunct="0">
                <a:defRPr/>
              </a:pPr>
              <a:r>
                <a:rPr lang="en-AU">
                  <a:solidFill>
                    <a:srgbClr val="000000"/>
                  </a:solidFill>
                  <a:latin typeface="Helvetica" charset="0"/>
                  <a:ea typeface="+mn-ea"/>
                  <a:cs typeface="+mn-cs"/>
                </a:rPr>
                <a:t>Main</a:t>
              </a:r>
            </a:p>
          </p:txBody>
        </p:sp>
        <p:sp>
          <p:nvSpPr>
            <p:cNvPr id="508940" name="_s508940"/>
            <p:cNvSpPr>
              <a:spLocks noChangeArrowheads="1"/>
            </p:cNvSpPr>
            <p:nvPr/>
          </p:nvSpPr>
          <p:spPr bwMode="auto">
            <a:xfrm>
              <a:off x="3275" y="2417"/>
              <a:ext cx="1396" cy="286"/>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81637" tIns="40819" rIns="81637" bIns="40819" anchor="ctr"/>
            <a:lstStyle/>
            <a:p>
              <a:pPr algn="ctr" eaLnBrk="0" hangingPunct="0">
                <a:defRPr/>
              </a:pPr>
              <a:r>
                <a:rPr lang="en-AU" dirty="0">
                  <a:solidFill>
                    <a:srgbClr val="000000"/>
                  </a:solidFill>
                  <a:latin typeface="Helvetica" charset="0"/>
                  <a:ea typeface="+mn-ea"/>
                  <a:cs typeface="+mn-cs"/>
                </a:rPr>
                <a:t>Record state</a:t>
              </a:r>
            </a:p>
          </p:txBody>
        </p:sp>
        <p:sp>
          <p:nvSpPr>
            <p:cNvPr id="508941" name="_s508941"/>
            <p:cNvSpPr>
              <a:spLocks noChangeArrowheads="1"/>
            </p:cNvSpPr>
            <p:nvPr/>
          </p:nvSpPr>
          <p:spPr bwMode="auto">
            <a:xfrm>
              <a:off x="1567" y="1987"/>
              <a:ext cx="1396" cy="286"/>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81637" tIns="40819" rIns="81637" bIns="40819" anchor="ctr"/>
            <a:lstStyle/>
            <a:p>
              <a:pPr algn="ctr" eaLnBrk="0" hangingPunct="0">
                <a:defRPr/>
              </a:pPr>
              <a:r>
                <a:rPr lang="en-AU">
                  <a:solidFill>
                    <a:srgbClr val="000000"/>
                  </a:solidFill>
                  <a:latin typeface="Helvetica" charset="0"/>
                  <a:ea typeface="+mn-ea"/>
                  <a:cs typeface="+mn-cs"/>
                </a:rPr>
                <a:t>Setup (Initialisation)</a:t>
              </a:r>
            </a:p>
          </p:txBody>
        </p:sp>
        <p:sp>
          <p:nvSpPr>
            <p:cNvPr id="508942" name="_s508942"/>
            <p:cNvSpPr>
              <a:spLocks noChangeArrowheads="1"/>
            </p:cNvSpPr>
            <p:nvPr/>
          </p:nvSpPr>
          <p:spPr bwMode="auto">
            <a:xfrm>
              <a:off x="3275" y="2859"/>
              <a:ext cx="1396" cy="286"/>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81637" tIns="40819" rIns="81637" bIns="40819" anchor="ctr"/>
            <a:lstStyle/>
            <a:p>
              <a:pPr algn="ctr" eaLnBrk="0" hangingPunct="0">
                <a:defRPr/>
              </a:pPr>
              <a:r>
                <a:rPr lang="en-AU">
                  <a:solidFill>
                    <a:srgbClr val="000000"/>
                  </a:solidFill>
                  <a:latin typeface="Helvetica" charset="0"/>
                  <a:ea typeface="+mn-ea"/>
                  <a:cs typeface="+mn-cs"/>
                </a:rPr>
                <a:t>Time check</a:t>
              </a:r>
            </a:p>
          </p:txBody>
        </p:sp>
        <p:sp>
          <p:nvSpPr>
            <p:cNvPr id="508943" name="_s508943"/>
            <p:cNvSpPr>
              <a:spLocks noChangeArrowheads="1"/>
            </p:cNvSpPr>
            <p:nvPr/>
          </p:nvSpPr>
          <p:spPr bwMode="auto">
            <a:xfrm>
              <a:off x="3275" y="3301"/>
              <a:ext cx="1396" cy="286"/>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81637" tIns="40819" rIns="81637" bIns="40819" anchor="ctr"/>
            <a:lstStyle/>
            <a:p>
              <a:pPr algn="ctr" eaLnBrk="0" hangingPunct="0">
                <a:defRPr/>
              </a:pPr>
              <a:r>
                <a:rPr lang="en-AU">
                  <a:solidFill>
                    <a:srgbClr val="000000"/>
                  </a:solidFill>
                  <a:latin typeface="Helvetica" charset="0"/>
                  <a:ea typeface="+mn-ea"/>
                  <a:cs typeface="+mn-cs"/>
                </a:rPr>
                <a:t>Assessment</a:t>
              </a:r>
            </a:p>
          </p:txBody>
        </p:sp>
        <p:sp>
          <p:nvSpPr>
            <p:cNvPr id="508944" name="_s508944"/>
            <p:cNvSpPr>
              <a:spLocks noChangeArrowheads="1"/>
            </p:cNvSpPr>
            <p:nvPr/>
          </p:nvSpPr>
          <p:spPr bwMode="auto">
            <a:xfrm>
              <a:off x="3275" y="3743"/>
              <a:ext cx="1396" cy="286"/>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81637" tIns="40819" rIns="81637" bIns="40819" anchor="ctr"/>
            <a:lstStyle/>
            <a:p>
              <a:pPr algn="ctr" eaLnBrk="0" hangingPunct="0">
                <a:defRPr/>
              </a:pPr>
              <a:r>
                <a:rPr lang="en-AU">
                  <a:solidFill>
                    <a:srgbClr val="000000"/>
                  </a:solidFill>
                  <a:latin typeface="Helvetica" charset="0"/>
                  <a:ea typeface="+mn-ea"/>
                  <a:cs typeface="+mn-cs"/>
                </a:rPr>
                <a:t>Fleet dynamics</a:t>
              </a:r>
            </a:p>
          </p:txBody>
        </p:sp>
        <p:sp>
          <p:nvSpPr>
            <p:cNvPr id="508945" name="_s508945"/>
            <p:cNvSpPr>
              <a:spLocks noChangeArrowheads="1"/>
            </p:cNvSpPr>
            <p:nvPr/>
          </p:nvSpPr>
          <p:spPr bwMode="auto">
            <a:xfrm>
              <a:off x="3275" y="4185"/>
              <a:ext cx="1396" cy="286"/>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81637" tIns="40819" rIns="81637" bIns="40819" anchor="ctr"/>
            <a:lstStyle/>
            <a:p>
              <a:pPr algn="ctr" eaLnBrk="0" hangingPunct="0">
                <a:defRPr/>
              </a:pPr>
              <a:r>
                <a:rPr lang="en-AU">
                  <a:solidFill>
                    <a:srgbClr val="000000"/>
                  </a:solidFill>
                  <a:latin typeface="Helvetica" charset="0"/>
                  <a:ea typeface="+mn-ea"/>
                  <a:cs typeface="+mn-cs"/>
                </a:rPr>
                <a:t>Biology</a:t>
              </a:r>
            </a:p>
          </p:txBody>
        </p:sp>
        <p:sp>
          <p:nvSpPr>
            <p:cNvPr id="508946" name="_s508946"/>
            <p:cNvSpPr>
              <a:spLocks noChangeArrowheads="1"/>
            </p:cNvSpPr>
            <p:nvPr/>
          </p:nvSpPr>
          <p:spPr bwMode="auto">
            <a:xfrm>
              <a:off x="3275" y="4627"/>
              <a:ext cx="1396" cy="286"/>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87782" tIns="43891" rIns="87782" bIns="43891" anchor="ctr"/>
            <a:lstStyle/>
            <a:p>
              <a:pPr algn="ctr" eaLnBrk="0" hangingPunct="0">
                <a:defRPr/>
              </a:pPr>
              <a:r>
                <a:rPr lang="en-AU">
                  <a:solidFill>
                    <a:srgbClr val="000000"/>
                  </a:solidFill>
                  <a:latin typeface="Helvetica" charset="0"/>
                  <a:ea typeface="+mn-ea"/>
                  <a:cs typeface="+mn-cs"/>
                </a:rPr>
                <a:t>Physics</a:t>
              </a:r>
            </a:p>
          </p:txBody>
        </p:sp>
      </p:grpSp>
      <p:cxnSp>
        <p:nvCxnSpPr>
          <p:cNvPr id="508948" name="AutoShape 20"/>
          <p:cNvCxnSpPr>
            <a:cxnSpLocks noChangeShapeType="1"/>
          </p:cNvCxnSpPr>
          <p:nvPr/>
        </p:nvCxnSpPr>
        <p:spPr bwMode="auto">
          <a:xfrm flipV="1">
            <a:off x="7086600" y="2700338"/>
            <a:ext cx="1588" cy="3121025"/>
          </a:xfrm>
          <a:prstGeom prst="bentConnector3">
            <a:avLst>
              <a:gd name="adj1" fmla="val 14400000"/>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sp>
        <p:nvSpPr>
          <p:cNvPr id="9" name="TextBox 8"/>
          <p:cNvSpPr txBox="1"/>
          <p:nvPr/>
        </p:nvSpPr>
        <p:spPr>
          <a:xfrm>
            <a:off x="436192" y="234950"/>
            <a:ext cx="7723168" cy="646331"/>
          </a:xfrm>
          <a:prstGeom prst="rect">
            <a:avLst/>
          </a:prstGeom>
          <a:noFill/>
        </p:spPr>
        <p:txBody>
          <a:bodyPr wrap="square" rtlCol="0">
            <a:spAutoFit/>
          </a:bodyPr>
          <a:lstStyle/>
          <a:p>
            <a:r>
              <a:rPr lang="en-US" sz="3600" dirty="0" smtClean="0">
                <a:solidFill>
                  <a:schemeClr val="accent1"/>
                </a:solidFill>
                <a:latin typeface="+mj-lt"/>
              </a:rPr>
              <a:t>Code overview – main steps</a:t>
            </a:r>
            <a:endParaRPr lang="en-US" sz="3600" dirty="0">
              <a:solidFill>
                <a:schemeClr val="accent1"/>
              </a:solidFill>
              <a:latin typeface="+mj-lt"/>
            </a:endParaRPr>
          </a:p>
        </p:txBody>
      </p:sp>
    </p:spTree>
    <p:extLst>
      <p:ext uri="{BB962C8B-B14F-4D97-AF65-F5344CB8AC3E}">
        <p14:creationId xmlns:p14="http://schemas.microsoft.com/office/powerpoint/2010/main" val="11980343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bwMode="auto">
          <a:xfrm>
            <a:off x="730250" y="-177800"/>
            <a:ext cx="8123238" cy="6462713"/>
            <a:chOff x="612" y="148"/>
            <a:chExt cx="3184" cy="9695"/>
          </a:xfrm>
        </p:grpSpPr>
        <p:sp>
          <p:nvSpPr>
            <p:cNvPr id="509955" name="AutoShape 3"/>
            <p:cNvSpPr>
              <a:spLocks noChangeAspect="1" noChangeArrowheads="1" noTextEdit="1"/>
            </p:cNvSpPr>
            <p:nvPr/>
          </p:nvSpPr>
          <p:spPr bwMode="auto">
            <a:xfrm>
              <a:off x="612" y="148"/>
              <a:ext cx="3184" cy="9695"/>
            </a:xfrm>
            <a:prstGeom prst="rect">
              <a:avLst/>
            </a:prstGeom>
            <a:noFill/>
            <a:ln w="9525">
              <a:noFill/>
              <a:miter lim="800000"/>
              <a:headEnd/>
              <a:tailEnd/>
            </a:ln>
            <a:scene3d>
              <a:camera prst="orthographicFront"/>
              <a:lightRig rig="threePt" dir="t"/>
            </a:scene3d>
            <a:sp3d>
              <a:bevelT/>
            </a:sp3d>
          </p:spPr>
          <p:txBody>
            <a:bodyPr/>
            <a:lstStyle/>
            <a:p>
              <a:pPr>
                <a:defRPr/>
              </a:pPr>
              <a:endParaRPr lang="en-AU">
                <a:ea typeface="+mn-ea"/>
                <a:cs typeface="+mn-cs"/>
              </a:endParaRPr>
            </a:p>
          </p:txBody>
        </p:sp>
        <p:cxnSp>
          <p:nvCxnSpPr>
            <p:cNvPr id="509956" name="_s509956"/>
            <p:cNvCxnSpPr>
              <a:cxnSpLocks noChangeShapeType="1"/>
              <a:stCxn id="509978" idx="3"/>
              <a:endCxn id="509968" idx="2"/>
            </p:cNvCxnSpPr>
            <p:nvPr/>
          </p:nvCxnSpPr>
          <p:spPr bwMode="auto">
            <a:xfrm flipV="1">
              <a:off x="2620" y="2841"/>
              <a:ext cx="156" cy="6728"/>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57" name="_s509957"/>
            <p:cNvCxnSpPr>
              <a:cxnSpLocks noChangeShapeType="1"/>
              <a:stCxn id="509977" idx="3"/>
              <a:endCxn id="509976" idx="2"/>
            </p:cNvCxnSpPr>
            <p:nvPr/>
          </p:nvCxnSpPr>
          <p:spPr bwMode="auto">
            <a:xfrm flipV="1">
              <a:off x="1645" y="8433"/>
              <a:ext cx="156" cy="372"/>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58" name="_s509958"/>
            <p:cNvCxnSpPr>
              <a:cxnSpLocks noChangeShapeType="1"/>
              <a:stCxn id="509976" idx="3"/>
              <a:endCxn id="509968" idx="2"/>
            </p:cNvCxnSpPr>
            <p:nvPr/>
          </p:nvCxnSpPr>
          <p:spPr bwMode="auto">
            <a:xfrm flipV="1">
              <a:off x="2620" y="2841"/>
              <a:ext cx="156" cy="5318"/>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59" name="_s509959"/>
            <p:cNvCxnSpPr>
              <a:cxnSpLocks noChangeShapeType="1"/>
              <a:stCxn id="509975" idx="3"/>
              <a:endCxn id="509968" idx="2"/>
            </p:cNvCxnSpPr>
            <p:nvPr/>
          </p:nvCxnSpPr>
          <p:spPr bwMode="auto">
            <a:xfrm flipV="1">
              <a:off x="2620" y="2841"/>
              <a:ext cx="156" cy="4613"/>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60" name="_s509960"/>
            <p:cNvCxnSpPr>
              <a:cxnSpLocks noChangeShapeType="1"/>
              <a:stCxn id="509974" idx="3"/>
              <a:endCxn id="509968" idx="2"/>
            </p:cNvCxnSpPr>
            <p:nvPr/>
          </p:nvCxnSpPr>
          <p:spPr bwMode="auto">
            <a:xfrm flipV="1">
              <a:off x="2620" y="2841"/>
              <a:ext cx="156" cy="3908"/>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61" name="_s509961"/>
            <p:cNvCxnSpPr>
              <a:cxnSpLocks noChangeShapeType="1"/>
              <a:stCxn id="509973" idx="3"/>
              <a:endCxn id="509968" idx="2"/>
            </p:cNvCxnSpPr>
            <p:nvPr/>
          </p:nvCxnSpPr>
          <p:spPr bwMode="auto">
            <a:xfrm flipV="1">
              <a:off x="2620" y="2841"/>
              <a:ext cx="156" cy="3204"/>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62" name="_s509962"/>
            <p:cNvCxnSpPr>
              <a:cxnSpLocks noChangeShapeType="1"/>
              <a:stCxn id="509972" idx="3"/>
              <a:endCxn id="509968" idx="2"/>
            </p:cNvCxnSpPr>
            <p:nvPr/>
          </p:nvCxnSpPr>
          <p:spPr bwMode="auto">
            <a:xfrm flipV="1">
              <a:off x="2620" y="2841"/>
              <a:ext cx="156" cy="2499"/>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63" name="_s509963"/>
            <p:cNvCxnSpPr>
              <a:cxnSpLocks noChangeShapeType="1"/>
              <a:stCxn id="509971" idx="3"/>
              <a:endCxn id="509968" idx="2"/>
            </p:cNvCxnSpPr>
            <p:nvPr/>
          </p:nvCxnSpPr>
          <p:spPr bwMode="auto">
            <a:xfrm flipV="1">
              <a:off x="2620" y="2841"/>
              <a:ext cx="156" cy="1794"/>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64" name="_s509964"/>
            <p:cNvCxnSpPr>
              <a:cxnSpLocks noChangeShapeType="1"/>
              <a:stCxn id="509970" idx="3"/>
              <a:endCxn id="509968" idx="2"/>
            </p:cNvCxnSpPr>
            <p:nvPr/>
          </p:nvCxnSpPr>
          <p:spPr bwMode="auto">
            <a:xfrm flipV="1">
              <a:off x="2620" y="2841"/>
              <a:ext cx="156" cy="1089"/>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65" name="_s509965"/>
            <p:cNvCxnSpPr>
              <a:cxnSpLocks noChangeShapeType="1"/>
              <a:stCxn id="509969" idx="3"/>
              <a:endCxn id="509968" idx="2"/>
            </p:cNvCxnSpPr>
            <p:nvPr/>
          </p:nvCxnSpPr>
          <p:spPr bwMode="auto">
            <a:xfrm flipV="1">
              <a:off x="2620" y="2841"/>
              <a:ext cx="156" cy="384"/>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09966" name="_s509966"/>
            <p:cNvCxnSpPr>
              <a:cxnSpLocks noChangeShapeType="1"/>
              <a:stCxn id="509968" idx="3"/>
              <a:endCxn id="509967" idx="2"/>
            </p:cNvCxnSpPr>
            <p:nvPr/>
          </p:nvCxnSpPr>
          <p:spPr bwMode="auto">
            <a:xfrm flipV="1">
              <a:off x="3208" y="2222"/>
              <a:ext cx="157" cy="365"/>
            </a:xfrm>
            <a:prstGeom prst="bentConnector2">
              <a:avLst/>
            </a:prstGeom>
            <a:noFill/>
            <a:ln w="28575">
              <a:solidFill>
                <a:schemeClr val="tx1"/>
              </a:solidFill>
              <a:miter lim="800000"/>
              <a:headEnd/>
              <a:tailEnd/>
            </a:ln>
            <a:scene3d>
              <a:camera prst="orthographicFront"/>
              <a:lightRig rig="threePt" dir="t"/>
            </a:scene3d>
            <a:sp3d>
              <a:bevelT/>
            </a:sp3d>
          </p:spPr>
        </p:cxnSp>
        <p:sp>
          <p:nvSpPr>
            <p:cNvPr id="509967" name="_s509967"/>
            <p:cNvSpPr>
              <a:spLocks noChangeArrowheads="1"/>
            </p:cNvSpPr>
            <p:nvPr/>
          </p:nvSpPr>
          <p:spPr bwMode="auto">
            <a:xfrm>
              <a:off x="2933" y="1760"/>
              <a:ext cx="863" cy="463"/>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lIns="28724" tIns="14361" rIns="28724" bIns="14361" anchor="ctr"/>
            <a:lstStyle/>
            <a:p>
              <a:pPr algn="ctr" eaLnBrk="0" hangingPunct="0">
                <a:defRPr/>
              </a:pPr>
              <a:r>
                <a:rPr lang="en-AU">
                  <a:solidFill>
                    <a:srgbClr val="000000"/>
                  </a:solidFill>
                  <a:latin typeface="Helvetica" charset="0"/>
                  <a:ea typeface="+mn-ea"/>
                  <a:cs typeface="+mn-cs"/>
                </a:rPr>
                <a:t>Main</a:t>
              </a:r>
            </a:p>
          </p:txBody>
        </p:sp>
        <p:sp>
          <p:nvSpPr>
            <p:cNvPr id="509968" name="_s509968"/>
            <p:cNvSpPr>
              <a:spLocks noChangeArrowheads="1"/>
            </p:cNvSpPr>
            <p:nvPr/>
          </p:nvSpPr>
          <p:spPr bwMode="auto">
            <a:xfrm>
              <a:off x="2344" y="2331"/>
              <a:ext cx="864" cy="510"/>
            </a:xfrm>
            <a:prstGeom prst="roundRect">
              <a:avLst>
                <a:gd name="adj" fmla="val 16667"/>
              </a:avLst>
            </a:prstGeom>
            <a:solidFill>
              <a:srgbClr val="FFCC99"/>
            </a:solidFill>
            <a:ln w="9525">
              <a:solidFill>
                <a:schemeClr val="tx1"/>
              </a:solidFill>
              <a:round/>
              <a:headEnd/>
              <a:tailEnd/>
            </a:ln>
            <a:scene3d>
              <a:camera prst="orthographicFront"/>
              <a:lightRig rig="threePt" dir="t"/>
            </a:scene3d>
            <a:sp3d>
              <a:bevelT/>
            </a:sp3d>
          </p:spPr>
          <p:txBody>
            <a:bodyPr wrap="none" lIns="28724" tIns="14361" rIns="28724" bIns="14361" anchor="ctr"/>
            <a:lstStyle/>
            <a:p>
              <a:pPr algn="ctr" eaLnBrk="0" hangingPunct="0">
                <a:defRPr/>
              </a:pPr>
              <a:r>
                <a:rPr lang="en-AU">
                  <a:solidFill>
                    <a:srgbClr val="000000"/>
                  </a:solidFill>
                  <a:latin typeface="Helvetica" charset="0"/>
                  <a:ea typeface="+mn-ea"/>
                  <a:cs typeface="+mn-cs"/>
                </a:rPr>
                <a:t>Setup (Initialisation)</a:t>
              </a:r>
            </a:p>
          </p:txBody>
        </p:sp>
        <p:sp>
          <p:nvSpPr>
            <p:cNvPr id="509969" name="_s509969"/>
            <p:cNvSpPr>
              <a:spLocks noChangeArrowheads="1"/>
            </p:cNvSpPr>
            <p:nvPr/>
          </p:nvSpPr>
          <p:spPr bwMode="auto">
            <a:xfrm>
              <a:off x="982" y="2949"/>
              <a:ext cx="1638" cy="549"/>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32172" tIns="16085" rIns="32172" bIns="16085" anchor="ctr"/>
            <a:lstStyle/>
            <a:p>
              <a:pPr algn="ctr" eaLnBrk="0" hangingPunct="0">
                <a:defRPr/>
              </a:pPr>
              <a:r>
                <a:rPr lang="en-AU">
                  <a:solidFill>
                    <a:srgbClr val="000000"/>
                  </a:solidFill>
                  <a:latin typeface="Helvetica" charset="0"/>
                  <a:ea typeface="+mn-ea"/>
                  <a:cs typeface="+mn-cs"/>
                </a:rPr>
                <a:t>Read in run configuration</a:t>
              </a:r>
            </a:p>
          </p:txBody>
        </p:sp>
        <p:sp>
          <p:nvSpPr>
            <p:cNvPr id="509970" name="_s509970"/>
            <p:cNvSpPr>
              <a:spLocks noChangeArrowheads="1"/>
            </p:cNvSpPr>
            <p:nvPr/>
          </p:nvSpPr>
          <p:spPr bwMode="auto">
            <a:xfrm>
              <a:off x="982" y="3654"/>
              <a:ext cx="1638" cy="549"/>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32172" tIns="16085" rIns="32172" bIns="16085" anchor="ctr"/>
            <a:lstStyle/>
            <a:p>
              <a:pPr algn="ctr" eaLnBrk="0" hangingPunct="0">
                <a:defRPr/>
              </a:pPr>
              <a:r>
                <a:rPr lang="en-AU">
                  <a:solidFill>
                    <a:srgbClr val="000000"/>
                  </a:solidFill>
                  <a:latin typeface="Helvetica" charset="0"/>
                  <a:ea typeface="+mn-ea"/>
                  <a:cs typeface="+mn-cs"/>
                </a:rPr>
                <a:t>Read in run parameters</a:t>
              </a:r>
            </a:p>
          </p:txBody>
        </p:sp>
        <p:sp>
          <p:nvSpPr>
            <p:cNvPr id="509971" name="_s509971"/>
            <p:cNvSpPr>
              <a:spLocks noChangeArrowheads="1"/>
            </p:cNvSpPr>
            <p:nvPr/>
          </p:nvSpPr>
          <p:spPr bwMode="auto">
            <a:xfrm>
              <a:off x="982" y="4359"/>
              <a:ext cx="1638" cy="549"/>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37574" tIns="18787" rIns="37574" bIns="18787" anchor="ctr"/>
            <a:lstStyle/>
            <a:p>
              <a:pPr algn="ctr" eaLnBrk="0" hangingPunct="0">
                <a:defRPr/>
              </a:pPr>
              <a:r>
                <a:rPr lang="en-AU">
                  <a:solidFill>
                    <a:srgbClr val="000000"/>
                  </a:solidFill>
                  <a:latin typeface="Helvetica" charset="0"/>
                  <a:ea typeface="+mn-ea"/>
                  <a:cs typeface="+mn-cs"/>
                </a:rPr>
                <a:t>Read in geometry</a:t>
              </a:r>
            </a:p>
          </p:txBody>
        </p:sp>
        <p:sp>
          <p:nvSpPr>
            <p:cNvPr id="509972" name="_s509972"/>
            <p:cNvSpPr>
              <a:spLocks noChangeArrowheads="1"/>
            </p:cNvSpPr>
            <p:nvPr/>
          </p:nvSpPr>
          <p:spPr bwMode="auto">
            <a:xfrm>
              <a:off x="982" y="5064"/>
              <a:ext cx="1638" cy="549"/>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40812" tIns="20405" rIns="40812" bIns="20405" anchor="ctr"/>
            <a:lstStyle/>
            <a:p>
              <a:pPr algn="ctr" eaLnBrk="0" hangingPunct="0">
                <a:defRPr/>
              </a:pPr>
              <a:r>
                <a:rPr lang="en-AU">
                  <a:solidFill>
                    <a:srgbClr val="000000"/>
                  </a:solidFill>
                  <a:latin typeface="Helvetica" charset="0"/>
                  <a:ea typeface="+mn-ea"/>
                  <a:cs typeface="+mn-cs"/>
                </a:rPr>
                <a:t>Read in physical properties</a:t>
              </a:r>
            </a:p>
          </p:txBody>
        </p:sp>
        <p:sp>
          <p:nvSpPr>
            <p:cNvPr id="509973" name="_s509973"/>
            <p:cNvSpPr>
              <a:spLocks noChangeArrowheads="1"/>
            </p:cNvSpPr>
            <p:nvPr/>
          </p:nvSpPr>
          <p:spPr bwMode="auto">
            <a:xfrm>
              <a:off x="982" y="5769"/>
              <a:ext cx="1638" cy="549"/>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44325" tIns="22164" rIns="44325" bIns="22164" anchor="ctr"/>
            <a:lstStyle/>
            <a:p>
              <a:pPr algn="ctr" eaLnBrk="0" hangingPunct="0">
                <a:defRPr/>
              </a:pPr>
              <a:r>
                <a:rPr lang="en-AU">
                  <a:solidFill>
                    <a:srgbClr val="000000"/>
                  </a:solidFill>
                  <a:latin typeface="Helvetica" charset="0"/>
                  <a:ea typeface="+mn-ea"/>
                  <a:cs typeface="+mn-cs"/>
                </a:rPr>
                <a:t>Read in initial conditions</a:t>
              </a:r>
            </a:p>
          </p:txBody>
        </p:sp>
        <p:sp>
          <p:nvSpPr>
            <p:cNvPr id="509974" name="_s509974"/>
            <p:cNvSpPr>
              <a:spLocks noChangeArrowheads="1"/>
            </p:cNvSpPr>
            <p:nvPr/>
          </p:nvSpPr>
          <p:spPr bwMode="auto">
            <a:xfrm>
              <a:off x="982" y="6474"/>
              <a:ext cx="1638" cy="549"/>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49087" tIns="24544" rIns="49087" bIns="24544" anchor="ctr"/>
            <a:lstStyle/>
            <a:p>
              <a:pPr algn="ctr" eaLnBrk="0" hangingPunct="0">
                <a:defRPr/>
              </a:pPr>
              <a:r>
                <a:rPr lang="en-AU">
                  <a:solidFill>
                    <a:srgbClr val="000000"/>
                  </a:solidFill>
                  <a:latin typeface="Helvetica" charset="0"/>
                  <a:ea typeface="+mn-ea"/>
                  <a:cs typeface="+mn-cs"/>
                </a:rPr>
                <a:t>Create arrays</a:t>
              </a:r>
            </a:p>
          </p:txBody>
        </p:sp>
        <p:sp>
          <p:nvSpPr>
            <p:cNvPr id="509975" name="_s509975"/>
            <p:cNvSpPr>
              <a:spLocks noChangeArrowheads="1"/>
            </p:cNvSpPr>
            <p:nvPr/>
          </p:nvSpPr>
          <p:spPr bwMode="auto">
            <a:xfrm>
              <a:off x="982" y="7179"/>
              <a:ext cx="1638" cy="549"/>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52747" tIns="26375" rIns="52747" bIns="26375" anchor="ctr"/>
            <a:lstStyle/>
            <a:p>
              <a:pPr algn="ctr" eaLnBrk="0" hangingPunct="0">
                <a:defRPr/>
              </a:pPr>
              <a:r>
                <a:rPr lang="en-AU">
                  <a:solidFill>
                    <a:srgbClr val="000000"/>
                  </a:solidFill>
                  <a:latin typeface="Helvetica" charset="0"/>
                  <a:ea typeface="+mn-ea"/>
                  <a:cs typeface="+mn-cs"/>
                </a:rPr>
                <a:t>Create output files</a:t>
              </a:r>
            </a:p>
          </p:txBody>
        </p:sp>
        <p:sp>
          <p:nvSpPr>
            <p:cNvPr id="509976" name="_s509976"/>
            <p:cNvSpPr>
              <a:spLocks noChangeArrowheads="1"/>
            </p:cNvSpPr>
            <p:nvPr/>
          </p:nvSpPr>
          <p:spPr bwMode="auto">
            <a:xfrm>
              <a:off x="982" y="7884"/>
              <a:ext cx="1638" cy="549"/>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52747" tIns="26375" rIns="52747" bIns="26375" anchor="ctr"/>
            <a:lstStyle/>
            <a:p>
              <a:pPr algn="ctr" eaLnBrk="0" hangingPunct="0">
                <a:defRPr/>
              </a:pPr>
              <a:r>
                <a:rPr lang="en-AU">
                  <a:solidFill>
                    <a:srgbClr val="000000"/>
                  </a:solidFill>
                  <a:latin typeface="Helvetica" charset="0"/>
                  <a:ea typeface="+mn-ea"/>
                  <a:cs typeface="+mn-cs"/>
                </a:rPr>
                <a:t>Read in parameters</a:t>
              </a:r>
            </a:p>
          </p:txBody>
        </p:sp>
        <p:sp>
          <p:nvSpPr>
            <p:cNvPr id="509977" name="_s509977"/>
            <p:cNvSpPr>
              <a:spLocks noChangeArrowheads="1"/>
            </p:cNvSpPr>
            <p:nvPr/>
          </p:nvSpPr>
          <p:spPr bwMode="auto">
            <a:xfrm>
              <a:off x="612" y="8541"/>
              <a:ext cx="1033" cy="527"/>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52747" tIns="26375" rIns="52747" bIns="26375" anchor="ctr"/>
            <a:lstStyle/>
            <a:p>
              <a:pPr algn="ctr" eaLnBrk="0" hangingPunct="0">
                <a:defRPr/>
              </a:pPr>
              <a:r>
                <a:rPr lang="en-AU">
                  <a:solidFill>
                    <a:srgbClr val="000000"/>
                  </a:solidFill>
                  <a:latin typeface="Helvetica" charset="0"/>
                  <a:ea typeface="+mn-ea"/>
                  <a:cs typeface="+mn-cs"/>
                </a:rPr>
                <a:t>Set up parameter arrays</a:t>
              </a:r>
            </a:p>
          </p:txBody>
        </p:sp>
        <p:sp>
          <p:nvSpPr>
            <p:cNvPr id="509978" name="_s509978"/>
            <p:cNvSpPr>
              <a:spLocks noChangeArrowheads="1"/>
            </p:cNvSpPr>
            <p:nvPr/>
          </p:nvSpPr>
          <p:spPr bwMode="auto">
            <a:xfrm>
              <a:off x="982" y="9294"/>
              <a:ext cx="1638" cy="549"/>
            </a:xfrm>
            <a:prstGeom prst="roundRect">
              <a:avLst>
                <a:gd name="adj" fmla="val 16667"/>
              </a:avLst>
            </a:prstGeom>
            <a:solidFill>
              <a:srgbClr val="FFFF99"/>
            </a:solidFill>
            <a:ln w="9525">
              <a:solidFill>
                <a:schemeClr val="tx1"/>
              </a:solidFill>
              <a:round/>
              <a:headEnd/>
              <a:tailEnd/>
            </a:ln>
            <a:scene3d>
              <a:camera prst="orthographicFront"/>
              <a:lightRig rig="threePt" dir="t"/>
            </a:scene3d>
            <a:sp3d>
              <a:bevelT/>
            </a:sp3d>
          </p:spPr>
          <p:txBody>
            <a:bodyPr wrap="none" lIns="57183" tIns="28590" rIns="57183" bIns="28590" anchor="ctr"/>
            <a:lstStyle/>
            <a:p>
              <a:pPr algn="ctr" eaLnBrk="0" hangingPunct="0">
                <a:defRPr/>
              </a:pPr>
              <a:r>
                <a:rPr lang="en-AU">
                  <a:solidFill>
                    <a:srgbClr val="000000"/>
                  </a:solidFill>
                  <a:latin typeface="Helvetica" charset="0"/>
                  <a:ea typeface="+mn-ea"/>
                  <a:cs typeface="+mn-cs"/>
                </a:rPr>
                <a:t>Initialise fisheries and biological groups</a:t>
              </a:r>
            </a:p>
          </p:txBody>
        </p:sp>
      </p:grpSp>
      <p:sp>
        <p:nvSpPr>
          <p:cNvPr id="29" name="TextBox 28"/>
          <p:cNvSpPr txBox="1"/>
          <p:nvPr/>
        </p:nvSpPr>
        <p:spPr>
          <a:xfrm>
            <a:off x="436192" y="234950"/>
            <a:ext cx="7723168" cy="646331"/>
          </a:xfrm>
          <a:prstGeom prst="rect">
            <a:avLst/>
          </a:prstGeom>
          <a:noFill/>
        </p:spPr>
        <p:txBody>
          <a:bodyPr wrap="square" rtlCol="0">
            <a:spAutoFit/>
          </a:bodyPr>
          <a:lstStyle/>
          <a:p>
            <a:r>
              <a:rPr lang="en-US" sz="3600" dirty="0" smtClean="0">
                <a:solidFill>
                  <a:schemeClr val="accent1"/>
                </a:solidFill>
                <a:latin typeface="+mj-lt"/>
              </a:rPr>
              <a:t>Code overview – main steps</a:t>
            </a:r>
            <a:endParaRPr lang="en-US" sz="3600" dirty="0">
              <a:solidFill>
                <a:schemeClr val="accent1"/>
              </a:solidFill>
              <a:latin typeface="+mj-lt"/>
            </a:endParaRPr>
          </a:p>
        </p:txBody>
      </p:sp>
    </p:spTree>
    <p:extLst>
      <p:ext uri="{BB962C8B-B14F-4D97-AF65-F5344CB8AC3E}">
        <p14:creationId xmlns:p14="http://schemas.microsoft.com/office/powerpoint/2010/main" val="3029663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0484" r="-10484"/>
          <a:stretch>
            <a:fillRect/>
          </a:stretch>
        </p:blipFill>
        <p:spPr>
          <a:xfrm>
            <a:off x="-243754" y="221571"/>
            <a:ext cx="9773650" cy="6636429"/>
          </a:xfrm>
        </p:spPr>
      </p:pic>
    </p:spTree>
    <p:extLst>
      <p:ext uri="{BB962C8B-B14F-4D97-AF65-F5344CB8AC3E}">
        <p14:creationId xmlns:p14="http://schemas.microsoft.com/office/powerpoint/2010/main" val="195106472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Group 2"/>
          <p:cNvGrpSpPr>
            <a:grpSpLocks noChangeAspect="1"/>
          </p:cNvGrpSpPr>
          <p:nvPr/>
        </p:nvGrpSpPr>
        <p:grpSpPr bwMode="auto">
          <a:xfrm>
            <a:off x="266700" y="501930"/>
            <a:ext cx="8694738" cy="6278563"/>
            <a:chOff x="-700" y="148"/>
            <a:chExt cx="5477" cy="3955"/>
          </a:xfrm>
        </p:grpSpPr>
        <p:sp>
          <p:nvSpPr>
            <p:cNvPr id="517123" name="AutoShape 3"/>
            <p:cNvSpPr>
              <a:spLocks noChangeAspect="1" noChangeArrowheads="1" noTextEdit="1"/>
            </p:cNvSpPr>
            <p:nvPr/>
          </p:nvSpPr>
          <p:spPr bwMode="auto">
            <a:xfrm>
              <a:off x="-700" y="148"/>
              <a:ext cx="5477" cy="3955"/>
            </a:xfrm>
            <a:prstGeom prst="rect">
              <a:avLst/>
            </a:prstGeom>
            <a:noFill/>
            <a:ln w="9525">
              <a:noFill/>
              <a:miter lim="800000"/>
              <a:headEnd/>
              <a:tailEnd/>
            </a:ln>
            <a:scene3d>
              <a:camera prst="orthographicFront"/>
              <a:lightRig rig="threePt" dir="t"/>
            </a:scene3d>
            <a:sp3d>
              <a:bevelT/>
            </a:sp3d>
          </p:spPr>
          <p:txBody>
            <a:bodyPr/>
            <a:lstStyle/>
            <a:p>
              <a:pPr>
                <a:defRPr/>
              </a:pPr>
              <a:endParaRPr lang="en-AU">
                <a:ea typeface="+mn-ea"/>
                <a:cs typeface="+mn-cs"/>
              </a:endParaRPr>
            </a:p>
          </p:txBody>
        </p:sp>
        <p:cxnSp>
          <p:nvCxnSpPr>
            <p:cNvPr id="517345" name="_s517345"/>
            <p:cNvCxnSpPr>
              <a:cxnSpLocks noChangeShapeType="1"/>
              <a:stCxn id="517344" idx="3"/>
              <a:endCxn id="517137" idx="1"/>
            </p:cNvCxnSpPr>
            <p:nvPr/>
          </p:nvCxnSpPr>
          <p:spPr bwMode="auto">
            <a:xfrm flipV="1">
              <a:off x="648" y="3338"/>
              <a:ext cx="285" cy="634"/>
            </a:xfrm>
            <a:prstGeom prst="bentConnector3">
              <a:avLst>
                <a:gd name="adj1" fmla="val 25264"/>
              </a:avLst>
            </a:prstGeom>
            <a:noFill/>
            <a:ln w="28575">
              <a:solidFill>
                <a:schemeClr val="tx1"/>
              </a:solidFill>
              <a:miter lim="800000"/>
              <a:headEnd/>
              <a:tailEnd/>
            </a:ln>
            <a:scene3d>
              <a:camera prst="orthographicFront"/>
              <a:lightRig rig="threePt" dir="t"/>
            </a:scene3d>
            <a:sp3d>
              <a:bevelT/>
            </a:sp3d>
          </p:spPr>
        </p:cxnSp>
        <p:cxnSp>
          <p:nvCxnSpPr>
            <p:cNvPr id="517343" name="_s517343"/>
            <p:cNvCxnSpPr>
              <a:cxnSpLocks noChangeShapeType="1"/>
              <a:stCxn id="517342" idx="3"/>
              <a:endCxn id="517137" idx="1"/>
            </p:cNvCxnSpPr>
            <p:nvPr/>
          </p:nvCxnSpPr>
          <p:spPr bwMode="auto">
            <a:xfrm flipV="1">
              <a:off x="665" y="3338"/>
              <a:ext cx="268" cy="326"/>
            </a:xfrm>
            <a:prstGeom prst="bentConnector3">
              <a:avLst>
                <a:gd name="adj1" fmla="val 26866"/>
              </a:avLst>
            </a:prstGeom>
            <a:noFill/>
            <a:ln w="28575">
              <a:solidFill>
                <a:schemeClr val="tx1"/>
              </a:solidFill>
              <a:miter lim="800000"/>
              <a:headEnd/>
              <a:tailEnd/>
            </a:ln>
            <a:scene3d>
              <a:camera prst="orthographicFront"/>
              <a:lightRig rig="threePt" dir="t"/>
            </a:scene3d>
            <a:sp3d>
              <a:bevelT/>
            </a:sp3d>
          </p:spPr>
        </p:cxnSp>
        <p:cxnSp>
          <p:nvCxnSpPr>
            <p:cNvPr id="517339" name="_s517339"/>
            <p:cNvCxnSpPr>
              <a:cxnSpLocks noChangeShapeType="1"/>
              <a:stCxn id="517338" idx="3"/>
              <a:endCxn id="517137" idx="1"/>
            </p:cNvCxnSpPr>
            <p:nvPr/>
          </p:nvCxnSpPr>
          <p:spPr bwMode="auto">
            <a:xfrm flipV="1">
              <a:off x="665" y="3338"/>
              <a:ext cx="268" cy="16"/>
            </a:xfrm>
            <a:prstGeom prst="bentConnector3">
              <a:avLst>
                <a:gd name="adj1" fmla="val 26866"/>
              </a:avLst>
            </a:prstGeom>
            <a:noFill/>
            <a:ln w="28575">
              <a:solidFill>
                <a:schemeClr val="tx1"/>
              </a:solidFill>
              <a:miter lim="800000"/>
              <a:headEnd/>
              <a:tailEnd/>
            </a:ln>
            <a:scene3d>
              <a:camera prst="orthographicFront"/>
              <a:lightRig rig="threePt" dir="t"/>
            </a:scene3d>
            <a:sp3d>
              <a:bevelT/>
            </a:sp3d>
          </p:spPr>
        </p:cxnSp>
        <p:cxnSp>
          <p:nvCxnSpPr>
            <p:cNvPr id="517294" name="_s517294"/>
            <p:cNvCxnSpPr>
              <a:cxnSpLocks noChangeShapeType="1"/>
              <a:stCxn id="517293" idx="1"/>
              <a:endCxn id="517136" idx="3"/>
            </p:cNvCxnSpPr>
            <p:nvPr/>
          </p:nvCxnSpPr>
          <p:spPr bwMode="auto">
            <a:xfrm rot="10800000">
              <a:off x="2815" y="3062"/>
              <a:ext cx="311" cy="860"/>
            </a:xfrm>
            <a:prstGeom prst="bentConnector3">
              <a:avLst>
                <a:gd name="adj1" fmla="val 23153"/>
              </a:avLst>
            </a:prstGeom>
            <a:noFill/>
            <a:ln w="28575">
              <a:solidFill>
                <a:schemeClr val="tx1"/>
              </a:solidFill>
              <a:miter lim="800000"/>
              <a:headEnd/>
              <a:tailEnd/>
            </a:ln>
            <a:scene3d>
              <a:camera prst="orthographicFront"/>
              <a:lightRig rig="threePt" dir="t"/>
            </a:scene3d>
            <a:sp3d>
              <a:bevelT/>
            </a:sp3d>
          </p:spPr>
        </p:cxnSp>
        <p:cxnSp>
          <p:nvCxnSpPr>
            <p:cNvPr id="517292" name="_s517292"/>
            <p:cNvCxnSpPr>
              <a:cxnSpLocks noChangeShapeType="1"/>
              <a:stCxn id="517291" idx="1"/>
              <a:endCxn id="517136" idx="3"/>
            </p:cNvCxnSpPr>
            <p:nvPr/>
          </p:nvCxnSpPr>
          <p:spPr bwMode="auto">
            <a:xfrm rot="10800000">
              <a:off x="2815" y="3062"/>
              <a:ext cx="321" cy="552"/>
            </a:xfrm>
            <a:prstGeom prst="bentConnector3">
              <a:avLst>
                <a:gd name="adj1" fmla="val 22431"/>
              </a:avLst>
            </a:prstGeom>
            <a:noFill/>
            <a:ln w="28575">
              <a:solidFill>
                <a:schemeClr val="tx1"/>
              </a:solidFill>
              <a:miter lim="800000"/>
              <a:headEnd/>
              <a:tailEnd/>
            </a:ln>
            <a:scene3d>
              <a:camera prst="orthographicFront"/>
              <a:lightRig rig="threePt" dir="t"/>
            </a:scene3d>
            <a:sp3d>
              <a:bevelT/>
            </a:sp3d>
          </p:spPr>
        </p:cxnSp>
        <p:cxnSp>
          <p:nvCxnSpPr>
            <p:cNvPr id="517290" name="_s517290"/>
            <p:cNvCxnSpPr>
              <a:cxnSpLocks noChangeShapeType="1"/>
              <a:stCxn id="517289" idx="1"/>
              <a:endCxn id="517136" idx="3"/>
            </p:cNvCxnSpPr>
            <p:nvPr/>
          </p:nvCxnSpPr>
          <p:spPr bwMode="auto">
            <a:xfrm rot="10800000">
              <a:off x="2815" y="3062"/>
              <a:ext cx="320" cy="243"/>
            </a:xfrm>
            <a:prstGeom prst="bentConnector3">
              <a:avLst>
                <a:gd name="adj1" fmla="val 22500"/>
              </a:avLst>
            </a:prstGeom>
            <a:noFill/>
            <a:ln w="28575">
              <a:solidFill>
                <a:schemeClr val="tx1"/>
              </a:solidFill>
              <a:miter lim="800000"/>
              <a:headEnd/>
              <a:tailEnd/>
            </a:ln>
            <a:scene3d>
              <a:camera prst="orthographicFront"/>
              <a:lightRig rig="threePt" dir="t"/>
            </a:scene3d>
            <a:sp3d>
              <a:bevelT/>
            </a:sp3d>
          </p:spPr>
        </p:cxnSp>
        <p:cxnSp>
          <p:nvCxnSpPr>
            <p:cNvPr id="517288" name="_s517288"/>
            <p:cNvCxnSpPr>
              <a:cxnSpLocks noChangeShapeType="1"/>
              <a:stCxn id="517287" idx="1"/>
              <a:endCxn id="517136" idx="3"/>
            </p:cNvCxnSpPr>
            <p:nvPr/>
          </p:nvCxnSpPr>
          <p:spPr bwMode="auto">
            <a:xfrm rot="10800000" flipV="1">
              <a:off x="2815" y="3003"/>
              <a:ext cx="328" cy="59"/>
            </a:xfrm>
            <a:prstGeom prst="bentConnector3">
              <a:avLst>
                <a:gd name="adj1" fmla="val 21949"/>
              </a:avLst>
            </a:prstGeom>
            <a:noFill/>
            <a:ln w="28575">
              <a:solidFill>
                <a:schemeClr val="tx1"/>
              </a:solidFill>
              <a:miter lim="800000"/>
              <a:headEnd/>
              <a:tailEnd/>
            </a:ln>
            <a:scene3d>
              <a:camera prst="orthographicFront"/>
              <a:lightRig rig="threePt" dir="t"/>
            </a:scene3d>
            <a:sp3d>
              <a:bevelT/>
            </a:sp3d>
          </p:spPr>
        </p:cxnSp>
        <p:cxnSp>
          <p:nvCxnSpPr>
            <p:cNvPr id="517255" name="_s517255"/>
            <p:cNvCxnSpPr>
              <a:cxnSpLocks noChangeShapeType="1"/>
              <a:stCxn id="517254" idx="3"/>
              <a:endCxn id="517135" idx="1"/>
            </p:cNvCxnSpPr>
            <p:nvPr/>
          </p:nvCxnSpPr>
          <p:spPr bwMode="auto">
            <a:xfrm flipV="1">
              <a:off x="681" y="2146"/>
              <a:ext cx="84" cy="781"/>
            </a:xfrm>
            <a:prstGeom prst="bentConnector3">
              <a:avLst>
                <a:gd name="adj1" fmla="val 50000"/>
              </a:avLst>
            </a:prstGeom>
            <a:noFill/>
            <a:ln w="28575">
              <a:solidFill>
                <a:schemeClr val="tx1"/>
              </a:solidFill>
              <a:miter lim="800000"/>
              <a:headEnd/>
              <a:tailEnd/>
            </a:ln>
            <a:scene3d>
              <a:camera prst="orthographicFront"/>
              <a:lightRig rig="threePt" dir="t"/>
            </a:scene3d>
            <a:sp3d>
              <a:bevelT/>
            </a:sp3d>
          </p:spPr>
        </p:cxnSp>
        <p:cxnSp>
          <p:nvCxnSpPr>
            <p:cNvPr id="517253" name="_s517253"/>
            <p:cNvCxnSpPr>
              <a:cxnSpLocks noChangeShapeType="1"/>
              <a:stCxn id="517252" idx="3"/>
              <a:endCxn id="517135" idx="1"/>
            </p:cNvCxnSpPr>
            <p:nvPr/>
          </p:nvCxnSpPr>
          <p:spPr bwMode="auto">
            <a:xfrm flipV="1">
              <a:off x="680" y="2146"/>
              <a:ext cx="85" cy="472"/>
            </a:xfrm>
            <a:prstGeom prst="bentConnector3">
              <a:avLst>
                <a:gd name="adj1" fmla="val 49412"/>
              </a:avLst>
            </a:prstGeom>
            <a:noFill/>
            <a:ln w="28575">
              <a:solidFill>
                <a:schemeClr val="tx1"/>
              </a:solidFill>
              <a:miter lim="800000"/>
              <a:headEnd/>
              <a:tailEnd/>
            </a:ln>
            <a:scene3d>
              <a:camera prst="orthographicFront"/>
              <a:lightRig rig="threePt" dir="t"/>
            </a:scene3d>
            <a:sp3d>
              <a:bevelT/>
            </a:sp3d>
          </p:spPr>
        </p:cxnSp>
        <p:cxnSp>
          <p:nvCxnSpPr>
            <p:cNvPr id="517251" name="_s517251"/>
            <p:cNvCxnSpPr>
              <a:cxnSpLocks noChangeShapeType="1"/>
              <a:stCxn id="517250" idx="3"/>
              <a:endCxn id="517135" idx="1"/>
            </p:cNvCxnSpPr>
            <p:nvPr/>
          </p:nvCxnSpPr>
          <p:spPr bwMode="auto">
            <a:xfrm flipV="1">
              <a:off x="663" y="2146"/>
              <a:ext cx="102" cy="161"/>
            </a:xfrm>
            <a:prstGeom prst="bentConnector3">
              <a:avLst>
                <a:gd name="adj1" fmla="val 50000"/>
              </a:avLst>
            </a:prstGeom>
            <a:noFill/>
            <a:ln w="28575">
              <a:solidFill>
                <a:schemeClr val="tx1"/>
              </a:solidFill>
              <a:miter lim="800000"/>
              <a:headEnd/>
              <a:tailEnd/>
            </a:ln>
            <a:scene3d>
              <a:camera prst="orthographicFront"/>
              <a:lightRig rig="threePt" dir="t"/>
            </a:scene3d>
            <a:sp3d>
              <a:bevelT/>
            </a:sp3d>
          </p:spPr>
        </p:cxnSp>
        <p:cxnSp>
          <p:nvCxnSpPr>
            <p:cNvPr id="517249" name="_s517249"/>
            <p:cNvCxnSpPr>
              <a:cxnSpLocks noChangeShapeType="1"/>
              <a:stCxn id="517248" idx="3"/>
              <a:endCxn id="517135" idx="1"/>
            </p:cNvCxnSpPr>
            <p:nvPr/>
          </p:nvCxnSpPr>
          <p:spPr bwMode="auto">
            <a:xfrm>
              <a:off x="655" y="1989"/>
              <a:ext cx="110" cy="157"/>
            </a:xfrm>
            <a:prstGeom prst="bentConnector3">
              <a:avLst>
                <a:gd name="adj1" fmla="val 50000"/>
              </a:avLst>
            </a:prstGeom>
            <a:noFill/>
            <a:ln w="28575">
              <a:solidFill>
                <a:schemeClr val="tx1"/>
              </a:solidFill>
              <a:miter lim="800000"/>
              <a:headEnd/>
              <a:tailEnd/>
            </a:ln>
            <a:scene3d>
              <a:camera prst="orthographicFront"/>
              <a:lightRig rig="threePt" dir="t"/>
            </a:scene3d>
            <a:sp3d>
              <a:bevelT/>
            </a:sp3d>
          </p:spPr>
        </p:cxnSp>
        <p:cxnSp>
          <p:nvCxnSpPr>
            <p:cNvPr id="517228" name="_s517228"/>
            <p:cNvCxnSpPr>
              <a:cxnSpLocks noChangeShapeType="1"/>
              <a:stCxn id="517227" idx="1"/>
              <a:endCxn id="517134" idx="3"/>
            </p:cNvCxnSpPr>
            <p:nvPr/>
          </p:nvCxnSpPr>
          <p:spPr bwMode="auto">
            <a:xfrm rot="10800000">
              <a:off x="2801" y="2079"/>
              <a:ext cx="352" cy="569"/>
            </a:xfrm>
            <a:prstGeom prst="bentConnector3">
              <a:avLst>
                <a:gd name="adj1" fmla="val 20454"/>
              </a:avLst>
            </a:prstGeom>
            <a:noFill/>
            <a:ln w="28575">
              <a:solidFill>
                <a:schemeClr val="tx1"/>
              </a:solidFill>
              <a:miter lim="800000"/>
              <a:headEnd/>
              <a:tailEnd/>
            </a:ln>
            <a:scene3d>
              <a:camera prst="orthographicFront"/>
              <a:lightRig rig="threePt" dir="t"/>
            </a:scene3d>
            <a:sp3d>
              <a:bevelT/>
            </a:sp3d>
          </p:spPr>
        </p:cxnSp>
        <p:cxnSp>
          <p:nvCxnSpPr>
            <p:cNvPr id="517226" name="_s517226"/>
            <p:cNvCxnSpPr>
              <a:cxnSpLocks noChangeShapeType="1"/>
              <a:stCxn id="517225" idx="1"/>
              <a:endCxn id="517134" idx="3"/>
            </p:cNvCxnSpPr>
            <p:nvPr/>
          </p:nvCxnSpPr>
          <p:spPr bwMode="auto">
            <a:xfrm rot="10800000">
              <a:off x="2801" y="2079"/>
              <a:ext cx="360" cy="259"/>
            </a:xfrm>
            <a:prstGeom prst="bentConnector3">
              <a:avLst>
                <a:gd name="adj1" fmla="val 20000"/>
              </a:avLst>
            </a:prstGeom>
            <a:noFill/>
            <a:ln w="28575">
              <a:solidFill>
                <a:schemeClr val="tx1"/>
              </a:solidFill>
              <a:miter lim="800000"/>
              <a:headEnd/>
              <a:tailEnd/>
            </a:ln>
            <a:scene3d>
              <a:camera prst="orthographicFront"/>
              <a:lightRig rig="threePt" dir="t"/>
            </a:scene3d>
            <a:sp3d>
              <a:bevelT/>
            </a:sp3d>
          </p:spPr>
        </p:cxnSp>
        <p:cxnSp>
          <p:nvCxnSpPr>
            <p:cNvPr id="517224" name="_s517224"/>
            <p:cNvCxnSpPr>
              <a:cxnSpLocks noChangeShapeType="1"/>
              <a:stCxn id="517223" idx="1"/>
              <a:endCxn id="517134" idx="3"/>
            </p:cNvCxnSpPr>
            <p:nvPr/>
          </p:nvCxnSpPr>
          <p:spPr bwMode="auto">
            <a:xfrm rot="10800000" flipV="1">
              <a:off x="2801" y="2015"/>
              <a:ext cx="361" cy="64"/>
            </a:xfrm>
            <a:prstGeom prst="bentConnector3">
              <a:avLst>
                <a:gd name="adj1" fmla="val 19944"/>
              </a:avLst>
            </a:prstGeom>
            <a:noFill/>
            <a:ln w="28575">
              <a:solidFill>
                <a:schemeClr val="tx1"/>
              </a:solidFill>
              <a:miter lim="800000"/>
              <a:headEnd/>
              <a:tailEnd/>
            </a:ln>
            <a:scene3d>
              <a:camera prst="orthographicFront"/>
              <a:lightRig rig="threePt" dir="t"/>
            </a:scene3d>
            <a:sp3d>
              <a:bevelT/>
            </a:sp3d>
          </p:spPr>
        </p:cxnSp>
        <p:cxnSp>
          <p:nvCxnSpPr>
            <p:cNvPr id="517222" name="_s517222"/>
            <p:cNvCxnSpPr>
              <a:cxnSpLocks noChangeShapeType="1"/>
              <a:stCxn id="517221" idx="1"/>
              <a:endCxn id="517134" idx="3"/>
            </p:cNvCxnSpPr>
            <p:nvPr/>
          </p:nvCxnSpPr>
          <p:spPr bwMode="auto">
            <a:xfrm rot="10800000" flipV="1">
              <a:off x="2801" y="1704"/>
              <a:ext cx="363" cy="375"/>
            </a:xfrm>
            <a:prstGeom prst="bentConnector3">
              <a:avLst>
                <a:gd name="adj1" fmla="val 19833"/>
              </a:avLst>
            </a:prstGeom>
            <a:noFill/>
            <a:ln w="28575">
              <a:solidFill>
                <a:schemeClr val="tx1"/>
              </a:solidFill>
              <a:miter lim="800000"/>
              <a:headEnd/>
              <a:tailEnd/>
            </a:ln>
            <a:scene3d>
              <a:camera prst="orthographicFront"/>
              <a:lightRig rig="threePt" dir="t"/>
            </a:scene3d>
            <a:sp3d>
              <a:bevelT/>
            </a:sp3d>
          </p:spPr>
        </p:cxnSp>
        <p:cxnSp>
          <p:nvCxnSpPr>
            <p:cNvPr id="517203" name="_s517203"/>
            <p:cNvCxnSpPr>
              <a:cxnSpLocks noChangeShapeType="1"/>
              <a:stCxn id="517202" idx="3"/>
              <a:endCxn id="517133" idx="1"/>
            </p:cNvCxnSpPr>
            <p:nvPr/>
          </p:nvCxnSpPr>
          <p:spPr bwMode="auto">
            <a:xfrm flipV="1">
              <a:off x="691" y="1165"/>
              <a:ext cx="234" cy="423"/>
            </a:xfrm>
            <a:prstGeom prst="bentConnector3">
              <a:avLst>
                <a:gd name="adj1" fmla="val 30769"/>
              </a:avLst>
            </a:prstGeom>
            <a:noFill/>
            <a:ln w="28575">
              <a:solidFill>
                <a:schemeClr val="tx1"/>
              </a:solidFill>
              <a:miter lim="800000"/>
              <a:headEnd/>
              <a:tailEnd/>
            </a:ln>
            <a:scene3d>
              <a:camera prst="orthographicFront"/>
              <a:lightRig rig="threePt" dir="t"/>
            </a:scene3d>
            <a:sp3d>
              <a:bevelT/>
            </a:sp3d>
          </p:spPr>
        </p:cxnSp>
        <p:cxnSp>
          <p:nvCxnSpPr>
            <p:cNvPr id="517199" name="_s517199"/>
            <p:cNvCxnSpPr>
              <a:cxnSpLocks noChangeShapeType="1"/>
              <a:stCxn id="517198" idx="3"/>
              <a:endCxn id="517133" idx="1"/>
            </p:cNvCxnSpPr>
            <p:nvPr/>
          </p:nvCxnSpPr>
          <p:spPr bwMode="auto">
            <a:xfrm flipV="1">
              <a:off x="691" y="1165"/>
              <a:ext cx="234" cy="103"/>
            </a:xfrm>
            <a:prstGeom prst="bentConnector3">
              <a:avLst>
                <a:gd name="adj1" fmla="val 30769"/>
              </a:avLst>
            </a:prstGeom>
            <a:noFill/>
            <a:ln w="28575">
              <a:solidFill>
                <a:schemeClr val="tx1"/>
              </a:solidFill>
              <a:miter lim="800000"/>
              <a:headEnd/>
              <a:tailEnd/>
            </a:ln>
            <a:scene3d>
              <a:camera prst="orthographicFront"/>
              <a:lightRig rig="threePt" dir="t"/>
            </a:scene3d>
            <a:sp3d>
              <a:bevelT/>
            </a:sp3d>
          </p:spPr>
        </p:cxnSp>
        <p:cxnSp>
          <p:nvCxnSpPr>
            <p:cNvPr id="517197" name="_s517197"/>
            <p:cNvCxnSpPr>
              <a:cxnSpLocks noChangeShapeType="1"/>
              <a:stCxn id="517196" idx="3"/>
              <a:endCxn id="517133" idx="1"/>
            </p:cNvCxnSpPr>
            <p:nvPr/>
          </p:nvCxnSpPr>
          <p:spPr bwMode="auto">
            <a:xfrm>
              <a:off x="690" y="938"/>
              <a:ext cx="235" cy="227"/>
            </a:xfrm>
            <a:prstGeom prst="bentConnector3">
              <a:avLst>
                <a:gd name="adj1" fmla="val 30639"/>
              </a:avLst>
            </a:prstGeom>
            <a:noFill/>
            <a:ln w="28575">
              <a:solidFill>
                <a:schemeClr val="tx1"/>
              </a:solidFill>
              <a:miter lim="800000"/>
              <a:headEnd/>
              <a:tailEnd/>
            </a:ln>
            <a:scene3d>
              <a:camera prst="orthographicFront"/>
              <a:lightRig rig="threePt" dir="t"/>
            </a:scene3d>
            <a:sp3d>
              <a:bevelT/>
            </a:sp3d>
          </p:spPr>
        </p:cxnSp>
        <p:cxnSp>
          <p:nvCxnSpPr>
            <p:cNvPr id="517193" name="_s517193"/>
            <p:cNvCxnSpPr>
              <a:cxnSpLocks noChangeShapeType="1"/>
              <a:stCxn id="517192" idx="3"/>
              <a:endCxn id="517133" idx="1"/>
            </p:cNvCxnSpPr>
            <p:nvPr/>
          </p:nvCxnSpPr>
          <p:spPr bwMode="auto">
            <a:xfrm>
              <a:off x="699" y="611"/>
              <a:ext cx="226" cy="554"/>
            </a:xfrm>
            <a:prstGeom prst="bentConnector3">
              <a:avLst>
                <a:gd name="adj1" fmla="val 31856"/>
              </a:avLst>
            </a:prstGeom>
            <a:noFill/>
            <a:ln w="28575">
              <a:solidFill>
                <a:schemeClr val="tx1"/>
              </a:solidFill>
              <a:miter lim="800000"/>
              <a:headEnd/>
              <a:tailEnd/>
            </a:ln>
            <a:scene3d>
              <a:camera prst="orthographicFront"/>
              <a:lightRig rig="threePt" dir="t"/>
            </a:scene3d>
            <a:sp3d>
              <a:bevelT/>
            </a:sp3d>
          </p:spPr>
        </p:cxnSp>
        <p:cxnSp>
          <p:nvCxnSpPr>
            <p:cNvPr id="517161" name="_s517161"/>
            <p:cNvCxnSpPr>
              <a:cxnSpLocks noChangeShapeType="1"/>
              <a:stCxn id="517160" idx="1"/>
              <a:endCxn id="517132" idx="3"/>
            </p:cNvCxnSpPr>
            <p:nvPr/>
          </p:nvCxnSpPr>
          <p:spPr bwMode="auto">
            <a:xfrm rot="10800000">
              <a:off x="2800" y="1038"/>
              <a:ext cx="343" cy="233"/>
            </a:xfrm>
            <a:prstGeom prst="bentConnector3">
              <a:avLst>
                <a:gd name="adj1" fmla="val 20991"/>
              </a:avLst>
            </a:prstGeom>
            <a:noFill/>
            <a:ln w="28575">
              <a:solidFill>
                <a:schemeClr val="tx1"/>
              </a:solidFill>
              <a:miter lim="800000"/>
              <a:headEnd/>
              <a:tailEnd/>
            </a:ln>
            <a:scene3d>
              <a:camera prst="orthographicFront"/>
              <a:lightRig rig="threePt" dir="t"/>
            </a:scene3d>
            <a:sp3d>
              <a:bevelT/>
            </a:sp3d>
          </p:spPr>
        </p:cxnSp>
        <p:cxnSp>
          <p:nvCxnSpPr>
            <p:cNvPr id="517157" name="_s517157"/>
            <p:cNvCxnSpPr>
              <a:cxnSpLocks noChangeShapeType="1"/>
              <a:stCxn id="517156" idx="1"/>
              <a:endCxn id="517132" idx="3"/>
            </p:cNvCxnSpPr>
            <p:nvPr/>
          </p:nvCxnSpPr>
          <p:spPr bwMode="auto">
            <a:xfrm rot="10800000" flipV="1">
              <a:off x="2800" y="937"/>
              <a:ext cx="327" cy="101"/>
            </a:xfrm>
            <a:prstGeom prst="bentConnector3">
              <a:avLst>
                <a:gd name="adj1" fmla="val 22019"/>
              </a:avLst>
            </a:prstGeom>
            <a:noFill/>
            <a:ln w="28575">
              <a:solidFill>
                <a:schemeClr val="tx1"/>
              </a:solidFill>
              <a:miter lim="800000"/>
              <a:headEnd/>
              <a:tailEnd/>
            </a:ln>
            <a:scene3d>
              <a:camera prst="orthographicFront"/>
              <a:lightRig rig="threePt" dir="t"/>
            </a:scene3d>
            <a:sp3d>
              <a:bevelT/>
            </a:sp3d>
          </p:spPr>
        </p:cxnSp>
        <p:cxnSp>
          <p:nvCxnSpPr>
            <p:cNvPr id="517153" name="_s517153"/>
            <p:cNvCxnSpPr>
              <a:cxnSpLocks noChangeShapeType="1"/>
              <a:stCxn id="517152" idx="1"/>
              <a:endCxn id="517132" idx="3"/>
            </p:cNvCxnSpPr>
            <p:nvPr/>
          </p:nvCxnSpPr>
          <p:spPr bwMode="auto">
            <a:xfrm rot="10800000" flipV="1">
              <a:off x="2800" y="607"/>
              <a:ext cx="316" cy="431"/>
            </a:xfrm>
            <a:prstGeom prst="bentConnector3">
              <a:avLst>
                <a:gd name="adj1" fmla="val 22787"/>
              </a:avLst>
            </a:prstGeom>
            <a:noFill/>
            <a:ln w="28575">
              <a:solidFill>
                <a:schemeClr val="tx1"/>
              </a:solidFill>
              <a:miter lim="800000"/>
              <a:headEnd/>
              <a:tailEnd/>
            </a:ln>
            <a:scene3d>
              <a:camera prst="orthographicFront"/>
              <a:lightRig rig="threePt" dir="t"/>
            </a:scene3d>
            <a:sp3d>
              <a:bevelT/>
            </a:sp3d>
          </p:spPr>
        </p:cxnSp>
        <p:cxnSp>
          <p:nvCxnSpPr>
            <p:cNvPr id="517124" name="_s517124"/>
            <p:cNvCxnSpPr>
              <a:cxnSpLocks noChangeShapeType="1"/>
              <a:stCxn id="517138" idx="1"/>
              <a:endCxn id="517131" idx="2"/>
            </p:cNvCxnSpPr>
            <p:nvPr/>
          </p:nvCxnSpPr>
          <p:spPr bwMode="auto">
            <a:xfrm rot="10800000">
              <a:off x="1823" y="630"/>
              <a:ext cx="83" cy="3135"/>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17125" name="_s517125"/>
            <p:cNvCxnSpPr>
              <a:cxnSpLocks noChangeShapeType="1"/>
              <a:stCxn id="517137" idx="3"/>
              <a:endCxn id="517131" idx="2"/>
            </p:cNvCxnSpPr>
            <p:nvPr/>
          </p:nvCxnSpPr>
          <p:spPr bwMode="auto">
            <a:xfrm flipV="1">
              <a:off x="1680" y="630"/>
              <a:ext cx="143" cy="2708"/>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17126" name="_s517126"/>
            <p:cNvCxnSpPr>
              <a:cxnSpLocks noChangeShapeType="1"/>
              <a:stCxn id="517136" idx="1"/>
              <a:endCxn id="517131" idx="2"/>
            </p:cNvCxnSpPr>
            <p:nvPr/>
          </p:nvCxnSpPr>
          <p:spPr bwMode="auto">
            <a:xfrm rot="10800000">
              <a:off x="1823" y="630"/>
              <a:ext cx="254" cy="2432"/>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17127" name="_s517127"/>
            <p:cNvCxnSpPr>
              <a:cxnSpLocks noChangeShapeType="1"/>
              <a:stCxn id="517135" idx="3"/>
              <a:endCxn id="517131" idx="2"/>
            </p:cNvCxnSpPr>
            <p:nvPr/>
          </p:nvCxnSpPr>
          <p:spPr bwMode="auto">
            <a:xfrm flipV="1">
              <a:off x="1771" y="630"/>
              <a:ext cx="52" cy="1516"/>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17128" name="_s517128"/>
            <p:cNvCxnSpPr>
              <a:cxnSpLocks noChangeShapeType="1"/>
              <a:stCxn id="517134" idx="1"/>
              <a:endCxn id="517131" idx="2"/>
            </p:cNvCxnSpPr>
            <p:nvPr/>
          </p:nvCxnSpPr>
          <p:spPr bwMode="auto">
            <a:xfrm rot="10800000">
              <a:off x="1823" y="630"/>
              <a:ext cx="281" cy="1449"/>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17129" name="_s517129"/>
            <p:cNvCxnSpPr>
              <a:cxnSpLocks noChangeShapeType="1"/>
              <a:stCxn id="517133" idx="3"/>
              <a:endCxn id="517131" idx="2"/>
            </p:cNvCxnSpPr>
            <p:nvPr/>
          </p:nvCxnSpPr>
          <p:spPr bwMode="auto">
            <a:xfrm flipV="1">
              <a:off x="1621" y="630"/>
              <a:ext cx="202" cy="535"/>
            </a:xfrm>
            <a:prstGeom prst="bentConnector2">
              <a:avLst/>
            </a:prstGeom>
            <a:noFill/>
            <a:ln w="28575">
              <a:solidFill>
                <a:schemeClr val="tx1"/>
              </a:solidFill>
              <a:miter lim="800000"/>
              <a:headEnd/>
              <a:tailEnd/>
            </a:ln>
            <a:scene3d>
              <a:camera prst="orthographicFront"/>
              <a:lightRig rig="threePt" dir="t"/>
            </a:scene3d>
            <a:sp3d>
              <a:bevelT/>
            </a:sp3d>
          </p:spPr>
        </p:cxnSp>
        <p:cxnSp>
          <p:nvCxnSpPr>
            <p:cNvPr id="517130" name="_s517130"/>
            <p:cNvCxnSpPr>
              <a:cxnSpLocks noChangeShapeType="1"/>
              <a:stCxn id="517132" idx="1"/>
              <a:endCxn id="517131" idx="2"/>
            </p:cNvCxnSpPr>
            <p:nvPr/>
          </p:nvCxnSpPr>
          <p:spPr bwMode="auto">
            <a:xfrm rot="10800000">
              <a:off x="1823" y="630"/>
              <a:ext cx="281" cy="408"/>
            </a:xfrm>
            <a:prstGeom prst="bentConnector2">
              <a:avLst/>
            </a:prstGeom>
            <a:noFill/>
            <a:ln w="28575">
              <a:solidFill>
                <a:schemeClr val="tx1"/>
              </a:solidFill>
              <a:miter lim="800000"/>
              <a:headEnd/>
              <a:tailEnd/>
            </a:ln>
            <a:scene3d>
              <a:camera prst="orthographicFront"/>
              <a:lightRig rig="threePt" dir="t"/>
            </a:scene3d>
            <a:sp3d>
              <a:bevelT/>
            </a:sp3d>
          </p:spPr>
        </p:cxnSp>
        <p:sp>
          <p:nvSpPr>
            <p:cNvPr id="517131" name="_s517131"/>
            <p:cNvSpPr>
              <a:spLocks noChangeArrowheads="1"/>
            </p:cNvSpPr>
            <p:nvPr/>
          </p:nvSpPr>
          <p:spPr bwMode="auto">
            <a:xfrm>
              <a:off x="1484" y="384"/>
              <a:ext cx="677" cy="246"/>
            </a:xfrm>
            <a:prstGeom prst="roundRect">
              <a:avLst>
                <a:gd name="adj" fmla="val 16667"/>
              </a:avLst>
            </a:prstGeom>
            <a:solidFill>
              <a:srgbClr val="FFCC99"/>
            </a:solidFill>
            <a:ln w="9525">
              <a:solidFill>
                <a:schemeClr val="tx1"/>
              </a:solidFill>
              <a:round/>
              <a:headEnd/>
              <a:tailEnd/>
            </a:ln>
            <a:scene3d>
              <a:camera prst="orthographicFront"/>
              <a:lightRig rig="threePt" dir="t"/>
            </a:scene3d>
            <a:sp3d>
              <a:bevelT/>
            </a:sp3d>
          </p:spPr>
          <p:txBody>
            <a:bodyPr wrap="none" lIns="78396" tIns="39198" rIns="78396" bIns="39198" anchor="ctr"/>
            <a:lstStyle/>
            <a:p>
              <a:pPr algn="ctr" eaLnBrk="0" hangingPunct="0">
                <a:defRPr/>
              </a:pPr>
              <a:r>
                <a:rPr lang="en-AU" sz="1200">
                  <a:solidFill>
                    <a:srgbClr val="000000"/>
                  </a:solidFill>
                  <a:latin typeface="Helvetica" charset="0"/>
                  <a:ea typeface="+mn-ea"/>
                  <a:cs typeface="+mn-cs"/>
                </a:rPr>
                <a:t>Main</a:t>
              </a:r>
            </a:p>
          </p:txBody>
        </p:sp>
        <p:sp>
          <p:nvSpPr>
            <p:cNvPr id="517132" name="_s517132"/>
            <p:cNvSpPr>
              <a:spLocks noChangeArrowheads="1"/>
            </p:cNvSpPr>
            <p:nvPr/>
          </p:nvSpPr>
          <p:spPr bwMode="auto">
            <a:xfrm>
              <a:off x="2104" y="915"/>
              <a:ext cx="696" cy="245"/>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lIns="78396" tIns="39198" rIns="78396" bIns="39198" anchor="ctr"/>
            <a:lstStyle/>
            <a:p>
              <a:pPr algn="ctr" eaLnBrk="0" hangingPunct="0">
                <a:defRPr/>
              </a:pPr>
              <a:r>
                <a:rPr lang="en-AU" sz="1200">
                  <a:solidFill>
                    <a:srgbClr val="000000"/>
                  </a:solidFill>
                  <a:latin typeface="Helvetica" charset="0"/>
                  <a:ea typeface="+mn-ea"/>
                  <a:cs typeface="+mn-cs"/>
                </a:rPr>
                <a:t>Record state</a:t>
              </a:r>
            </a:p>
          </p:txBody>
        </p:sp>
        <p:sp>
          <p:nvSpPr>
            <p:cNvPr id="517133" name="_s517133"/>
            <p:cNvSpPr>
              <a:spLocks noChangeArrowheads="1"/>
            </p:cNvSpPr>
            <p:nvPr/>
          </p:nvSpPr>
          <p:spPr bwMode="auto">
            <a:xfrm>
              <a:off x="925" y="1042"/>
              <a:ext cx="696" cy="245"/>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lIns="78396" tIns="39198" rIns="78396" bIns="39198" anchor="ctr"/>
            <a:lstStyle/>
            <a:p>
              <a:pPr algn="ctr" eaLnBrk="0" hangingPunct="0">
                <a:defRPr/>
              </a:pPr>
              <a:r>
                <a:rPr lang="en-AU" sz="1200">
                  <a:solidFill>
                    <a:srgbClr val="000000"/>
                  </a:solidFill>
                  <a:latin typeface="Helvetica" charset="0"/>
                  <a:ea typeface="+mn-ea"/>
                  <a:cs typeface="+mn-cs"/>
                </a:rPr>
                <a:t>Time check</a:t>
              </a:r>
            </a:p>
          </p:txBody>
        </p:sp>
        <p:sp>
          <p:nvSpPr>
            <p:cNvPr id="517134" name="_s517134"/>
            <p:cNvSpPr>
              <a:spLocks noChangeArrowheads="1"/>
            </p:cNvSpPr>
            <p:nvPr/>
          </p:nvSpPr>
          <p:spPr bwMode="auto">
            <a:xfrm>
              <a:off x="2104" y="1956"/>
              <a:ext cx="697" cy="245"/>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lIns="78396" tIns="39198" rIns="78396" bIns="39198" anchor="ctr"/>
            <a:lstStyle/>
            <a:p>
              <a:pPr algn="ctr" eaLnBrk="0" hangingPunct="0">
                <a:defRPr/>
              </a:pPr>
              <a:r>
                <a:rPr lang="en-AU" sz="1200">
                  <a:solidFill>
                    <a:srgbClr val="000000"/>
                  </a:solidFill>
                  <a:latin typeface="Helvetica" charset="0"/>
                  <a:ea typeface="+mn-ea"/>
                  <a:cs typeface="+mn-cs"/>
                </a:rPr>
                <a:t>Assessment</a:t>
              </a:r>
            </a:p>
          </p:txBody>
        </p:sp>
        <p:sp>
          <p:nvSpPr>
            <p:cNvPr id="517135" name="_s517135"/>
            <p:cNvSpPr>
              <a:spLocks noChangeArrowheads="1"/>
            </p:cNvSpPr>
            <p:nvPr/>
          </p:nvSpPr>
          <p:spPr bwMode="auto">
            <a:xfrm>
              <a:off x="765" y="2023"/>
              <a:ext cx="1006" cy="245"/>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lIns="78396" tIns="39198" rIns="78396" bIns="39198" anchor="ctr"/>
            <a:lstStyle/>
            <a:p>
              <a:pPr algn="ctr" eaLnBrk="0" hangingPunct="0">
                <a:defRPr/>
              </a:pPr>
              <a:r>
                <a:rPr lang="en-AU" sz="1200">
                  <a:solidFill>
                    <a:srgbClr val="000000"/>
                  </a:solidFill>
                  <a:latin typeface="Helvetica" charset="0"/>
                  <a:ea typeface="+mn-ea"/>
                  <a:cs typeface="+mn-cs"/>
                </a:rPr>
                <a:t>Fleet dynamics</a:t>
              </a:r>
            </a:p>
            <a:p>
              <a:pPr algn="ctr" eaLnBrk="0" hangingPunct="0">
                <a:defRPr/>
              </a:pPr>
              <a:r>
                <a:rPr lang="en-AU" sz="1200">
                  <a:solidFill>
                    <a:srgbClr val="000000"/>
                  </a:solidFill>
                  <a:latin typeface="Helvetica" charset="0"/>
                  <a:ea typeface="+mn-ea"/>
                  <a:cs typeface="+mn-cs"/>
                </a:rPr>
                <a:t> and socioeconomics</a:t>
              </a:r>
            </a:p>
          </p:txBody>
        </p:sp>
        <p:sp>
          <p:nvSpPr>
            <p:cNvPr id="517136" name="_s517136"/>
            <p:cNvSpPr>
              <a:spLocks noChangeArrowheads="1"/>
            </p:cNvSpPr>
            <p:nvPr/>
          </p:nvSpPr>
          <p:spPr bwMode="auto">
            <a:xfrm>
              <a:off x="2077" y="2939"/>
              <a:ext cx="738" cy="245"/>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lIns="78396" tIns="39198" rIns="78396" bIns="39198" anchor="ctr"/>
            <a:lstStyle/>
            <a:p>
              <a:pPr algn="ctr" eaLnBrk="0" hangingPunct="0">
                <a:defRPr/>
              </a:pPr>
              <a:r>
                <a:rPr lang="en-AU" sz="1200">
                  <a:solidFill>
                    <a:srgbClr val="000000"/>
                  </a:solidFill>
                  <a:latin typeface="Helvetica" charset="0"/>
                  <a:ea typeface="+mn-ea"/>
                  <a:cs typeface="+mn-cs"/>
                </a:rPr>
                <a:t>Biology</a:t>
              </a:r>
            </a:p>
          </p:txBody>
        </p:sp>
        <p:sp>
          <p:nvSpPr>
            <p:cNvPr id="517137" name="_s517137"/>
            <p:cNvSpPr>
              <a:spLocks noChangeArrowheads="1"/>
            </p:cNvSpPr>
            <p:nvPr/>
          </p:nvSpPr>
          <p:spPr bwMode="auto">
            <a:xfrm>
              <a:off x="933" y="3215"/>
              <a:ext cx="747" cy="245"/>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lIns="84298" tIns="42148" rIns="84298" bIns="42148" anchor="ctr"/>
            <a:lstStyle/>
            <a:p>
              <a:pPr algn="ctr" eaLnBrk="0" hangingPunct="0">
                <a:defRPr/>
              </a:pPr>
              <a:r>
                <a:rPr lang="en-AU" sz="1200">
                  <a:solidFill>
                    <a:srgbClr val="000000"/>
                  </a:solidFill>
                  <a:latin typeface="Helvetica" charset="0"/>
                  <a:ea typeface="+mn-ea"/>
                  <a:cs typeface="+mn-cs"/>
                </a:rPr>
                <a:t>Physics</a:t>
              </a:r>
            </a:p>
          </p:txBody>
        </p:sp>
        <p:sp>
          <p:nvSpPr>
            <p:cNvPr id="517138" name="_s517138"/>
            <p:cNvSpPr>
              <a:spLocks noChangeArrowheads="1"/>
            </p:cNvSpPr>
            <p:nvPr/>
          </p:nvSpPr>
          <p:spPr bwMode="auto">
            <a:xfrm>
              <a:off x="1906" y="3642"/>
              <a:ext cx="756" cy="245"/>
            </a:xfrm>
            <a:prstGeom prst="roundRect">
              <a:avLst>
                <a:gd name="adj" fmla="val 16667"/>
              </a:avLst>
            </a:prstGeom>
            <a:solidFill>
              <a:srgbClr val="FFCC99"/>
            </a:solidFill>
            <a:ln w="9525">
              <a:solidFill>
                <a:schemeClr val="tx1"/>
              </a:solidFill>
              <a:round/>
              <a:headEnd/>
              <a:tailEnd/>
            </a:ln>
            <a:scene3d>
              <a:camera prst="orthographicFront"/>
              <a:lightRig rig="threePt" dir="t"/>
            </a:scene3d>
            <a:sp3d>
              <a:bevelT/>
            </a:sp3d>
          </p:spPr>
          <p:txBody>
            <a:bodyPr wrap="none" lIns="87810" tIns="43905" rIns="87810" bIns="43905" anchor="ctr"/>
            <a:lstStyle/>
            <a:p>
              <a:pPr algn="ctr" eaLnBrk="0" hangingPunct="0">
                <a:defRPr/>
              </a:pPr>
              <a:r>
                <a:rPr lang="en-AU" sz="1200">
                  <a:solidFill>
                    <a:srgbClr val="000000"/>
                  </a:solidFill>
                  <a:latin typeface="Helvetica" charset="0"/>
                  <a:ea typeface="+mn-ea"/>
                  <a:cs typeface="+mn-cs"/>
                </a:rPr>
                <a:t>End</a:t>
              </a:r>
            </a:p>
          </p:txBody>
        </p:sp>
        <p:sp>
          <p:nvSpPr>
            <p:cNvPr id="517152" name="_s517152"/>
            <p:cNvSpPr>
              <a:spLocks noChangeArrowheads="1"/>
            </p:cNvSpPr>
            <p:nvPr/>
          </p:nvSpPr>
          <p:spPr bwMode="auto">
            <a:xfrm>
              <a:off x="3116" y="485"/>
              <a:ext cx="1068"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lIns="87810" tIns="43905" rIns="87810" bIns="43905" anchor="ctr"/>
            <a:lstStyle/>
            <a:p>
              <a:pPr algn="ctr">
                <a:defRPr/>
              </a:pPr>
              <a:r>
                <a:rPr lang="en-AU" sz="1200">
                  <a:solidFill>
                    <a:srgbClr val="000000"/>
                  </a:solidFill>
                  <a:ea typeface="+mn-ea"/>
                  <a:cs typeface="+mn-cs"/>
                </a:rPr>
                <a:t>Output physical </a:t>
              </a:r>
            </a:p>
            <a:p>
              <a:pPr algn="ctr">
                <a:defRPr/>
              </a:pPr>
              <a:r>
                <a:rPr lang="en-AU" sz="1200">
                  <a:solidFill>
                    <a:srgbClr val="000000"/>
                  </a:solidFill>
                  <a:ea typeface="+mn-ea"/>
                  <a:cs typeface="+mn-cs"/>
                </a:rPr>
                <a:t>characteristics</a:t>
              </a:r>
            </a:p>
          </p:txBody>
        </p:sp>
        <p:sp>
          <p:nvSpPr>
            <p:cNvPr id="517156" name="_s517156"/>
            <p:cNvSpPr>
              <a:spLocks noChangeArrowheads="1"/>
            </p:cNvSpPr>
            <p:nvPr/>
          </p:nvSpPr>
          <p:spPr bwMode="auto">
            <a:xfrm>
              <a:off x="3127" y="815"/>
              <a:ext cx="1059"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Output biological</a:t>
              </a:r>
            </a:p>
            <a:p>
              <a:pPr algn="ctr">
                <a:defRPr/>
              </a:pPr>
              <a:r>
                <a:rPr lang="en-AU" sz="1200">
                  <a:solidFill>
                    <a:srgbClr val="000000"/>
                  </a:solidFill>
                  <a:ea typeface="+mn-ea"/>
                  <a:cs typeface="+mn-cs"/>
                </a:rPr>
                <a:t>variables</a:t>
              </a:r>
            </a:p>
          </p:txBody>
        </p:sp>
        <p:sp>
          <p:nvSpPr>
            <p:cNvPr id="517160" name="_s517160"/>
            <p:cNvSpPr>
              <a:spLocks noChangeArrowheads="1"/>
            </p:cNvSpPr>
            <p:nvPr/>
          </p:nvSpPr>
          <p:spPr bwMode="auto">
            <a:xfrm>
              <a:off x="3143" y="1149"/>
              <a:ext cx="1048"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Output fisheries </a:t>
              </a:r>
            </a:p>
            <a:p>
              <a:pPr algn="ctr">
                <a:defRPr/>
              </a:pPr>
              <a:r>
                <a:rPr lang="en-AU" sz="1200">
                  <a:solidFill>
                    <a:srgbClr val="000000"/>
                  </a:solidFill>
                  <a:ea typeface="+mn-ea"/>
                  <a:cs typeface="+mn-cs"/>
                </a:rPr>
                <a:t>statistics</a:t>
              </a:r>
            </a:p>
          </p:txBody>
        </p:sp>
        <p:sp>
          <p:nvSpPr>
            <p:cNvPr id="517192" name="_s517192"/>
            <p:cNvSpPr>
              <a:spLocks noChangeArrowheads="1"/>
            </p:cNvSpPr>
            <p:nvPr/>
          </p:nvSpPr>
          <p:spPr bwMode="auto">
            <a:xfrm>
              <a:off x="-148" y="489"/>
              <a:ext cx="847"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Time of Year</a:t>
              </a:r>
            </a:p>
          </p:txBody>
        </p:sp>
        <p:sp>
          <p:nvSpPr>
            <p:cNvPr id="517196" name="_s517196"/>
            <p:cNvSpPr>
              <a:spLocks noChangeArrowheads="1"/>
            </p:cNvSpPr>
            <p:nvPr/>
          </p:nvSpPr>
          <p:spPr bwMode="auto">
            <a:xfrm>
              <a:off x="-139" y="816"/>
              <a:ext cx="829"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Time of Day</a:t>
              </a:r>
            </a:p>
          </p:txBody>
        </p:sp>
        <p:sp>
          <p:nvSpPr>
            <p:cNvPr id="517198" name="_s517198"/>
            <p:cNvSpPr>
              <a:spLocks noChangeArrowheads="1"/>
            </p:cNvSpPr>
            <p:nvPr/>
          </p:nvSpPr>
          <p:spPr bwMode="auto">
            <a:xfrm>
              <a:off x="-138" y="1146"/>
              <a:ext cx="829"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Activity states</a:t>
              </a:r>
            </a:p>
          </p:txBody>
        </p:sp>
        <p:sp>
          <p:nvSpPr>
            <p:cNvPr id="517202" name="_s517202"/>
            <p:cNvSpPr>
              <a:spLocks noChangeArrowheads="1"/>
            </p:cNvSpPr>
            <p:nvPr/>
          </p:nvSpPr>
          <p:spPr bwMode="auto">
            <a:xfrm>
              <a:off x="-129" y="1466"/>
              <a:ext cx="820"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Parameter</a:t>
              </a:r>
            </a:p>
            <a:p>
              <a:pPr algn="ctr">
                <a:defRPr/>
              </a:pPr>
              <a:r>
                <a:rPr lang="en-AU" sz="1200">
                  <a:solidFill>
                    <a:srgbClr val="000000"/>
                  </a:solidFill>
                  <a:ea typeface="+mn-ea"/>
                  <a:cs typeface="+mn-cs"/>
                </a:rPr>
                <a:t> corrections</a:t>
              </a:r>
            </a:p>
          </p:txBody>
        </p:sp>
        <p:sp>
          <p:nvSpPr>
            <p:cNvPr id="517221" name="_s517221"/>
            <p:cNvSpPr>
              <a:spLocks noChangeArrowheads="1"/>
            </p:cNvSpPr>
            <p:nvPr/>
          </p:nvSpPr>
          <p:spPr bwMode="auto">
            <a:xfrm>
              <a:off x="3164" y="1582"/>
              <a:ext cx="1032"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Data collection</a:t>
              </a:r>
            </a:p>
          </p:txBody>
        </p:sp>
        <p:sp>
          <p:nvSpPr>
            <p:cNvPr id="517223" name="_s517223"/>
            <p:cNvSpPr>
              <a:spLocks noChangeArrowheads="1"/>
            </p:cNvSpPr>
            <p:nvPr/>
          </p:nvSpPr>
          <p:spPr bwMode="auto">
            <a:xfrm>
              <a:off x="3162" y="1893"/>
              <a:ext cx="1050"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Data handling</a:t>
              </a:r>
            </a:p>
          </p:txBody>
        </p:sp>
        <p:sp>
          <p:nvSpPr>
            <p:cNvPr id="517225" name="_s517225"/>
            <p:cNvSpPr>
              <a:spLocks noChangeArrowheads="1"/>
            </p:cNvSpPr>
            <p:nvPr/>
          </p:nvSpPr>
          <p:spPr bwMode="auto">
            <a:xfrm>
              <a:off x="3161" y="2216"/>
              <a:ext cx="1049"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Assessment</a:t>
              </a:r>
              <a:r>
                <a:rPr lang="en-AU" sz="1600">
                  <a:ea typeface="+mn-ea"/>
                  <a:cs typeface="+mn-cs"/>
                </a:rPr>
                <a:t> </a:t>
              </a:r>
            </a:p>
          </p:txBody>
        </p:sp>
        <p:sp>
          <p:nvSpPr>
            <p:cNvPr id="517227" name="_s517227"/>
            <p:cNvSpPr>
              <a:spLocks noChangeArrowheads="1"/>
            </p:cNvSpPr>
            <p:nvPr/>
          </p:nvSpPr>
          <p:spPr bwMode="auto">
            <a:xfrm>
              <a:off x="3153" y="2526"/>
              <a:ext cx="1049"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Calculate indicators</a:t>
              </a:r>
            </a:p>
          </p:txBody>
        </p:sp>
        <p:sp>
          <p:nvSpPr>
            <p:cNvPr id="517248" name="_s517248"/>
            <p:cNvSpPr>
              <a:spLocks noChangeArrowheads="1"/>
            </p:cNvSpPr>
            <p:nvPr/>
          </p:nvSpPr>
          <p:spPr bwMode="auto">
            <a:xfrm>
              <a:off x="-448" y="1867"/>
              <a:ext cx="1103"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Annual management</a:t>
              </a:r>
            </a:p>
          </p:txBody>
        </p:sp>
        <p:sp>
          <p:nvSpPr>
            <p:cNvPr id="517250" name="_s517250"/>
            <p:cNvSpPr>
              <a:spLocks noChangeArrowheads="1"/>
            </p:cNvSpPr>
            <p:nvPr/>
          </p:nvSpPr>
          <p:spPr bwMode="auto">
            <a:xfrm>
              <a:off x="-440" y="2185"/>
              <a:ext cx="1103"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CPUE updating</a:t>
              </a:r>
            </a:p>
          </p:txBody>
        </p:sp>
        <p:sp>
          <p:nvSpPr>
            <p:cNvPr id="517252" name="_s517252"/>
            <p:cNvSpPr>
              <a:spLocks noChangeArrowheads="1"/>
            </p:cNvSpPr>
            <p:nvPr/>
          </p:nvSpPr>
          <p:spPr bwMode="auto">
            <a:xfrm>
              <a:off x="-449" y="2496"/>
              <a:ext cx="1129"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Economic response</a:t>
              </a:r>
            </a:p>
          </p:txBody>
        </p:sp>
        <p:sp>
          <p:nvSpPr>
            <p:cNvPr id="517254" name="_s517254"/>
            <p:cNvSpPr>
              <a:spLocks noChangeArrowheads="1"/>
            </p:cNvSpPr>
            <p:nvPr/>
          </p:nvSpPr>
          <p:spPr bwMode="auto">
            <a:xfrm>
              <a:off x="-440" y="2805"/>
              <a:ext cx="1121"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Effort allocation</a:t>
              </a:r>
            </a:p>
          </p:txBody>
        </p:sp>
        <p:sp>
          <p:nvSpPr>
            <p:cNvPr id="517287" name="_s517287"/>
            <p:cNvSpPr>
              <a:spLocks noChangeArrowheads="1"/>
            </p:cNvSpPr>
            <p:nvPr/>
          </p:nvSpPr>
          <p:spPr bwMode="auto">
            <a:xfrm>
              <a:off x="3143" y="2881"/>
              <a:ext cx="1065"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Biophysics</a:t>
              </a:r>
            </a:p>
            <a:p>
              <a:pPr algn="ctr">
                <a:defRPr/>
              </a:pPr>
              <a:r>
                <a:rPr lang="en-AU" sz="1200">
                  <a:solidFill>
                    <a:srgbClr val="000000"/>
                  </a:solidFill>
                  <a:ea typeface="+mn-ea"/>
                  <a:cs typeface="+mn-cs"/>
                </a:rPr>
                <a:t> (Light and Oxygen)</a:t>
              </a:r>
            </a:p>
          </p:txBody>
        </p:sp>
        <p:sp>
          <p:nvSpPr>
            <p:cNvPr id="517289" name="_s517289"/>
            <p:cNvSpPr>
              <a:spLocks noChangeArrowheads="1"/>
            </p:cNvSpPr>
            <p:nvPr/>
          </p:nvSpPr>
          <p:spPr bwMode="auto">
            <a:xfrm>
              <a:off x="3135" y="3183"/>
              <a:ext cx="1073"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Movement</a:t>
              </a:r>
            </a:p>
          </p:txBody>
        </p:sp>
        <p:sp>
          <p:nvSpPr>
            <p:cNvPr id="517291" name="_s517291"/>
            <p:cNvSpPr>
              <a:spLocks noChangeArrowheads="1"/>
            </p:cNvSpPr>
            <p:nvPr/>
          </p:nvSpPr>
          <p:spPr bwMode="auto">
            <a:xfrm>
              <a:off x="3136" y="3492"/>
              <a:ext cx="1046"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Biological processes</a:t>
              </a:r>
            </a:p>
          </p:txBody>
        </p:sp>
        <p:sp>
          <p:nvSpPr>
            <p:cNvPr id="517293" name="_s517293"/>
            <p:cNvSpPr>
              <a:spLocks noChangeArrowheads="1"/>
            </p:cNvSpPr>
            <p:nvPr/>
          </p:nvSpPr>
          <p:spPr bwMode="auto">
            <a:xfrm>
              <a:off x="3126" y="3800"/>
              <a:ext cx="1039"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Reproduction</a:t>
              </a:r>
            </a:p>
          </p:txBody>
        </p:sp>
        <p:sp>
          <p:nvSpPr>
            <p:cNvPr id="517338" name="_s517338"/>
            <p:cNvSpPr>
              <a:spLocks noChangeArrowheads="1"/>
            </p:cNvSpPr>
            <p:nvPr/>
          </p:nvSpPr>
          <p:spPr bwMode="auto">
            <a:xfrm>
              <a:off x="-417" y="3232"/>
              <a:ext cx="1082"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Exchanges</a:t>
              </a:r>
            </a:p>
          </p:txBody>
        </p:sp>
        <p:sp>
          <p:nvSpPr>
            <p:cNvPr id="517342" name="_s517342"/>
            <p:cNvSpPr>
              <a:spLocks noChangeArrowheads="1"/>
            </p:cNvSpPr>
            <p:nvPr/>
          </p:nvSpPr>
          <p:spPr bwMode="auto">
            <a:xfrm>
              <a:off x="-408" y="3542"/>
              <a:ext cx="1073"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Sediment processes</a:t>
              </a:r>
            </a:p>
          </p:txBody>
        </p:sp>
        <p:sp>
          <p:nvSpPr>
            <p:cNvPr id="517344" name="_s517344"/>
            <p:cNvSpPr>
              <a:spLocks noChangeArrowheads="1"/>
            </p:cNvSpPr>
            <p:nvPr/>
          </p:nvSpPr>
          <p:spPr bwMode="auto">
            <a:xfrm>
              <a:off x="-417" y="3850"/>
              <a:ext cx="1065" cy="244"/>
            </a:xfrm>
            <a:prstGeom prst="roundRect">
              <a:avLst>
                <a:gd name="adj" fmla="val 16667"/>
              </a:avLst>
            </a:prstGeom>
            <a:solidFill>
              <a:srgbClr val="66CCFF"/>
            </a:solidFill>
            <a:ln w="9525">
              <a:solidFill>
                <a:schemeClr val="tx1"/>
              </a:solidFill>
              <a:round/>
              <a:headEnd/>
              <a:tailEnd/>
            </a:ln>
            <a:scene3d>
              <a:camera prst="orthographicFront"/>
              <a:lightRig rig="threePt" dir="t"/>
            </a:scene3d>
            <a:sp3d>
              <a:bevelT/>
            </a:sp3d>
          </p:spPr>
          <p:txBody>
            <a:bodyPr wrap="none" anchor="ctr"/>
            <a:lstStyle/>
            <a:p>
              <a:pPr algn="ctr">
                <a:defRPr/>
              </a:pPr>
              <a:r>
                <a:rPr lang="en-AU" sz="1200">
                  <a:solidFill>
                    <a:srgbClr val="000000"/>
                  </a:solidFill>
                  <a:ea typeface="+mn-ea"/>
                  <a:cs typeface="+mn-cs"/>
                </a:rPr>
                <a:t>Transport</a:t>
              </a:r>
            </a:p>
          </p:txBody>
        </p:sp>
      </p:grpSp>
      <p:sp>
        <p:nvSpPr>
          <p:cNvPr id="65" name="TextBox 64"/>
          <p:cNvSpPr txBox="1"/>
          <p:nvPr/>
        </p:nvSpPr>
        <p:spPr>
          <a:xfrm>
            <a:off x="436192" y="234950"/>
            <a:ext cx="7723168" cy="646331"/>
          </a:xfrm>
          <a:prstGeom prst="rect">
            <a:avLst/>
          </a:prstGeom>
          <a:noFill/>
        </p:spPr>
        <p:txBody>
          <a:bodyPr wrap="square" rtlCol="0">
            <a:spAutoFit/>
          </a:bodyPr>
          <a:lstStyle/>
          <a:p>
            <a:r>
              <a:rPr lang="en-US" sz="3600" dirty="0" smtClean="0">
                <a:solidFill>
                  <a:schemeClr val="accent1"/>
                </a:solidFill>
                <a:latin typeface="+mj-lt"/>
              </a:rPr>
              <a:t>Code overview – main steps</a:t>
            </a:r>
            <a:endParaRPr lang="en-US" sz="3600" dirty="0">
              <a:solidFill>
                <a:schemeClr val="accent1"/>
              </a:solidFill>
              <a:latin typeface="+mj-lt"/>
            </a:endParaRPr>
          </a:p>
        </p:txBody>
      </p:sp>
    </p:spTree>
    <p:extLst>
      <p:ext uri="{BB962C8B-B14F-4D97-AF65-F5344CB8AC3E}">
        <p14:creationId xmlns:p14="http://schemas.microsoft.com/office/powerpoint/2010/main" val="791947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sz="3600" dirty="0" smtClean="0">
                <a:ea typeface="ＭＳ Ｐゴシック" charset="0"/>
                <a:cs typeface="ＭＳ Ｐゴシック" charset="0"/>
              </a:rPr>
              <a:t>Running Atlantis</a:t>
            </a:r>
            <a:endParaRPr lang="en-US" sz="3600" dirty="0">
              <a:ea typeface="ＭＳ Ｐゴシック" charset="0"/>
              <a:cs typeface="ＭＳ Ｐゴシック" charset="0"/>
            </a:endParaRPr>
          </a:p>
        </p:txBody>
      </p:sp>
      <p:sp>
        <p:nvSpPr>
          <p:cNvPr id="2" name="Content Placeholder 1"/>
          <p:cNvSpPr>
            <a:spLocks noGrp="1"/>
          </p:cNvSpPr>
          <p:nvPr>
            <p:ph idx="1"/>
          </p:nvPr>
        </p:nvSpPr>
        <p:spPr/>
        <p:txBody>
          <a:bodyPr>
            <a:normAutofit fontScale="85000" lnSpcReduction="20000"/>
          </a:bodyPr>
          <a:lstStyle/>
          <a:p>
            <a:r>
              <a:rPr lang="en-US" dirty="0"/>
              <a:t>Atlantis is run from the terminal (command prompt) using a batch file (windows) / shell script.</a:t>
            </a:r>
          </a:p>
          <a:p>
            <a:endParaRPr lang="en-US" dirty="0" smtClean="0"/>
          </a:p>
          <a:p>
            <a:pPr marL="0" indent="0">
              <a:buNone/>
            </a:pPr>
            <a:r>
              <a:rPr lang="en-US" dirty="0" err="1"/>
              <a:t>atlantisNew</a:t>
            </a:r>
            <a:r>
              <a:rPr lang="en-US" dirty="0"/>
              <a:t> </a:t>
            </a:r>
            <a:r>
              <a:rPr lang="en-US" dirty="0" smtClean="0"/>
              <a:t/>
            </a:r>
            <a:br>
              <a:rPr lang="en-US" dirty="0" smtClean="0"/>
            </a:br>
            <a:r>
              <a:rPr lang="en-US" dirty="0" smtClean="0"/>
              <a:t>-</a:t>
            </a:r>
            <a:r>
              <a:rPr lang="en-US" dirty="0" err="1" smtClean="0"/>
              <a:t>i</a:t>
            </a:r>
            <a:r>
              <a:rPr lang="en-US" dirty="0" smtClean="0"/>
              <a:t> </a:t>
            </a:r>
            <a:r>
              <a:rPr lang="en-US" dirty="0" err="1" smtClean="0"/>
              <a:t>init.nc</a:t>
            </a:r>
            <a:r>
              <a:rPr lang="en-US" dirty="0" smtClean="0"/>
              <a:t/>
            </a:r>
            <a:br>
              <a:rPr lang="en-US" dirty="0" smtClean="0"/>
            </a:br>
            <a:r>
              <a:rPr lang="en-US" dirty="0" smtClean="0"/>
              <a:t>-</a:t>
            </a:r>
            <a:r>
              <a:rPr lang="en-US" dirty="0"/>
              <a:t>o </a:t>
            </a:r>
            <a:r>
              <a:rPr lang="en-US" dirty="0" err="1" smtClean="0"/>
              <a:t>output.nc</a:t>
            </a:r>
            <a:r>
              <a:rPr lang="en-US" dirty="0"/>
              <a:t/>
            </a:r>
            <a:br>
              <a:rPr lang="en-US" dirty="0"/>
            </a:br>
            <a:r>
              <a:rPr lang="en-US" dirty="0" smtClean="0"/>
              <a:t>-</a:t>
            </a:r>
            <a:r>
              <a:rPr lang="en-US" dirty="0"/>
              <a:t>r </a:t>
            </a:r>
            <a:r>
              <a:rPr lang="en-US" dirty="0" err="1" smtClean="0"/>
              <a:t>at_run.prm</a:t>
            </a:r>
            <a:r>
              <a:rPr lang="en-US" dirty="0" smtClean="0"/>
              <a:t/>
            </a:r>
            <a:br>
              <a:rPr lang="en-US" dirty="0" smtClean="0"/>
            </a:br>
            <a:r>
              <a:rPr lang="en-US" dirty="0" smtClean="0"/>
              <a:t>-</a:t>
            </a:r>
            <a:r>
              <a:rPr lang="en-US" dirty="0"/>
              <a:t>f </a:t>
            </a:r>
            <a:r>
              <a:rPr lang="en-US" dirty="0" err="1" smtClean="0"/>
              <a:t>at_force.prm</a:t>
            </a:r>
            <a:r>
              <a:rPr lang="en-US" dirty="0"/>
              <a:t/>
            </a:r>
            <a:br>
              <a:rPr lang="en-US" dirty="0"/>
            </a:br>
            <a:r>
              <a:rPr lang="en-US" dirty="0" smtClean="0"/>
              <a:t>-</a:t>
            </a:r>
            <a:r>
              <a:rPr lang="en-US" dirty="0"/>
              <a:t>p </a:t>
            </a:r>
            <a:r>
              <a:rPr lang="en-US" dirty="0" err="1" smtClean="0"/>
              <a:t>at_physics.prm</a:t>
            </a:r>
            <a:r>
              <a:rPr lang="en-US" dirty="0"/>
              <a:t/>
            </a:r>
            <a:br>
              <a:rPr lang="en-US" dirty="0"/>
            </a:br>
            <a:r>
              <a:rPr lang="en-US" dirty="0" smtClean="0"/>
              <a:t>-</a:t>
            </a:r>
            <a:r>
              <a:rPr lang="en-US" dirty="0"/>
              <a:t>b </a:t>
            </a:r>
            <a:r>
              <a:rPr lang="en-US" dirty="0" err="1" smtClean="0"/>
              <a:t>at_biol.prm</a:t>
            </a:r>
            <a:r>
              <a:rPr lang="en-US" dirty="0"/>
              <a:t/>
            </a:r>
            <a:br>
              <a:rPr lang="en-US" dirty="0"/>
            </a:br>
            <a:r>
              <a:rPr lang="en-US" dirty="0" smtClean="0"/>
              <a:t>-</a:t>
            </a:r>
            <a:r>
              <a:rPr lang="en-US" dirty="0"/>
              <a:t>h </a:t>
            </a:r>
            <a:r>
              <a:rPr lang="en-US" dirty="0" err="1" smtClean="0"/>
              <a:t>at_harvest.prm</a:t>
            </a:r>
            <a:r>
              <a:rPr lang="en-US" dirty="0"/>
              <a:t/>
            </a:r>
            <a:br>
              <a:rPr lang="en-US" dirty="0"/>
            </a:br>
            <a:r>
              <a:rPr lang="en-US" dirty="0" smtClean="0"/>
              <a:t>-a </a:t>
            </a:r>
            <a:r>
              <a:rPr lang="en-US" dirty="0" err="1" smtClean="0"/>
              <a:t>at_assess.prm</a:t>
            </a:r>
            <a:r>
              <a:rPr lang="en-US" dirty="0" smtClean="0"/>
              <a:t/>
            </a:r>
            <a:br>
              <a:rPr lang="en-US" dirty="0" smtClean="0"/>
            </a:br>
            <a:r>
              <a:rPr lang="en-US" dirty="0" smtClean="0"/>
              <a:t>-</a:t>
            </a:r>
            <a:r>
              <a:rPr lang="en-US" dirty="0"/>
              <a:t>e </a:t>
            </a:r>
            <a:r>
              <a:rPr lang="en-US" dirty="0" err="1" smtClean="0"/>
              <a:t>at_economics.prm</a:t>
            </a:r>
            <a:r>
              <a:rPr lang="en-US" dirty="0"/>
              <a:t/>
            </a:r>
            <a:br>
              <a:rPr lang="en-US" dirty="0"/>
            </a:br>
            <a:r>
              <a:rPr lang="en-US" dirty="0" smtClean="0"/>
              <a:t>-</a:t>
            </a:r>
            <a:r>
              <a:rPr lang="en-US" dirty="0"/>
              <a:t>s </a:t>
            </a:r>
            <a:r>
              <a:rPr lang="en-US" dirty="0" err="1" smtClean="0"/>
              <a:t>FunctionalGroups.csv</a:t>
            </a:r>
            <a:r>
              <a:rPr lang="en-US" dirty="0"/>
              <a:t/>
            </a:r>
            <a:br>
              <a:rPr lang="en-US" dirty="0"/>
            </a:br>
            <a:r>
              <a:rPr lang="en-US" dirty="0" smtClean="0"/>
              <a:t>-</a:t>
            </a:r>
            <a:r>
              <a:rPr lang="en-US" dirty="0"/>
              <a:t>q </a:t>
            </a:r>
            <a:r>
              <a:rPr lang="en-US" dirty="0" err="1" smtClean="0"/>
              <a:t>Fisheries.csv</a:t>
            </a:r>
            <a:r>
              <a:rPr lang="en-US" dirty="0"/>
              <a:t/>
            </a:r>
            <a:br>
              <a:rPr lang="en-US" dirty="0"/>
            </a:br>
            <a:r>
              <a:rPr lang="en-US" dirty="0" smtClean="0"/>
              <a:t>-</a:t>
            </a:r>
            <a:r>
              <a:rPr lang="en-US" dirty="0"/>
              <a:t>d </a:t>
            </a:r>
            <a:r>
              <a:rPr lang="en-US" dirty="0" err="1" smtClean="0"/>
              <a:t>output_directory</a:t>
            </a:r>
            <a:endParaRPr lang="en-US" dirty="0"/>
          </a:p>
        </p:txBody>
      </p:sp>
      <p:sp>
        <p:nvSpPr>
          <p:cNvPr id="5" name="Rectangle 3"/>
          <p:cNvSpPr txBox="1">
            <a:spLocks noChangeArrowheads="1"/>
          </p:cNvSpPr>
          <p:nvPr/>
        </p:nvSpPr>
        <p:spPr bwMode="auto">
          <a:xfrm>
            <a:off x="4531152" y="2215509"/>
            <a:ext cx="449738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0" tIns="46800" rIns="0" bIns="46800"/>
          <a:lstStyle>
            <a:lvl1pPr marL="182563" indent="-182563" algn="l" rtl="0" eaLnBrk="0" fontAlgn="base" hangingPunct="0">
              <a:spcBef>
                <a:spcPct val="20000"/>
              </a:spcBef>
              <a:spcAft>
                <a:spcPct val="0"/>
              </a:spcAft>
              <a:buChar char="•"/>
              <a:defRPr sz="2000">
                <a:solidFill>
                  <a:schemeClr val="accent1"/>
                </a:solidFill>
                <a:latin typeface="+mn-lt"/>
                <a:ea typeface="ＭＳ Ｐゴシック" pitchFamily="-112" charset="-128"/>
                <a:cs typeface="ＭＳ Ｐゴシック" pitchFamily="-112" charset="-128"/>
              </a:defRPr>
            </a:lvl1pPr>
            <a:lvl2pPr marL="542925" indent="-180975" algn="l" rtl="0" eaLnBrk="0" fontAlgn="base" hangingPunct="0">
              <a:spcBef>
                <a:spcPct val="20000"/>
              </a:spcBef>
              <a:spcAft>
                <a:spcPct val="0"/>
              </a:spcAft>
              <a:buClr>
                <a:schemeClr val="tx1"/>
              </a:buClr>
              <a:buChar char="•"/>
              <a:defRPr sz="2000">
                <a:solidFill>
                  <a:schemeClr val="tx1"/>
                </a:solidFill>
                <a:latin typeface="+mn-lt"/>
                <a:ea typeface="ＭＳ Ｐゴシック" pitchFamily="-112" charset="-128"/>
              </a:defRPr>
            </a:lvl2pPr>
            <a:lvl3pPr marL="904875" indent="-182563" algn="l" rtl="0" eaLnBrk="0" fontAlgn="base" hangingPunct="0">
              <a:spcBef>
                <a:spcPct val="20000"/>
              </a:spcBef>
              <a:spcAft>
                <a:spcPct val="0"/>
              </a:spcAft>
              <a:buChar char="•"/>
              <a:defRPr sz="2000">
                <a:solidFill>
                  <a:schemeClr val="tx1"/>
                </a:solidFill>
                <a:latin typeface="+mn-lt"/>
                <a:ea typeface="ＭＳ Ｐゴシック" pitchFamily="-112" charset="-128"/>
              </a:defRPr>
            </a:lvl3pPr>
            <a:lvl4pPr marL="1262063" indent="-1778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1624013" indent="-182563"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081213" indent="-182563" algn="l" rtl="0" fontAlgn="base">
              <a:spcBef>
                <a:spcPct val="20000"/>
              </a:spcBef>
              <a:spcAft>
                <a:spcPct val="0"/>
              </a:spcAft>
              <a:buChar char="•"/>
              <a:defRPr sz="2000">
                <a:solidFill>
                  <a:schemeClr val="tx1"/>
                </a:solidFill>
                <a:latin typeface="+mn-lt"/>
              </a:defRPr>
            </a:lvl6pPr>
            <a:lvl7pPr marL="2538413" indent="-182563" algn="l" rtl="0" fontAlgn="base">
              <a:spcBef>
                <a:spcPct val="20000"/>
              </a:spcBef>
              <a:spcAft>
                <a:spcPct val="0"/>
              </a:spcAft>
              <a:buChar char="•"/>
              <a:defRPr sz="2000">
                <a:solidFill>
                  <a:schemeClr val="tx1"/>
                </a:solidFill>
                <a:latin typeface="+mn-lt"/>
              </a:defRPr>
            </a:lvl7pPr>
            <a:lvl8pPr marL="2995613" indent="-182563" algn="l" rtl="0" fontAlgn="base">
              <a:spcBef>
                <a:spcPct val="20000"/>
              </a:spcBef>
              <a:spcAft>
                <a:spcPct val="0"/>
              </a:spcAft>
              <a:buChar char="•"/>
              <a:defRPr sz="2000">
                <a:solidFill>
                  <a:schemeClr val="tx1"/>
                </a:solidFill>
                <a:latin typeface="+mn-lt"/>
              </a:defRPr>
            </a:lvl8pPr>
            <a:lvl9pPr marL="3452813" indent="-182563" algn="l" rtl="0" fontAlgn="base">
              <a:spcBef>
                <a:spcPct val="20000"/>
              </a:spcBef>
              <a:spcAft>
                <a:spcPct val="0"/>
              </a:spcAft>
              <a:buChar char="•"/>
              <a:defRPr sz="2000">
                <a:solidFill>
                  <a:schemeClr val="tx1"/>
                </a:solidFill>
                <a:latin typeface="+mn-lt"/>
              </a:defRPr>
            </a:lvl9pPr>
          </a:lstStyle>
          <a:p>
            <a:pPr marL="742950" lvl="1" indent="-285750">
              <a:buClr>
                <a:schemeClr val="accent1"/>
              </a:buClr>
              <a:buFont typeface="Wingdings" charset="0"/>
              <a:buChar char="§"/>
              <a:defRPr/>
            </a:pPr>
            <a:r>
              <a:rPr lang="en-US" sz="2400" dirty="0" smtClean="0">
                <a:solidFill>
                  <a:srgbClr val="326A94"/>
                </a:solidFill>
                <a:latin typeface="Arial" charset="0"/>
                <a:ea typeface="ＭＳ Ｐゴシック" charset="0"/>
              </a:rPr>
              <a:t>Also need</a:t>
            </a:r>
          </a:p>
          <a:p>
            <a:pPr marL="1162050" lvl="2" indent="-342900">
              <a:buClr>
                <a:schemeClr val="tx1"/>
              </a:buClr>
              <a:buFont typeface="Lucida Grande"/>
              <a:buChar char="⎯"/>
              <a:defRPr/>
            </a:pPr>
            <a:r>
              <a:rPr lang="en-US" sz="2400" dirty="0" smtClean="0">
                <a:solidFill>
                  <a:srgbClr val="000000"/>
                </a:solidFill>
                <a:latin typeface="Arial" charset="0"/>
                <a:ea typeface="ＭＳ Ｐゴシック" charset="0"/>
              </a:rPr>
              <a:t>.exe installed</a:t>
            </a:r>
          </a:p>
          <a:p>
            <a:pPr marL="1162050" lvl="2" indent="-342900">
              <a:buClr>
                <a:schemeClr val="tx1"/>
              </a:buClr>
              <a:buFont typeface="Lucida Grande"/>
              <a:buChar char="⎯"/>
              <a:defRPr/>
            </a:pPr>
            <a:r>
              <a:rPr lang="en-US" sz="2400" dirty="0" smtClean="0">
                <a:solidFill>
                  <a:srgbClr val="000000"/>
                </a:solidFill>
                <a:latin typeface="Arial" charset="0"/>
                <a:ea typeface="ＭＳ Ｐゴシック" charset="0"/>
              </a:rPr>
              <a:t>forcing hydro, temp etc.</a:t>
            </a:r>
          </a:p>
          <a:p>
            <a:pPr marL="1162050" lvl="2" indent="-342900">
              <a:buClr>
                <a:schemeClr val="tx1"/>
              </a:buClr>
              <a:buFont typeface="Lucida Grande"/>
              <a:buChar char="⎯"/>
              <a:defRPr/>
            </a:pPr>
            <a:r>
              <a:rPr lang="en-US" sz="2400" dirty="0" smtClean="0">
                <a:solidFill>
                  <a:srgbClr val="000000"/>
                </a:solidFill>
                <a:latin typeface="Arial" charset="0"/>
                <a:ea typeface="ＭＳ Ｐゴシック" charset="0"/>
              </a:rPr>
              <a:t>input time series</a:t>
            </a:r>
          </a:p>
          <a:p>
            <a:pPr marL="1162050" lvl="2" indent="-342900">
              <a:buClr>
                <a:schemeClr val="tx1"/>
              </a:buClr>
              <a:buFont typeface="Lucida Grande"/>
              <a:buChar char="⎯"/>
              <a:defRPr/>
            </a:pPr>
            <a:r>
              <a:rPr lang="en-US" sz="2400" dirty="0" smtClean="0">
                <a:solidFill>
                  <a:srgbClr val="000000"/>
                </a:solidFill>
                <a:latin typeface="Arial" charset="0"/>
                <a:ea typeface="ＭＳ Ｐゴシック" charset="0"/>
              </a:rPr>
              <a:t>b</a:t>
            </a:r>
            <a:r>
              <a:rPr lang="en-AU" sz="2400" dirty="0" err="1" smtClean="0">
                <a:solidFill>
                  <a:srgbClr val="000000"/>
                </a:solidFill>
                <a:latin typeface="Arial" charset="0"/>
                <a:ea typeface="ＭＳ Ｐゴシック" charset="0"/>
              </a:rPr>
              <a:t>gm</a:t>
            </a:r>
            <a:r>
              <a:rPr lang="en-AU" sz="2400" dirty="0" smtClean="0">
                <a:solidFill>
                  <a:srgbClr val="000000"/>
                </a:solidFill>
                <a:latin typeface="Arial" charset="0"/>
                <a:ea typeface="ＭＳ Ｐゴシック" charset="0"/>
              </a:rPr>
              <a:t> file</a:t>
            </a:r>
            <a:endParaRPr lang="hu-HU" sz="2400" dirty="0" smtClean="0">
              <a:solidFill>
                <a:srgbClr val="000000"/>
              </a:solidFill>
              <a:latin typeface="Arial" charset="0"/>
              <a:ea typeface="ＭＳ Ｐゴシック" charset="0"/>
            </a:endParaRPr>
          </a:p>
          <a:p>
            <a:pPr marL="1162050" lvl="2" indent="-342900">
              <a:buClr>
                <a:schemeClr val="tx1"/>
              </a:buClr>
              <a:buFont typeface="Lucida Grande"/>
              <a:buChar char="⎯"/>
              <a:defRPr/>
            </a:pPr>
            <a:r>
              <a:rPr lang="nl-NL" sz="2400" dirty="0" err="1" smtClean="0">
                <a:solidFill>
                  <a:srgbClr val="000000"/>
                </a:solidFill>
                <a:latin typeface="Arial" charset="0"/>
                <a:ea typeface="ＭＳ Ｐゴシック" charset="0"/>
              </a:rPr>
              <a:t>fstatistic_blank.nc</a:t>
            </a:r>
            <a:endParaRPr lang="nl-NL" sz="2400" dirty="0" smtClean="0">
              <a:solidFill>
                <a:srgbClr val="000000"/>
              </a:solidFill>
              <a:latin typeface="Arial" charset="0"/>
              <a:ea typeface="ＭＳ Ｐゴシック" charset="0"/>
            </a:endParaRPr>
          </a:p>
          <a:p>
            <a:pPr marL="1162050" lvl="2" indent="-342900">
              <a:buClr>
                <a:schemeClr val="tx1"/>
              </a:buClr>
              <a:buFont typeface="Lucida Grande"/>
              <a:buChar char="⎯"/>
              <a:defRPr/>
            </a:pPr>
            <a:r>
              <a:rPr lang="fi-FI" sz="2400" dirty="0" err="1" smtClean="0">
                <a:solidFill>
                  <a:srgbClr val="000000"/>
                </a:solidFill>
                <a:latin typeface="Arial" charset="0"/>
                <a:ea typeface="ＭＳ Ｐゴシック" charset="0"/>
              </a:rPr>
              <a:t>diagnostic_blank,nc</a:t>
            </a:r>
            <a:endParaRPr lang="fi-FI" sz="2400" dirty="0" smtClean="0">
              <a:solidFill>
                <a:srgbClr val="000000"/>
              </a:solidFill>
              <a:latin typeface="Arial" charset="0"/>
              <a:ea typeface="ＭＳ Ｐゴシック" charset="0"/>
            </a:endParaRPr>
          </a:p>
          <a:p>
            <a:pPr marL="1162050" lvl="2" indent="-342900">
              <a:buClr>
                <a:schemeClr val="tx1"/>
              </a:buClr>
              <a:buFont typeface="Lucida Grande"/>
              <a:buChar char="⎯"/>
              <a:defRPr/>
            </a:pPr>
            <a:endParaRPr lang="fi-FI" sz="2400" dirty="0">
              <a:solidFill>
                <a:srgbClr val="000000"/>
              </a:solidFill>
              <a:latin typeface="Arial" charset="0"/>
              <a:ea typeface="ＭＳ Ｐゴシック" charset="0"/>
            </a:endParaRPr>
          </a:p>
          <a:p>
            <a:pPr marL="742950" lvl="1" indent="-285750">
              <a:buClr>
                <a:schemeClr val="accent1"/>
              </a:buClr>
              <a:buFont typeface="Wingdings" charset="0"/>
              <a:buChar char="§"/>
              <a:defRPr/>
            </a:pPr>
            <a:r>
              <a:rPr lang="en-US" sz="2400" dirty="0" smtClean="0">
                <a:solidFill>
                  <a:srgbClr val="326A94"/>
                </a:solidFill>
                <a:latin typeface="Arial" charset="0"/>
                <a:ea typeface="ＭＳ Ｐゴシック" charset="0"/>
              </a:rPr>
              <a:t>other files are</a:t>
            </a:r>
            <a:br>
              <a:rPr lang="en-US" sz="2400" dirty="0" smtClean="0">
                <a:solidFill>
                  <a:srgbClr val="326A94"/>
                </a:solidFill>
                <a:latin typeface="Arial" charset="0"/>
                <a:ea typeface="ＭＳ Ｐゴシック" charset="0"/>
              </a:rPr>
            </a:br>
            <a:r>
              <a:rPr lang="en-US" sz="2400" dirty="0" smtClean="0">
                <a:solidFill>
                  <a:srgbClr val="326A94"/>
                </a:solidFill>
                <a:latin typeface="Arial" charset="0"/>
                <a:ea typeface="ＭＳ Ｐゴシック" charset="0"/>
              </a:rPr>
              <a:t>auto-generated </a:t>
            </a:r>
            <a:endParaRPr lang="en-US" sz="2400" dirty="0">
              <a:solidFill>
                <a:srgbClr val="000000"/>
              </a:solidFill>
              <a:latin typeface="Arial" charset="0"/>
              <a:ea typeface="ＭＳ Ｐゴシック" charset="0"/>
            </a:endParaRPr>
          </a:p>
          <a:p>
            <a:pPr marL="1162050" lvl="2" indent="-342900">
              <a:buClr>
                <a:schemeClr val="tx1"/>
              </a:buClr>
              <a:buFont typeface="Lucida Grande"/>
              <a:buChar char="⎯"/>
              <a:defRPr/>
            </a:pPr>
            <a:endParaRPr lang="en-US" sz="2400" dirty="0" smtClean="0">
              <a:solidFill>
                <a:srgbClr val="326A94"/>
              </a:solidFill>
              <a:latin typeface="Arial" charset="0"/>
              <a:ea typeface="ＭＳ Ｐゴシック" charset="0"/>
            </a:endParaRPr>
          </a:p>
          <a:p>
            <a:pPr marL="457200" lvl="1" indent="0">
              <a:buClr>
                <a:schemeClr val="accent1"/>
              </a:buClr>
              <a:buFontTx/>
              <a:buNone/>
              <a:defRPr/>
            </a:pPr>
            <a:endParaRPr lang="en-US" sz="2400" dirty="0" smtClean="0">
              <a:solidFill>
                <a:srgbClr val="326A94"/>
              </a:solidFill>
              <a:latin typeface="Arial" charset="0"/>
              <a:ea typeface="ＭＳ Ｐゴシック" charset="0"/>
            </a:endParaRPr>
          </a:p>
        </p:txBody>
      </p:sp>
      <p:sp>
        <p:nvSpPr>
          <p:cNvPr id="3" name="Rectangle 2"/>
          <p:cNvSpPr/>
          <p:nvPr/>
        </p:nvSpPr>
        <p:spPr>
          <a:xfrm>
            <a:off x="218096" y="2065257"/>
            <a:ext cx="3989876" cy="4682104"/>
          </a:xfrm>
          <a:prstGeom prst="rect">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7200" y="3226911"/>
            <a:ext cx="2128837" cy="381000"/>
          </a:xfrm>
          <a:prstGeom prst="rect">
            <a:avLst/>
          </a:prstGeom>
          <a:solidFill>
            <a:srgbClr val="FE6262">
              <a:alpha val="51000"/>
            </a:srgbClr>
          </a:solidFill>
          <a:ln>
            <a:solidFill>
              <a:srgbClr val="8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Tree>
    <p:extLst>
      <p:ext uri="{BB962C8B-B14F-4D97-AF65-F5344CB8AC3E}">
        <p14:creationId xmlns:p14="http://schemas.microsoft.com/office/powerpoint/2010/main" val="75578371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3"/>
          <p:cNvSpPr>
            <a:spLocks noChangeArrowheads="1"/>
          </p:cNvSpPr>
          <p:nvPr/>
        </p:nvSpPr>
        <p:spPr bwMode="auto">
          <a:xfrm>
            <a:off x="990600" y="184150"/>
            <a:ext cx="8521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p>
            <a:r>
              <a:rPr lang="en-US" sz="3600"/>
              <a:t>Define run period</a:t>
            </a:r>
          </a:p>
        </p:txBody>
      </p:sp>
      <p:sp>
        <p:nvSpPr>
          <p:cNvPr id="4" name="AutoShape 1044"/>
          <p:cNvSpPr>
            <a:spLocks noChangeArrowheads="1"/>
          </p:cNvSpPr>
          <p:nvPr/>
        </p:nvSpPr>
        <p:spPr bwMode="auto">
          <a:xfrm>
            <a:off x="2405063" y="2695575"/>
            <a:ext cx="2590800" cy="609600"/>
          </a:xfrm>
          <a:prstGeom prst="rightArrow">
            <a:avLst>
              <a:gd name="adj1" fmla="val 39167"/>
              <a:gd name="adj2" fmla="val 71109"/>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en-US" sz="1600" i="1"/>
              <a:t>  Historic data fitting</a:t>
            </a:r>
          </a:p>
        </p:txBody>
      </p:sp>
      <p:sp>
        <p:nvSpPr>
          <p:cNvPr id="5" name="AutoShape 1033"/>
          <p:cNvSpPr>
            <a:spLocks noChangeArrowheads="1"/>
          </p:cNvSpPr>
          <p:nvPr/>
        </p:nvSpPr>
        <p:spPr bwMode="auto">
          <a:xfrm>
            <a:off x="5040313" y="2574925"/>
            <a:ext cx="914400" cy="914400"/>
          </a:xfrm>
          <a:prstGeom prst="triangle">
            <a:avLst>
              <a:gd name="adj" fmla="val 50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AU"/>
          </a:p>
        </p:txBody>
      </p:sp>
      <p:sp>
        <p:nvSpPr>
          <p:cNvPr id="22534" name="Text Box 1034"/>
          <p:cNvSpPr txBox="1">
            <a:spLocks noChangeArrowheads="1"/>
          </p:cNvSpPr>
          <p:nvPr/>
        </p:nvSpPr>
        <p:spPr bwMode="auto">
          <a:xfrm>
            <a:off x="5148263" y="3076575"/>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t>2009</a:t>
            </a:r>
          </a:p>
        </p:txBody>
      </p:sp>
      <p:sp>
        <p:nvSpPr>
          <p:cNvPr id="7" name="AutoShape 1035"/>
          <p:cNvSpPr>
            <a:spLocks noChangeArrowheads="1"/>
          </p:cNvSpPr>
          <p:nvPr/>
        </p:nvSpPr>
        <p:spPr bwMode="auto">
          <a:xfrm>
            <a:off x="5029200" y="1098550"/>
            <a:ext cx="914400" cy="914400"/>
          </a:xfrm>
          <a:prstGeom prst="triangle">
            <a:avLst>
              <a:gd name="adj" fmla="val 50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en-AU"/>
          </a:p>
        </p:txBody>
      </p:sp>
      <p:sp>
        <p:nvSpPr>
          <p:cNvPr id="22538" name="Text Box 1036"/>
          <p:cNvSpPr txBox="1">
            <a:spLocks noChangeArrowheads="1"/>
          </p:cNvSpPr>
          <p:nvPr/>
        </p:nvSpPr>
        <p:spPr bwMode="auto">
          <a:xfrm>
            <a:off x="5137150" y="16002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chemeClr val="bg1"/>
                </a:solidFill>
              </a:rPr>
              <a:t>2009</a:t>
            </a:r>
          </a:p>
        </p:txBody>
      </p:sp>
      <p:sp>
        <p:nvSpPr>
          <p:cNvPr id="22539" name="Text Box 1040"/>
          <p:cNvSpPr txBox="1">
            <a:spLocks noChangeArrowheads="1"/>
          </p:cNvSpPr>
          <p:nvPr/>
        </p:nvSpPr>
        <p:spPr bwMode="auto">
          <a:xfrm>
            <a:off x="228600" y="1235075"/>
            <a:ext cx="1371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latin typeface="Arial Narrow" charset="0"/>
              </a:rPr>
              <a:t>Build a present-day model, tune it, run it</a:t>
            </a:r>
          </a:p>
        </p:txBody>
      </p:sp>
      <p:sp>
        <p:nvSpPr>
          <p:cNvPr id="10" name="AutoShape 1041"/>
          <p:cNvSpPr>
            <a:spLocks noChangeArrowheads="1"/>
          </p:cNvSpPr>
          <p:nvPr/>
        </p:nvSpPr>
        <p:spPr bwMode="auto">
          <a:xfrm>
            <a:off x="1839913" y="2574925"/>
            <a:ext cx="914400" cy="914400"/>
          </a:xfrm>
          <a:prstGeom prst="triangle">
            <a:avLst>
              <a:gd name="adj" fmla="val 50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en-AU"/>
          </a:p>
        </p:txBody>
      </p:sp>
      <p:sp>
        <p:nvSpPr>
          <p:cNvPr id="22543" name="Text Box 1042"/>
          <p:cNvSpPr txBox="1">
            <a:spLocks noChangeArrowheads="1"/>
          </p:cNvSpPr>
          <p:nvPr/>
        </p:nvSpPr>
        <p:spPr bwMode="auto">
          <a:xfrm>
            <a:off x="1947863" y="3076575"/>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FFFFFF"/>
                </a:solidFill>
              </a:rPr>
              <a:t>1950</a:t>
            </a:r>
          </a:p>
        </p:txBody>
      </p:sp>
      <p:sp>
        <p:nvSpPr>
          <p:cNvPr id="22544" name="Text Box 1045"/>
          <p:cNvSpPr txBox="1">
            <a:spLocks noChangeArrowheads="1"/>
          </p:cNvSpPr>
          <p:nvPr/>
        </p:nvSpPr>
        <p:spPr bwMode="auto">
          <a:xfrm>
            <a:off x="4995863" y="3457575"/>
            <a:ext cx="160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000"/>
              <a:t>Derived model</a:t>
            </a:r>
          </a:p>
        </p:txBody>
      </p:sp>
      <p:sp>
        <p:nvSpPr>
          <p:cNvPr id="22545" name="Text Box 1046"/>
          <p:cNvSpPr txBox="1">
            <a:spLocks noChangeArrowheads="1"/>
          </p:cNvSpPr>
          <p:nvPr/>
        </p:nvSpPr>
        <p:spPr bwMode="auto">
          <a:xfrm>
            <a:off x="1871663" y="3457575"/>
            <a:ext cx="160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000"/>
              <a:t>Data model</a:t>
            </a:r>
          </a:p>
        </p:txBody>
      </p:sp>
      <p:sp>
        <p:nvSpPr>
          <p:cNvPr id="22546" name="Text Box 1047"/>
          <p:cNvSpPr txBox="1">
            <a:spLocks noChangeArrowheads="1"/>
          </p:cNvSpPr>
          <p:nvPr/>
        </p:nvSpPr>
        <p:spPr bwMode="auto">
          <a:xfrm>
            <a:off x="5060950" y="1981200"/>
            <a:ext cx="160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000"/>
              <a:t>Data model</a:t>
            </a:r>
          </a:p>
        </p:txBody>
      </p:sp>
      <p:sp>
        <p:nvSpPr>
          <p:cNvPr id="15" name="Line 1048"/>
          <p:cNvSpPr>
            <a:spLocks noChangeShapeType="1"/>
          </p:cNvSpPr>
          <p:nvPr/>
        </p:nvSpPr>
        <p:spPr bwMode="auto">
          <a:xfrm>
            <a:off x="6553200" y="3092450"/>
            <a:ext cx="2286000" cy="0"/>
          </a:xfrm>
          <a:prstGeom prst="line">
            <a:avLst/>
          </a:prstGeom>
          <a:noFill/>
          <a:ln w="76200">
            <a:solidFill>
              <a:srgbClr val="EBAB00"/>
            </a:solidFill>
            <a:round/>
            <a:headEnd/>
            <a:tailEnd type="triangle" w="lg" len="lg"/>
          </a:ln>
          <a:effectLst>
            <a:outerShdw blurRad="50800" dist="38100" dir="2700000">
              <a:srgbClr val="000000">
                <a:alpha val="43000"/>
              </a:srgbClr>
            </a:outerShdw>
          </a:effectLst>
        </p:spPr>
        <p:txBody>
          <a:bodyPr/>
          <a:lstStyle/>
          <a:p>
            <a:pPr>
              <a:defRPr/>
            </a:pPr>
            <a:endParaRPr lang="en-AU">
              <a:latin typeface="Arial" pitchFamily="-112" charset="0"/>
              <a:ea typeface="+mn-ea"/>
              <a:cs typeface="+mn-cs"/>
            </a:endParaRPr>
          </a:p>
        </p:txBody>
      </p:sp>
      <p:sp>
        <p:nvSpPr>
          <p:cNvPr id="16" name="Line 1049"/>
          <p:cNvSpPr>
            <a:spLocks noChangeShapeType="1"/>
          </p:cNvSpPr>
          <p:nvPr/>
        </p:nvSpPr>
        <p:spPr bwMode="auto">
          <a:xfrm>
            <a:off x="5986463" y="3092450"/>
            <a:ext cx="838200" cy="0"/>
          </a:xfrm>
          <a:prstGeom prst="line">
            <a:avLst/>
          </a:prstGeom>
          <a:noFill/>
          <a:ln w="76200">
            <a:solidFill>
              <a:srgbClr val="EBAB00"/>
            </a:solidFill>
            <a:prstDash val="sysDot"/>
            <a:round/>
            <a:headEnd/>
            <a:tailEnd/>
          </a:ln>
          <a:effectLst>
            <a:outerShdw blurRad="50800" dist="38100" dir="2700000">
              <a:srgbClr val="000000">
                <a:alpha val="43000"/>
              </a:srgbClr>
            </a:outerShdw>
          </a:effectLst>
        </p:spPr>
        <p:txBody>
          <a:bodyPr/>
          <a:lstStyle/>
          <a:p>
            <a:pPr>
              <a:defRPr/>
            </a:pPr>
            <a:endParaRPr lang="en-AU">
              <a:latin typeface="Arial" pitchFamily="-112" charset="0"/>
              <a:ea typeface="+mn-ea"/>
              <a:cs typeface="+mn-cs"/>
            </a:endParaRPr>
          </a:p>
        </p:txBody>
      </p:sp>
      <p:sp>
        <p:nvSpPr>
          <p:cNvPr id="22549" name="Text Box 1050"/>
          <p:cNvSpPr txBox="1">
            <a:spLocks noChangeArrowheads="1"/>
          </p:cNvSpPr>
          <p:nvPr/>
        </p:nvSpPr>
        <p:spPr bwMode="auto">
          <a:xfrm>
            <a:off x="6324600" y="2787650"/>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Arial Narrow" charset="0"/>
              </a:rPr>
              <a:t>Forward simulations</a:t>
            </a:r>
          </a:p>
        </p:txBody>
      </p:sp>
      <p:sp>
        <p:nvSpPr>
          <p:cNvPr id="18" name="Line 1051"/>
          <p:cNvSpPr>
            <a:spLocks noChangeShapeType="1"/>
          </p:cNvSpPr>
          <p:nvPr/>
        </p:nvSpPr>
        <p:spPr bwMode="auto">
          <a:xfrm>
            <a:off x="6618288" y="1676400"/>
            <a:ext cx="2286000" cy="0"/>
          </a:xfrm>
          <a:prstGeom prst="line">
            <a:avLst/>
          </a:prstGeom>
          <a:noFill/>
          <a:ln w="76200">
            <a:solidFill>
              <a:srgbClr val="EBAB00"/>
            </a:solidFill>
            <a:round/>
            <a:headEnd/>
            <a:tailEnd type="triangle" w="lg" len="lg"/>
          </a:ln>
          <a:effectLst>
            <a:outerShdw blurRad="50800" dist="38100" dir="2700000">
              <a:srgbClr val="000000">
                <a:alpha val="43000"/>
              </a:srgbClr>
            </a:outerShdw>
          </a:effectLst>
        </p:spPr>
        <p:txBody>
          <a:bodyPr/>
          <a:lstStyle/>
          <a:p>
            <a:pPr>
              <a:defRPr/>
            </a:pPr>
            <a:endParaRPr lang="en-AU">
              <a:latin typeface="Arial" pitchFamily="-112" charset="0"/>
              <a:ea typeface="+mn-ea"/>
              <a:cs typeface="+mn-cs"/>
            </a:endParaRPr>
          </a:p>
        </p:txBody>
      </p:sp>
      <p:sp>
        <p:nvSpPr>
          <p:cNvPr id="19" name="Line 1052"/>
          <p:cNvSpPr>
            <a:spLocks noChangeShapeType="1"/>
          </p:cNvSpPr>
          <p:nvPr/>
        </p:nvSpPr>
        <p:spPr bwMode="auto">
          <a:xfrm>
            <a:off x="6051550" y="1676400"/>
            <a:ext cx="838200" cy="0"/>
          </a:xfrm>
          <a:prstGeom prst="line">
            <a:avLst/>
          </a:prstGeom>
          <a:noFill/>
          <a:ln w="76200">
            <a:solidFill>
              <a:srgbClr val="EBAB00"/>
            </a:solidFill>
            <a:prstDash val="sysDot"/>
            <a:round/>
            <a:headEnd/>
            <a:tailEnd/>
          </a:ln>
          <a:effectLst>
            <a:outerShdw blurRad="50800" dist="38100" dir="2700000">
              <a:srgbClr val="000000">
                <a:alpha val="43000"/>
              </a:srgbClr>
            </a:outerShdw>
          </a:effectLst>
        </p:spPr>
        <p:txBody>
          <a:bodyPr/>
          <a:lstStyle/>
          <a:p>
            <a:pPr>
              <a:defRPr/>
            </a:pPr>
            <a:endParaRPr lang="en-AU">
              <a:latin typeface="Arial" pitchFamily="-112" charset="0"/>
              <a:ea typeface="+mn-ea"/>
              <a:cs typeface="+mn-cs"/>
            </a:endParaRPr>
          </a:p>
        </p:txBody>
      </p:sp>
      <p:sp>
        <p:nvSpPr>
          <p:cNvPr id="20" name="AutoShape 1054"/>
          <p:cNvSpPr>
            <a:spLocks noChangeArrowheads="1"/>
          </p:cNvSpPr>
          <p:nvPr/>
        </p:nvSpPr>
        <p:spPr bwMode="auto">
          <a:xfrm>
            <a:off x="2362200" y="4159250"/>
            <a:ext cx="2590800" cy="609600"/>
          </a:xfrm>
          <a:prstGeom prst="rightArrow">
            <a:avLst>
              <a:gd name="adj1" fmla="val 39167"/>
              <a:gd name="adj2" fmla="val 71109"/>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en-US" sz="1600" i="1"/>
              <a:t>  Historic data fitting</a:t>
            </a:r>
          </a:p>
        </p:txBody>
      </p:sp>
      <p:sp>
        <p:nvSpPr>
          <p:cNvPr id="21" name="AutoShape 1055"/>
          <p:cNvSpPr>
            <a:spLocks noChangeArrowheads="1"/>
          </p:cNvSpPr>
          <p:nvPr/>
        </p:nvSpPr>
        <p:spPr bwMode="auto">
          <a:xfrm>
            <a:off x="4997450" y="4038600"/>
            <a:ext cx="914400" cy="914400"/>
          </a:xfrm>
          <a:prstGeom prst="triangle">
            <a:avLst>
              <a:gd name="adj" fmla="val 50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AU"/>
          </a:p>
        </p:txBody>
      </p:sp>
      <p:sp>
        <p:nvSpPr>
          <p:cNvPr id="22556" name="Text Box 1056"/>
          <p:cNvSpPr txBox="1">
            <a:spLocks noChangeArrowheads="1"/>
          </p:cNvSpPr>
          <p:nvPr/>
        </p:nvSpPr>
        <p:spPr bwMode="auto">
          <a:xfrm>
            <a:off x="5105400" y="454025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t>2009</a:t>
            </a:r>
          </a:p>
        </p:txBody>
      </p:sp>
      <p:sp>
        <p:nvSpPr>
          <p:cNvPr id="23" name="AutoShape 1057"/>
          <p:cNvSpPr>
            <a:spLocks noChangeArrowheads="1"/>
          </p:cNvSpPr>
          <p:nvPr/>
        </p:nvSpPr>
        <p:spPr bwMode="auto">
          <a:xfrm>
            <a:off x="1797050" y="4038600"/>
            <a:ext cx="914400" cy="914400"/>
          </a:xfrm>
          <a:prstGeom prst="triangle">
            <a:avLst>
              <a:gd name="adj" fmla="val 50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en-AU"/>
          </a:p>
        </p:txBody>
      </p:sp>
      <p:sp>
        <p:nvSpPr>
          <p:cNvPr id="22560" name="Text Box 1058"/>
          <p:cNvSpPr txBox="1">
            <a:spLocks noChangeArrowheads="1"/>
          </p:cNvSpPr>
          <p:nvPr/>
        </p:nvSpPr>
        <p:spPr bwMode="auto">
          <a:xfrm>
            <a:off x="1905000" y="454025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FFFFFF"/>
                </a:solidFill>
              </a:rPr>
              <a:t>1950</a:t>
            </a:r>
          </a:p>
        </p:txBody>
      </p:sp>
      <p:sp>
        <p:nvSpPr>
          <p:cNvPr id="22561" name="Text Box 1059"/>
          <p:cNvSpPr txBox="1">
            <a:spLocks noChangeArrowheads="1"/>
          </p:cNvSpPr>
          <p:nvPr/>
        </p:nvSpPr>
        <p:spPr bwMode="auto">
          <a:xfrm>
            <a:off x="1828800" y="4921250"/>
            <a:ext cx="160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000"/>
              <a:t>Data model</a:t>
            </a:r>
          </a:p>
        </p:txBody>
      </p:sp>
      <p:sp>
        <p:nvSpPr>
          <p:cNvPr id="26" name="AutoShape 1060"/>
          <p:cNvSpPr>
            <a:spLocks noChangeArrowheads="1"/>
          </p:cNvSpPr>
          <p:nvPr/>
        </p:nvSpPr>
        <p:spPr bwMode="auto">
          <a:xfrm>
            <a:off x="4997450" y="5746750"/>
            <a:ext cx="914400" cy="914400"/>
          </a:xfrm>
          <a:prstGeom prst="triangle">
            <a:avLst>
              <a:gd name="adj" fmla="val 50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en-AU"/>
          </a:p>
        </p:txBody>
      </p:sp>
      <p:sp>
        <p:nvSpPr>
          <p:cNvPr id="22565" name="Text Box 1061"/>
          <p:cNvSpPr txBox="1">
            <a:spLocks noChangeArrowheads="1"/>
          </p:cNvSpPr>
          <p:nvPr/>
        </p:nvSpPr>
        <p:spPr bwMode="auto">
          <a:xfrm>
            <a:off x="5105400" y="62484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FFFFFF"/>
                </a:solidFill>
              </a:rPr>
              <a:t>2009</a:t>
            </a:r>
          </a:p>
        </p:txBody>
      </p:sp>
      <p:sp>
        <p:nvSpPr>
          <p:cNvPr id="22566" name="Text Box 1062"/>
          <p:cNvSpPr txBox="1">
            <a:spLocks noChangeArrowheads="1"/>
          </p:cNvSpPr>
          <p:nvPr/>
        </p:nvSpPr>
        <p:spPr bwMode="auto">
          <a:xfrm>
            <a:off x="4953000" y="4921250"/>
            <a:ext cx="160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000"/>
              <a:t>Derived model</a:t>
            </a:r>
          </a:p>
        </p:txBody>
      </p:sp>
      <p:sp>
        <p:nvSpPr>
          <p:cNvPr id="22567" name="Text Box 1063"/>
          <p:cNvSpPr txBox="1">
            <a:spLocks noChangeArrowheads="1"/>
          </p:cNvSpPr>
          <p:nvPr/>
        </p:nvSpPr>
        <p:spPr bwMode="auto">
          <a:xfrm>
            <a:off x="5029200" y="6613525"/>
            <a:ext cx="160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000"/>
              <a:t>Data model</a:t>
            </a:r>
          </a:p>
        </p:txBody>
      </p:sp>
      <p:sp>
        <p:nvSpPr>
          <p:cNvPr id="30" name="AutoShape 1064"/>
          <p:cNvSpPr>
            <a:spLocks noChangeArrowheads="1"/>
          </p:cNvSpPr>
          <p:nvPr/>
        </p:nvSpPr>
        <p:spPr bwMode="auto">
          <a:xfrm>
            <a:off x="5214938" y="5237163"/>
            <a:ext cx="457200" cy="381000"/>
          </a:xfrm>
          <a:prstGeom prst="downArrow">
            <a:avLst>
              <a:gd name="adj1" fmla="val 45139"/>
              <a:gd name="adj2" fmla="val 5875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vert="eaVert" wrap="none" anchor="ctr"/>
          <a:lstStyle/>
          <a:p>
            <a:pPr>
              <a:defRPr/>
            </a:pPr>
            <a:endParaRPr lang="en-AU"/>
          </a:p>
        </p:txBody>
      </p:sp>
      <p:sp>
        <p:nvSpPr>
          <p:cNvPr id="31" name="Line 1065"/>
          <p:cNvSpPr>
            <a:spLocks noChangeShapeType="1"/>
          </p:cNvSpPr>
          <p:nvPr/>
        </p:nvSpPr>
        <p:spPr bwMode="auto">
          <a:xfrm>
            <a:off x="6553200" y="6324600"/>
            <a:ext cx="2286000" cy="0"/>
          </a:xfrm>
          <a:prstGeom prst="line">
            <a:avLst/>
          </a:prstGeom>
          <a:noFill/>
          <a:ln w="76200">
            <a:solidFill>
              <a:srgbClr val="EBAB00"/>
            </a:solidFill>
            <a:round/>
            <a:headEnd/>
            <a:tailEnd type="triangle" w="lg" len="lg"/>
          </a:ln>
          <a:effectLst>
            <a:outerShdw blurRad="50800" dist="38100" dir="2700000">
              <a:srgbClr val="000000">
                <a:alpha val="43000"/>
              </a:srgbClr>
            </a:outerShdw>
          </a:effectLst>
        </p:spPr>
        <p:txBody>
          <a:bodyPr/>
          <a:lstStyle/>
          <a:p>
            <a:pPr>
              <a:defRPr/>
            </a:pPr>
            <a:endParaRPr lang="en-AU">
              <a:latin typeface="Arial" pitchFamily="-112" charset="0"/>
              <a:ea typeface="+mn-ea"/>
              <a:cs typeface="+mn-cs"/>
            </a:endParaRPr>
          </a:p>
        </p:txBody>
      </p:sp>
      <p:sp>
        <p:nvSpPr>
          <p:cNvPr id="32" name="Line 1066"/>
          <p:cNvSpPr>
            <a:spLocks noChangeShapeType="1"/>
          </p:cNvSpPr>
          <p:nvPr/>
        </p:nvSpPr>
        <p:spPr bwMode="auto">
          <a:xfrm>
            <a:off x="5986463" y="6324600"/>
            <a:ext cx="838200" cy="0"/>
          </a:xfrm>
          <a:prstGeom prst="line">
            <a:avLst/>
          </a:prstGeom>
          <a:noFill/>
          <a:ln w="76200">
            <a:solidFill>
              <a:srgbClr val="EBAB00"/>
            </a:solidFill>
            <a:prstDash val="sysDot"/>
            <a:round/>
            <a:headEnd/>
            <a:tailEnd/>
          </a:ln>
          <a:effectLst>
            <a:outerShdw blurRad="50800" dist="38100" dir="2700000">
              <a:srgbClr val="000000">
                <a:alpha val="43000"/>
              </a:srgbClr>
            </a:outerShdw>
          </a:effectLst>
        </p:spPr>
        <p:txBody>
          <a:bodyPr/>
          <a:lstStyle/>
          <a:p>
            <a:pPr>
              <a:defRPr/>
            </a:pPr>
            <a:endParaRPr lang="en-AU">
              <a:latin typeface="Arial" pitchFamily="-112" charset="0"/>
              <a:ea typeface="+mn-ea"/>
              <a:cs typeface="+mn-cs"/>
            </a:endParaRPr>
          </a:p>
        </p:txBody>
      </p:sp>
      <p:sp>
        <p:nvSpPr>
          <p:cNvPr id="22571" name="Text Box 1067"/>
          <p:cNvSpPr txBox="1">
            <a:spLocks noChangeArrowheads="1"/>
          </p:cNvSpPr>
          <p:nvPr/>
        </p:nvSpPr>
        <p:spPr bwMode="auto">
          <a:xfrm>
            <a:off x="6324600" y="6019800"/>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Arial Narrow" charset="0"/>
              </a:rPr>
              <a:t>Forward simulations</a:t>
            </a:r>
          </a:p>
        </p:txBody>
      </p:sp>
      <p:sp>
        <p:nvSpPr>
          <p:cNvPr id="22572" name="Line 1068"/>
          <p:cNvSpPr>
            <a:spLocks noChangeShapeType="1"/>
          </p:cNvSpPr>
          <p:nvPr/>
        </p:nvSpPr>
        <p:spPr bwMode="auto">
          <a:xfrm>
            <a:off x="0" y="2438400"/>
            <a:ext cx="9144000" cy="0"/>
          </a:xfrm>
          <a:prstGeom prst="line">
            <a:avLst/>
          </a:prstGeom>
          <a:noFill/>
          <a:ln w="38100" cmpd="dbl">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3" name="Line 1069"/>
          <p:cNvSpPr>
            <a:spLocks noChangeShapeType="1"/>
          </p:cNvSpPr>
          <p:nvPr/>
        </p:nvSpPr>
        <p:spPr bwMode="auto">
          <a:xfrm>
            <a:off x="0" y="3810000"/>
            <a:ext cx="9144000" cy="0"/>
          </a:xfrm>
          <a:prstGeom prst="line">
            <a:avLst/>
          </a:prstGeom>
          <a:noFill/>
          <a:ln w="38100" cmpd="dbl">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4" name="Text Box 1071"/>
          <p:cNvSpPr txBox="1">
            <a:spLocks noChangeArrowheads="1"/>
          </p:cNvSpPr>
          <p:nvPr/>
        </p:nvSpPr>
        <p:spPr bwMode="auto">
          <a:xfrm>
            <a:off x="2819400" y="5438775"/>
            <a:ext cx="2514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spcBef>
                <a:spcPct val="50000"/>
              </a:spcBef>
            </a:pPr>
            <a:r>
              <a:rPr lang="en-US" sz="1600">
                <a:latin typeface="Arial Narrow" charset="0"/>
              </a:rPr>
              <a:t>Transfer dynamic parameters (but not initialization state)</a:t>
            </a:r>
          </a:p>
        </p:txBody>
      </p:sp>
      <p:sp>
        <p:nvSpPr>
          <p:cNvPr id="22575" name="Text Box 1072"/>
          <p:cNvSpPr txBox="1">
            <a:spLocks noChangeArrowheads="1"/>
          </p:cNvSpPr>
          <p:nvPr/>
        </p:nvSpPr>
        <p:spPr bwMode="auto">
          <a:xfrm>
            <a:off x="228600" y="2590800"/>
            <a:ext cx="13716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latin typeface="Arial Narrow" charset="0"/>
              </a:rPr>
              <a:t>Create past model, fit to data, create present model</a:t>
            </a:r>
          </a:p>
        </p:txBody>
      </p:sp>
      <p:sp>
        <p:nvSpPr>
          <p:cNvPr id="22576" name="Text Box 1073"/>
          <p:cNvSpPr txBox="1">
            <a:spLocks noChangeArrowheads="1"/>
          </p:cNvSpPr>
          <p:nvPr/>
        </p:nvSpPr>
        <p:spPr bwMode="auto">
          <a:xfrm>
            <a:off x="76200" y="4800600"/>
            <a:ext cx="17526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latin typeface="Arial Narrow" charset="0"/>
              </a:rPr>
              <a:t>Best of both worlds</a:t>
            </a:r>
          </a:p>
          <a:p>
            <a:pPr eaLnBrk="1" hangingPunct="1">
              <a:spcBef>
                <a:spcPct val="50000"/>
              </a:spcBef>
            </a:pPr>
            <a:r>
              <a:rPr lang="en-US" sz="1400">
                <a:latin typeface="Arial Narrow" charset="0"/>
              </a:rPr>
              <a:t>(assumes stationarity)</a:t>
            </a:r>
          </a:p>
        </p:txBody>
      </p:sp>
      <p:sp>
        <p:nvSpPr>
          <p:cNvPr id="22577" name="Text Box 1053"/>
          <p:cNvSpPr txBox="1">
            <a:spLocks noChangeArrowheads="1"/>
          </p:cNvSpPr>
          <p:nvPr/>
        </p:nvSpPr>
        <p:spPr bwMode="auto">
          <a:xfrm>
            <a:off x="6381750" y="1371600"/>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Arial Narrow" charset="0"/>
              </a:rPr>
              <a:t>Forward simulations</a:t>
            </a:r>
          </a:p>
        </p:txBody>
      </p:sp>
    </p:spTree>
    <p:extLst>
      <p:ext uri="{BB962C8B-B14F-4D97-AF65-F5344CB8AC3E}">
        <p14:creationId xmlns:p14="http://schemas.microsoft.com/office/powerpoint/2010/main" val="29080626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ChangeArrowheads="1"/>
          </p:cNvSpPr>
          <p:nvPr/>
        </p:nvSpPr>
        <p:spPr bwMode="auto">
          <a:xfrm>
            <a:off x="990600" y="184150"/>
            <a:ext cx="8521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p>
            <a:r>
              <a:rPr lang="en-US" sz="3600"/>
              <a:t>Spin-up period</a:t>
            </a:r>
          </a:p>
        </p:txBody>
      </p:sp>
      <p:grpSp>
        <p:nvGrpSpPr>
          <p:cNvPr id="2" name="Group 65"/>
          <p:cNvGrpSpPr/>
          <p:nvPr/>
        </p:nvGrpSpPr>
        <p:grpSpPr>
          <a:xfrm>
            <a:off x="6553200" y="2362200"/>
            <a:ext cx="3005138" cy="342900"/>
            <a:chOff x="6553200" y="2362200"/>
            <a:chExt cx="3005138" cy="342900"/>
          </a:xfrm>
          <a:effectLst>
            <a:outerShdw blurRad="50800" dist="38100" dir="2700000">
              <a:srgbClr val="000000">
                <a:alpha val="43000"/>
              </a:srgbClr>
            </a:outerShdw>
          </a:effectLst>
        </p:grpSpPr>
        <p:sp>
          <p:nvSpPr>
            <p:cNvPr id="42" name="Line 1048"/>
            <p:cNvSpPr>
              <a:spLocks noChangeShapeType="1"/>
            </p:cNvSpPr>
            <p:nvPr/>
          </p:nvSpPr>
          <p:spPr bwMode="auto">
            <a:xfrm>
              <a:off x="7119937" y="2705100"/>
              <a:ext cx="1600201" cy="0"/>
            </a:xfrm>
            <a:prstGeom prst="line">
              <a:avLst/>
            </a:prstGeom>
            <a:noFill/>
            <a:ln w="76200">
              <a:solidFill>
                <a:srgbClr val="EBAB00"/>
              </a:solidFill>
              <a:round/>
              <a:headEnd/>
              <a:tailEnd type="triangle" w="lg" len="lg"/>
            </a:ln>
          </p:spPr>
          <p:txBody>
            <a:bodyPr/>
            <a:lstStyle/>
            <a:p>
              <a:pPr>
                <a:defRPr/>
              </a:pPr>
              <a:endParaRPr lang="en-AU">
                <a:solidFill>
                  <a:srgbClr val="000000"/>
                </a:solidFill>
                <a:latin typeface="Arial" pitchFamily="-112" charset="0"/>
                <a:ea typeface="+mn-ea"/>
                <a:cs typeface="+mn-cs"/>
              </a:endParaRPr>
            </a:p>
          </p:txBody>
        </p:sp>
        <p:sp>
          <p:nvSpPr>
            <p:cNvPr id="43" name="Line 1049"/>
            <p:cNvSpPr>
              <a:spLocks noChangeShapeType="1"/>
            </p:cNvSpPr>
            <p:nvPr/>
          </p:nvSpPr>
          <p:spPr bwMode="auto">
            <a:xfrm>
              <a:off x="6553200" y="2705100"/>
              <a:ext cx="838200" cy="0"/>
            </a:xfrm>
            <a:prstGeom prst="line">
              <a:avLst/>
            </a:prstGeom>
            <a:noFill/>
            <a:ln w="76200">
              <a:solidFill>
                <a:srgbClr val="EBAB00"/>
              </a:solidFill>
              <a:prstDash val="sysDot"/>
              <a:round/>
              <a:headEnd/>
              <a:tailEnd/>
            </a:ln>
          </p:spPr>
          <p:txBody>
            <a:bodyPr/>
            <a:lstStyle/>
            <a:p>
              <a:pPr>
                <a:defRPr/>
              </a:pPr>
              <a:endParaRPr lang="en-AU">
                <a:solidFill>
                  <a:srgbClr val="000000"/>
                </a:solidFill>
                <a:latin typeface="Arial" pitchFamily="-112" charset="0"/>
                <a:ea typeface="+mn-ea"/>
                <a:cs typeface="+mn-cs"/>
              </a:endParaRPr>
            </a:p>
          </p:txBody>
        </p:sp>
        <p:sp>
          <p:nvSpPr>
            <p:cNvPr id="44" name="Text Box 1050"/>
            <p:cNvSpPr txBox="1">
              <a:spLocks noChangeArrowheads="1"/>
            </p:cNvSpPr>
            <p:nvPr/>
          </p:nvSpPr>
          <p:spPr bwMode="auto">
            <a:xfrm>
              <a:off x="6738937" y="2362200"/>
              <a:ext cx="2819401" cy="304800"/>
            </a:xfrm>
            <a:prstGeom prst="rect">
              <a:avLst/>
            </a:prstGeom>
            <a:noFill/>
            <a:ln w="9525">
              <a:noFill/>
              <a:miter lim="800000"/>
              <a:headEnd/>
              <a:tailEnd/>
            </a:ln>
          </p:spPr>
          <p:txBody>
            <a:bodyPr>
              <a:spAutoFit/>
            </a:bodyPr>
            <a:lstStyle/>
            <a:p>
              <a:pPr>
                <a:spcBef>
                  <a:spcPct val="50000"/>
                </a:spcBef>
                <a:defRPr/>
              </a:pPr>
              <a:r>
                <a:rPr lang="en-US" sz="1400" dirty="0">
                  <a:solidFill>
                    <a:srgbClr val="000000"/>
                  </a:solidFill>
                  <a:latin typeface="Arial Narrow" pitchFamily="-112" charset="0"/>
                  <a:ea typeface="+mn-ea"/>
                  <a:cs typeface="+mn-cs"/>
                </a:rPr>
                <a:t>Forward simulations</a:t>
              </a:r>
            </a:p>
          </p:txBody>
        </p:sp>
      </p:grpSp>
      <p:grpSp>
        <p:nvGrpSpPr>
          <p:cNvPr id="23555" name="Group 63"/>
          <p:cNvGrpSpPr>
            <a:grpSpLocks/>
          </p:cNvGrpSpPr>
          <p:nvPr/>
        </p:nvGrpSpPr>
        <p:grpSpPr bwMode="auto">
          <a:xfrm>
            <a:off x="533400" y="1600200"/>
            <a:ext cx="4267200" cy="1676400"/>
            <a:chOff x="533400" y="1600200"/>
            <a:chExt cx="4267200" cy="1676400"/>
          </a:xfrm>
        </p:grpSpPr>
        <p:sp>
          <p:nvSpPr>
            <p:cNvPr id="46" name="AutoShape 1044"/>
            <p:cNvSpPr>
              <a:spLocks noChangeArrowheads="1"/>
            </p:cNvSpPr>
            <p:nvPr/>
          </p:nvSpPr>
          <p:spPr bwMode="auto">
            <a:xfrm>
              <a:off x="1098550" y="2254250"/>
              <a:ext cx="2025650" cy="609600"/>
            </a:xfrm>
            <a:prstGeom prst="rightArrow">
              <a:avLst>
                <a:gd name="adj1" fmla="val 39167"/>
                <a:gd name="adj2" fmla="val 71104"/>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en-US" sz="1600" i="1">
                  <a:solidFill>
                    <a:schemeClr val="bg1"/>
                  </a:solidFill>
                </a:rPr>
                <a:t>    No fishing</a:t>
              </a:r>
            </a:p>
          </p:txBody>
        </p:sp>
        <p:sp>
          <p:nvSpPr>
            <p:cNvPr id="47" name="AutoShape 1033"/>
            <p:cNvSpPr>
              <a:spLocks noChangeArrowheads="1"/>
            </p:cNvSpPr>
            <p:nvPr/>
          </p:nvSpPr>
          <p:spPr bwMode="auto">
            <a:xfrm>
              <a:off x="3124200" y="1600200"/>
              <a:ext cx="1066800" cy="1447800"/>
            </a:xfrm>
            <a:prstGeom prst="triangle">
              <a:avLst>
                <a:gd name="adj" fmla="val 50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AU">
                <a:solidFill>
                  <a:srgbClr val="000000"/>
                </a:solidFill>
              </a:endParaRPr>
            </a:p>
          </p:txBody>
        </p:sp>
        <p:sp>
          <p:nvSpPr>
            <p:cNvPr id="23572" name="Text Box 1034"/>
            <p:cNvSpPr txBox="1">
              <a:spLocks noChangeArrowheads="1"/>
            </p:cNvSpPr>
            <p:nvPr/>
          </p:nvSpPr>
          <p:spPr bwMode="auto">
            <a:xfrm>
              <a:off x="3270250" y="2635250"/>
              <a:ext cx="958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000000"/>
                  </a:solidFill>
                </a:rPr>
                <a:t>Virgin</a:t>
              </a:r>
            </a:p>
          </p:txBody>
        </p:sp>
        <p:sp>
          <p:nvSpPr>
            <p:cNvPr id="49" name="AutoShape 1041"/>
            <p:cNvSpPr>
              <a:spLocks noChangeArrowheads="1"/>
            </p:cNvSpPr>
            <p:nvPr/>
          </p:nvSpPr>
          <p:spPr bwMode="auto">
            <a:xfrm>
              <a:off x="533400" y="2133600"/>
              <a:ext cx="914400" cy="914400"/>
            </a:xfrm>
            <a:prstGeom prst="triangle">
              <a:avLst>
                <a:gd name="adj" fmla="val 50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en-AU">
                <a:solidFill>
                  <a:schemeClr val="bg1"/>
                </a:solidFill>
              </a:endParaRPr>
            </a:p>
          </p:txBody>
        </p:sp>
        <p:sp>
          <p:nvSpPr>
            <p:cNvPr id="23576" name="Text Box 1042"/>
            <p:cNvSpPr txBox="1">
              <a:spLocks noChangeArrowheads="1"/>
            </p:cNvSpPr>
            <p:nvPr/>
          </p:nvSpPr>
          <p:spPr bwMode="auto">
            <a:xfrm>
              <a:off x="704850" y="263525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FFFFFF"/>
                  </a:solidFill>
                </a:rPr>
                <a:t>Any</a:t>
              </a:r>
            </a:p>
          </p:txBody>
        </p:sp>
        <p:sp>
          <p:nvSpPr>
            <p:cNvPr id="23577" name="Text Box 1046"/>
            <p:cNvSpPr txBox="1">
              <a:spLocks noChangeArrowheads="1"/>
            </p:cNvSpPr>
            <p:nvPr/>
          </p:nvSpPr>
          <p:spPr bwMode="auto">
            <a:xfrm>
              <a:off x="533400" y="3032125"/>
              <a:ext cx="160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000">
                  <a:solidFill>
                    <a:srgbClr val="000000"/>
                  </a:solidFill>
                </a:rPr>
                <a:t>Data model</a:t>
              </a:r>
            </a:p>
          </p:txBody>
        </p:sp>
        <p:sp>
          <p:nvSpPr>
            <p:cNvPr id="23578" name="Text Box 1045"/>
            <p:cNvSpPr txBox="1">
              <a:spLocks noChangeArrowheads="1"/>
            </p:cNvSpPr>
            <p:nvPr/>
          </p:nvSpPr>
          <p:spPr bwMode="auto">
            <a:xfrm>
              <a:off x="3200400" y="3032125"/>
              <a:ext cx="160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000">
                  <a:solidFill>
                    <a:srgbClr val="000000"/>
                  </a:solidFill>
                </a:rPr>
                <a:t>Derived model</a:t>
              </a:r>
            </a:p>
          </p:txBody>
        </p:sp>
      </p:grpSp>
      <p:grpSp>
        <p:nvGrpSpPr>
          <p:cNvPr id="4" name="Group 64"/>
          <p:cNvGrpSpPr>
            <a:grpSpLocks/>
          </p:cNvGrpSpPr>
          <p:nvPr/>
        </p:nvGrpSpPr>
        <p:grpSpPr bwMode="auto">
          <a:xfrm>
            <a:off x="990600" y="3429000"/>
            <a:ext cx="2590800" cy="1085850"/>
            <a:chOff x="990601" y="3429000"/>
            <a:chExt cx="2590800" cy="1085910"/>
          </a:xfrm>
        </p:grpSpPr>
        <p:sp>
          <p:nvSpPr>
            <p:cNvPr id="23566" name="Left Brace 55"/>
            <p:cNvSpPr>
              <a:spLocks/>
            </p:cNvSpPr>
            <p:nvPr/>
          </p:nvSpPr>
          <p:spPr bwMode="auto">
            <a:xfrm rot="-5400000">
              <a:off x="1695451" y="2724150"/>
              <a:ext cx="647700" cy="2057400"/>
            </a:xfrm>
            <a:prstGeom prst="leftBrace">
              <a:avLst>
                <a:gd name="adj1" fmla="val 8338"/>
                <a:gd name="adj2" fmla="val 50000"/>
              </a:avLst>
            </a:prstGeom>
            <a:noFill/>
            <a:ln w="476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3567" name="Text Box 1050"/>
            <p:cNvSpPr txBox="1">
              <a:spLocks noChangeArrowheads="1"/>
            </p:cNvSpPr>
            <p:nvPr/>
          </p:nvSpPr>
          <p:spPr bwMode="auto">
            <a:xfrm>
              <a:off x="1295401" y="4114800"/>
              <a:ext cx="228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a:solidFill>
                    <a:srgbClr val="000000"/>
                  </a:solidFill>
                  <a:latin typeface="Arial Narrow" charset="0"/>
                </a:rPr>
                <a:t>‘Spin up’ period</a:t>
              </a:r>
            </a:p>
          </p:txBody>
        </p:sp>
      </p:grpSp>
      <p:grpSp>
        <p:nvGrpSpPr>
          <p:cNvPr id="5" name="Group 64"/>
          <p:cNvGrpSpPr>
            <a:grpSpLocks/>
          </p:cNvGrpSpPr>
          <p:nvPr/>
        </p:nvGrpSpPr>
        <p:grpSpPr bwMode="auto">
          <a:xfrm>
            <a:off x="4114800" y="1828800"/>
            <a:ext cx="2514600" cy="1447800"/>
            <a:chOff x="4114800" y="1828800"/>
            <a:chExt cx="2514600" cy="1447800"/>
          </a:xfrm>
        </p:grpSpPr>
        <p:sp>
          <p:nvSpPr>
            <p:cNvPr id="23561" name="Freeform 53"/>
            <p:cNvSpPr>
              <a:spLocks/>
            </p:cNvSpPr>
            <p:nvPr/>
          </p:nvSpPr>
          <p:spPr bwMode="auto">
            <a:xfrm>
              <a:off x="4114800" y="2057400"/>
              <a:ext cx="1295400" cy="876300"/>
            </a:xfrm>
            <a:custGeom>
              <a:avLst/>
              <a:gdLst>
                <a:gd name="T0" fmla="*/ 0 w 1295400"/>
                <a:gd name="T1" fmla="*/ 0 h 876300"/>
                <a:gd name="T2" fmla="*/ 546100 w 1295400"/>
                <a:gd name="T3" fmla="*/ 635000 h 876300"/>
                <a:gd name="T4" fmla="*/ 1295400 w 1295400"/>
                <a:gd name="T5" fmla="*/ 876300 h 876300"/>
                <a:gd name="T6" fmla="*/ 1295400 w 1295400"/>
                <a:gd name="T7" fmla="*/ 876300 h 876300"/>
                <a:gd name="T8" fmla="*/ 0 60000 65536"/>
                <a:gd name="T9" fmla="*/ 0 60000 65536"/>
                <a:gd name="T10" fmla="*/ 0 60000 65536"/>
                <a:gd name="T11" fmla="*/ 0 60000 65536"/>
                <a:gd name="T12" fmla="*/ 0 w 1295400"/>
                <a:gd name="T13" fmla="*/ 0 h 876300"/>
                <a:gd name="T14" fmla="*/ 1295400 w 1295400"/>
                <a:gd name="T15" fmla="*/ 876300 h 876300"/>
              </a:gdLst>
              <a:ahLst/>
              <a:cxnLst>
                <a:cxn ang="T8">
                  <a:pos x="T0" y="T1"/>
                </a:cxn>
                <a:cxn ang="T9">
                  <a:pos x="T2" y="T3"/>
                </a:cxn>
                <a:cxn ang="T10">
                  <a:pos x="T4" y="T5"/>
                </a:cxn>
                <a:cxn ang="T11">
                  <a:pos x="T6" y="T7"/>
                </a:cxn>
              </a:cxnLst>
              <a:rect l="T12" t="T13" r="T14" b="T15"/>
              <a:pathLst>
                <a:path w="1295400" h="876300">
                  <a:moveTo>
                    <a:pt x="0" y="0"/>
                  </a:moveTo>
                  <a:cubicBezTo>
                    <a:pt x="165100" y="244475"/>
                    <a:pt x="330200" y="488950"/>
                    <a:pt x="546100" y="635000"/>
                  </a:cubicBezTo>
                  <a:cubicBezTo>
                    <a:pt x="762000" y="781050"/>
                    <a:pt x="1295400" y="876300"/>
                    <a:pt x="1295400" y="876300"/>
                  </a:cubicBezTo>
                </a:path>
              </a:pathLst>
            </a:custGeom>
            <a:noFill/>
            <a:ln w="6350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62" name="Text Box 1050"/>
            <p:cNvSpPr txBox="1">
              <a:spLocks noChangeArrowheads="1"/>
            </p:cNvSpPr>
            <p:nvPr/>
          </p:nvSpPr>
          <p:spPr bwMode="auto">
            <a:xfrm>
              <a:off x="4495800" y="1828800"/>
              <a:ext cx="1143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a:solidFill>
                    <a:srgbClr val="000000"/>
                  </a:solidFill>
                  <a:latin typeface="Arial Narrow" charset="0"/>
                </a:rPr>
                <a:t>Historic fishing</a:t>
              </a:r>
            </a:p>
          </p:txBody>
        </p:sp>
        <p:sp>
          <p:nvSpPr>
            <p:cNvPr id="59" name="AutoShape 1055"/>
            <p:cNvSpPr>
              <a:spLocks noChangeArrowheads="1"/>
            </p:cNvSpPr>
            <p:nvPr/>
          </p:nvSpPr>
          <p:spPr bwMode="auto">
            <a:xfrm>
              <a:off x="5607050" y="2149475"/>
              <a:ext cx="914400" cy="914400"/>
            </a:xfrm>
            <a:prstGeom prst="triangle">
              <a:avLst>
                <a:gd name="adj" fmla="val 50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AU">
                <a:solidFill>
                  <a:srgbClr val="000000"/>
                </a:solidFill>
              </a:endParaRPr>
            </a:p>
          </p:txBody>
        </p:sp>
        <p:sp>
          <p:nvSpPr>
            <p:cNvPr id="23564" name="Text Box 1056"/>
            <p:cNvSpPr txBox="1">
              <a:spLocks noChangeArrowheads="1"/>
            </p:cNvSpPr>
            <p:nvPr/>
          </p:nvSpPr>
          <p:spPr bwMode="auto">
            <a:xfrm>
              <a:off x="5715000" y="2651125"/>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000000"/>
                  </a:solidFill>
                </a:rPr>
                <a:t>2009</a:t>
              </a:r>
            </a:p>
          </p:txBody>
        </p:sp>
        <p:sp>
          <p:nvSpPr>
            <p:cNvPr id="23565" name="Text Box 1062"/>
            <p:cNvSpPr txBox="1">
              <a:spLocks noChangeArrowheads="1"/>
            </p:cNvSpPr>
            <p:nvPr/>
          </p:nvSpPr>
          <p:spPr bwMode="auto">
            <a:xfrm>
              <a:off x="5562600" y="3032125"/>
              <a:ext cx="1066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000">
                  <a:solidFill>
                    <a:srgbClr val="000000"/>
                  </a:solidFill>
                </a:rPr>
                <a:t>Derived model</a:t>
              </a:r>
            </a:p>
          </p:txBody>
        </p:sp>
      </p:grpSp>
      <p:grpSp>
        <p:nvGrpSpPr>
          <p:cNvPr id="6" name="Group 65"/>
          <p:cNvGrpSpPr>
            <a:grpSpLocks/>
          </p:cNvGrpSpPr>
          <p:nvPr/>
        </p:nvGrpSpPr>
        <p:grpSpPr bwMode="auto">
          <a:xfrm>
            <a:off x="2590800" y="3505200"/>
            <a:ext cx="2286000" cy="2132013"/>
            <a:chOff x="2590800" y="3505200"/>
            <a:chExt cx="2286000" cy="2132112"/>
          </a:xfrm>
        </p:grpSpPr>
        <p:cxnSp>
          <p:nvCxnSpPr>
            <p:cNvPr id="23559" name="Straight Connector 61"/>
            <p:cNvCxnSpPr>
              <a:cxnSpLocks noChangeShapeType="1"/>
            </p:cNvCxnSpPr>
            <p:nvPr/>
          </p:nvCxnSpPr>
          <p:spPr bwMode="auto">
            <a:xfrm rot="5400000">
              <a:off x="3009900" y="4152900"/>
              <a:ext cx="1295400"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cxnSp>
        <p:sp>
          <p:nvSpPr>
            <p:cNvPr id="23560" name="Text Box 1050"/>
            <p:cNvSpPr txBox="1">
              <a:spLocks noChangeArrowheads="1"/>
            </p:cNvSpPr>
            <p:nvPr/>
          </p:nvSpPr>
          <p:spPr bwMode="auto">
            <a:xfrm>
              <a:off x="2590800" y="4929426"/>
              <a:ext cx="228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solidFill>
                    <a:srgbClr val="000000"/>
                  </a:solidFill>
                  <a:latin typeface="Arial Narrow" charset="0"/>
                </a:rPr>
                <a:t>Can create new model</a:t>
              </a:r>
            </a:p>
            <a:p>
              <a:pPr algn="ctr" eaLnBrk="1" hangingPunct="1"/>
              <a:r>
                <a:rPr lang="en-US" sz="2000">
                  <a:solidFill>
                    <a:srgbClr val="000000"/>
                  </a:solidFill>
                  <a:latin typeface="Arial Narrow" charset="0"/>
                </a:rPr>
                <a:t>(or not)</a:t>
              </a:r>
            </a:p>
          </p:txBody>
        </p:sp>
      </p:grpSp>
    </p:spTree>
    <p:extLst>
      <p:ext uri="{BB962C8B-B14F-4D97-AF65-F5344CB8AC3E}">
        <p14:creationId xmlns:p14="http://schemas.microsoft.com/office/powerpoint/2010/main" val="389201937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the input files</a:t>
            </a:r>
            <a:endParaRPr lang="en-US" dirty="0"/>
          </a:p>
        </p:txBody>
      </p:sp>
      <p:sp>
        <p:nvSpPr>
          <p:cNvPr id="3" name="Content Placeholder 2"/>
          <p:cNvSpPr>
            <a:spLocks noGrp="1"/>
          </p:cNvSpPr>
          <p:nvPr>
            <p:ph idx="1"/>
          </p:nvPr>
        </p:nvSpPr>
        <p:spPr/>
        <p:txBody>
          <a:bodyPr/>
          <a:lstStyle/>
          <a:p>
            <a:r>
              <a:rPr lang="en-US" dirty="0"/>
              <a:t>Open </a:t>
            </a:r>
            <a:r>
              <a:rPr lang="en-US" dirty="0" smtClean="0"/>
              <a:t>at_run_neus_v15_DE.prm</a:t>
            </a:r>
          </a:p>
          <a:p>
            <a:endParaRPr lang="en-US" dirty="0"/>
          </a:p>
          <a:p>
            <a:pPr marL="0" indent="0">
              <a:buNone/>
            </a:pPr>
            <a:r>
              <a:rPr lang="en-US" dirty="0"/>
              <a:t>Atlantis stops </a:t>
            </a:r>
            <a:r>
              <a:rPr lang="en-US" dirty="0" smtClean="0"/>
              <a:t>when:</a:t>
            </a:r>
            <a:endParaRPr lang="en-US" dirty="0"/>
          </a:p>
          <a:p>
            <a:r>
              <a:rPr lang="en-US" dirty="0"/>
              <a:t>parameter is wrong type or missing           (error message on what went wrong)</a:t>
            </a:r>
          </a:p>
          <a:p>
            <a:r>
              <a:rPr lang="en-US" dirty="0" smtClean="0"/>
              <a:t>You delete ‘</a:t>
            </a:r>
            <a:r>
              <a:rPr lang="en-US" dirty="0" err="1" smtClean="0"/>
              <a:t>delete_to_halt_run</a:t>
            </a:r>
            <a:r>
              <a:rPr lang="en-US" dirty="0" smtClean="0"/>
              <a:t>’</a:t>
            </a:r>
            <a:endParaRPr lang="en-US" dirty="0"/>
          </a:p>
          <a:p>
            <a:r>
              <a:rPr lang="en-US" dirty="0"/>
              <a:t>flux error (symptom that rates wrong, check </a:t>
            </a:r>
            <a:r>
              <a:rPr lang="en-US" dirty="0" err="1"/>
              <a:t>params</a:t>
            </a:r>
            <a:r>
              <a:rPr lang="en-US" dirty="0"/>
              <a:t>)</a:t>
            </a:r>
          </a:p>
          <a:p>
            <a:r>
              <a:rPr lang="en-US" dirty="0"/>
              <a:t>program crash (rare, but not impossible...</a:t>
            </a:r>
            <a:r>
              <a:rPr lang="en-US" dirty="0" smtClean="0"/>
              <a:t>.)</a:t>
            </a: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6898844" y="393619"/>
            <a:ext cx="1787956" cy="2360102"/>
          </a:xfrm>
          <a:prstGeom prst="rect">
            <a:avLst/>
          </a:prstGeom>
        </p:spPr>
      </p:pic>
    </p:spTree>
    <p:extLst>
      <p:ext uri="{BB962C8B-B14F-4D97-AF65-F5344CB8AC3E}">
        <p14:creationId xmlns:p14="http://schemas.microsoft.com/office/powerpoint/2010/main" val="297845029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Atlantis outputs a bunch of text and </a:t>
            </a:r>
            <a:r>
              <a:rPr lang="en-US" dirty="0" err="1" smtClean="0"/>
              <a:t>netcdf</a:t>
            </a:r>
            <a:r>
              <a:rPr lang="en-US" dirty="0" smtClean="0"/>
              <a:t> files, e.g.</a:t>
            </a:r>
          </a:p>
          <a:p>
            <a:r>
              <a:rPr lang="en-US" dirty="0" smtClean="0"/>
              <a:t>physics </a:t>
            </a:r>
            <a:r>
              <a:rPr lang="en-US" dirty="0"/>
              <a:t>= </a:t>
            </a:r>
            <a:r>
              <a:rPr lang="en-US" dirty="0" err="1"/>
              <a:t>out.nc</a:t>
            </a:r>
            <a:endParaRPr lang="en-US" dirty="0"/>
          </a:p>
          <a:p>
            <a:r>
              <a:rPr lang="en-US" dirty="0" smtClean="0"/>
              <a:t>ecological </a:t>
            </a:r>
            <a:r>
              <a:rPr lang="en-US" dirty="0"/>
              <a:t>= </a:t>
            </a:r>
            <a:r>
              <a:rPr lang="en-US" dirty="0" err="1"/>
              <a:t>out.nc</a:t>
            </a:r>
            <a:r>
              <a:rPr lang="en-US" dirty="0"/>
              <a:t>, </a:t>
            </a:r>
            <a:r>
              <a:rPr lang="en-US" dirty="0" err="1"/>
              <a:t>outTOT.nc</a:t>
            </a:r>
            <a:r>
              <a:rPr lang="en-US" dirty="0"/>
              <a:t>, </a:t>
            </a:r>
            <a:r>
              <a:rPr lang="en-US" dirty="0" err="1"/>
              <a:t>outPROD.nc</a:t>
            </a:r>
            <a:r>
              <a:rPr lang="en-US" dirty="0"/>
              <a:t>, </a:t>
            </a:r>
            <a:r>
              <a:rPr lang="en-US" dirty="0" err="1"/>
              <a:t>biol.txt</a:t>
            </a:r>
            <a:r>
              <a:rPr lang="en-US" dirty="0"/>
              <a:t>, </a:t>
            </a:r>
            <a:r>
              <a:rPr lang="en-US" dirty="0" err="1"/>
              <a:t>YOY.txt</a:t>
            </a:r>
            <a:endParaRPr lang="en-US" dirty="0"/>
          </a:p>
          <a:p>
            <a:r>
              <a:rPr lang="en-US" dirty="0" smtClean="0"/>
              <a:t>assessment </a:t>
            </a:r>
            <a:r>
              <a:rPr lang="en-US" dirty="0"/>
              <a:t>= indicator files (long list grouped by indicator type)</a:t>
            </a:r>
          </a:p>
          <a:p>
            <a:r>
              <a:rPr lang="en-US" dirty="0" smtClean="0"/>
              <a:t>fisheries </a:t>
            </a:r>
            <a:r>
              <a:rPr lang="en-US" dirty="0"/>
              <a:t>and management = </a:t>
            </a:r>
            <a:r>
              <a:rPr lang="en-US" dirty="0" err="1"/>
              <a:t>outCATCH.nc</a:t>
            </a:r>
            <a:r>
              <a:rPr lang="en-US" dirty="0"/>
              <a:t>, </a:t>
            </a:r>
            <a:r>
              <a:rPr lang="en-US" dirty="0" err="1"/>
              <a:t>outTOTCATCH.nc</a:t>
            </a:r>
            <a:r>
              <a:rPr lang="en-US" dirty="0"/>
              <a:t>, </a:t>
            </a:r>
            <a:r>
              <a:rPr lang="en-US" dirty="0" err="1"/>
              <a:t>catch.txt</a:t>
            </a:r>
            <a:r>
              <a:rPr lang="en-US" dirty="0"/>
              <a:t>, </a:t>
            </a:r>
            <a:r>
              <a:rPr lang="en-US" dirty="0" err="1"/>
              <a:t>effort.txt</a:t>
            </a:r>
            <a:r>
              <a:rPr lang="en-US" dirty="0"/>
              <a:t>, </a:t>
            </a:r>
            <a:r>
              <a:rPr lang="en-US" dirty="0" err="1"/>
              <a:t>catch_per_fishery.txt</a:t>
            </a:r>
            <a:endParaRPr lang="en-US" dirty="0"/>
          </a:p>
          <a:p>
            <a:r>
              <a:rPr lang="en-US" dirty="0" smtClean="0"/>
              <a:t>socioeconomics </a:t>
            </a:r>
            <a:r>
              <a:rPr lang="en-US" dirty="0"/>
              <a:t>= </a:t>
            </a:r>
            <a:r>
              <a:rPr lang="en-US" dirty="0" err="1"/>
              <a:t>econ.txt</a:t>
            </a:r>
            <a:endParaRPr lang="en-US" dirty="0"/>
          </a:p>
          <a:p>
            <a:endParaRPr lang="en-US" dirty="0"/>
          </a:p>
        </p:txBody>
      </p:sp>
    </p:spTree>
    <p:extLst>
      <p:ext uri="{BB962C8B-B14F-4D97-AF65-F5344CB8AC3E}">
        <p14:creationId xmlns:p14="http://schemas.microsoft.com/office/powerpoint/2010/main" val="2317077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106"/>
          <p:cNvGraphicFramePr>
            <a:graphicFrameLocks noGrp="1"/>
          </p:cNvGraphicFramePr>
          <p:nvPr>
            <p:extLst>
              <p:ext uri="{D42A27DB-BD31-4B8C-83A1-F6EECF244321}">
                <p14:modId xmlns:p14="http://schemas.microsoft.com/office/powerpoint/2010/main" val="66201479"/>
              </p:ext>
            </p:extLst>
          </p:nvPr>
        </p:nvGraphicFramePr>
        <p:xfrm>
          <a:off x="228600" y="1169988"/>
          <a:ext cx="8763000" cy="5663134"/>
        </p:xfrm>
        <a:graphic>
          <a:graphicData uri="http://schemas.openxmlformats.org/drawingml/2006/table">
            <a:tbl>
              <a:tblPr/>
              <a:tblGrid>
                <a:gridCol w="3022600"/>
                <a:gridCol w="3149600"/>
                <a:gridCol w="2590800"/>
              </a:tblGrid>
              <a:tr h="1030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326A94"/>
                          </a:solidFill>
                          <a:effectLst/>
                          <a:latin typeface="Arial" charset="0"/>
                          <a:ea typeface="ＭＳ Ｐゴシック" charset="0"/>
                          <a:cs typeface="ＭＳ Ｐゴシック" charset="0"/>
                        </a:rPr>
                        <a:t>Output File</a:t>
                      </a:r>
                    </a:p>
                  </a:txBody>
                  <a:tcPr marT="45715" marB="45715"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CCDFE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326A94"/>
                          </a:solidFill>
                          <a:effectLst/>
                          <a:latin typeface="Arial" charset="0"/>
                          <a:ea typeface="ＭＳ Ｐゴシック" charset="0"/>
                          <a:cs typeface="ＭＳ Ｐゴシック" charset="0"/>
                        </a:rPr>
                        <a:t>Contents</a:t>
                      </a:r>
                    </a:p>
                  </a:txBody>
                  <a:tcPr marT="45715" marB="45715"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CCDFE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326A94"/>
                          </a:solidFill>
                          <a:effectLst/>
                          <a:latin typeface="Arial" charset="0"/>
                          <a:ea typeface="ＭＳ Ｐゴシック" charset="0"/>
                          <a:cs typeface="ＭＳ Ｐゴシック" charset="0"/>
                        </a:rPr>
                        <a:t>Viewing/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326A94"/>
                          </a:solidFill>
                          <a:effectLst/>
                          <a:latin typeface="Arial" charset="0"/>
                          <a:ea typeface="ＭＳ Ｐゴシック" charset="0"/>
                          <a:cs typeface="ＭＳ Ｐゴシック" charset="0"/>
                        </a:rPr>
                        <a:t>Processing</a:t>
                      </a:r>
                    </a:p>
                  </a:txBody>
                  <a:tcPr marT="45715" marB="45715"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CCDFEE"/>
                    </a:solidFill>
                  </a:tcPr>
                </a:tc>
              </a:tr>
              <a:tr h="13105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Out.nc</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Spatial Biomass, Numbers Rn, Sn by functional group and age class</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ＭＳ Ｐゴシック" charset="0"/>
                          <a:cs typeface="ＭＳ Ｐゴシック" charset="0"/>
                        </a:rPr>
                        <a:t>OLIVE/DIVE, </a:t>
                      </a: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R</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12764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Arial" charset="0"/>
                          <a:ea typeface="ＭＳ Ｐゴシック" charset="0"/>
                          <a:cs typeface="ＭＳ Ｐゴシック" charset="0"/>
                        </a:rPr>
                        <a:t>OutBiomIndx.txt</a:t>
                      </a:r>
                      <a:endPar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T="45715" marB="45715"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Yearly Biomass (mt) by Functional Group</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Text Editor, Excel, R</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4324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ea typeface="ＭＳ Ｐゴシック" charset="0"/>
                          <a:cs typeface="ＭＳ Ｐゴシック" charset="0"/>
                        </a:rPr>
                        <a:t>OutCatch.txt</a:t>
                      </a: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 (</a:t>
                      </a:r>
                      <a:r>
                        <a:rPr kumimoji="0" lang="en-US" sz="2000" b="0" i="0" u="none" strike="noStrike" cap="none" normalizeH="0" baseline="0" dirty="0" err="1" smtClean="0">
                          <a:ln>
                            <a:noFill/>
                          </a:ln>
                          <a:solidFill>
                            <a:schemeClr val="tx1"/>
                          </a:solidFill>
                          <a:effectLst/>
                          <a:latin typeface="Arial" charset="0"/>
                          <a:ea typeface="ＭＳ Ｐゴシック" charset="0"/>
                          <a:cs typeface="ＭＳ Ｐゴシック" charset="0"/>
                        </a:rPr>
                        <a:t>OutCatchPerFishery.txt</a:t>
                      </a: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T="45715" marB="45715"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Yearly Catch (mt)  by Functional Group           (by fishery)</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Text Editor, Excel, R</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6192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Log.txt</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Code and calibration messages</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Text Editor, R</a:t>
                      </a:r>
                    </a:p>
                  </a:txBody>
                  <a:tcPr marT="45715" marB="45715"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tr>
            </a:tbl>
          </a:graphicData>
        </a:graphic>
      </p:graphicFrame>
      <p:sp>
        <p:nvSpPr>
          <p:cNvPr id="4" name="Title 3"/>
          <p:cNvSpPr>
            <a:spLocks noGrp="1"/>
          </p:cNvSpPr>
          <p:nvPr>
            <p:ph type="title"/>
          </p:nvPr>
        </p:nvSpPr>
        <p:spPr/>
        <p:txBody>
          <a:bodyPr>
            <a:normAutofit/>
          </a:bodyPr>
          <a:lstStyle/>
          <a:p>
            <a:r>
              <a:rPr lang="en-US" dirty="0"/>
              <a:t>First output to </a:t>
            </a:r>
            <a:r>
              <a:rPr lang="en-US" dirty="0" smtClean="0"/>
              <a:t>consider</a:t>
            </a:r>
            <a:endParaRPr lang="en-US" dirty="0"/>
          </a:p>
        </p:txBody>
      </p:sp>
    </p:spTree>
    <p:extLst>
      <p:ext uri="{BB962C8B-B14F-4D97-AF65-F5344CB8AC3E}">
        <p14:creationId xmlns:p14="http://schemas.microsoft.com/office/powerpoint/2010/main" val="162066014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descr="logtx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41400"/>
            <a:ext cx="9144000" cy="578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err="1" smtClean="0"/>
              <a:t>Log.txt</a:t>
            </a:r>
            <a:r>
              <a:rPr lang="en-US" dirty="0" smtClean="0"/>
              <a:t>  - errors and in-run messages</a:t>
            </a:r>
            <a:br>
              <a:rPr lang="en-US" dirty="0" smtClean="0"/>
            </a:br>
            <a:r>
              <a:rPr lang="en-US" dirty="0" smtClean="0"/>
              <a:t>many controls over verbosity for debugging </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0954639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0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300163"/>
            <a:ext cx="6034088"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 Box 1049"/>
          <p:cNvSpPr txBox="1">
            <a:spLocks noChangeArrowheads="1"/>
          </p:cNvSpPr>
          <p:nvPr/>
        </p:nvSpPr>
        <p:spPr bwMode="auto">
          <a:xfrm>
            <a:off x="457200" y="15240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326A94"/>
                </a:solidFill>
              </a:rPr>
              <a:t>Interprets .nc files</a:t>
            </a:r>
          </a:p>
        </p:txBody>
      </p:sp>
      <p:sp>
        <p:nvSpPr>
          <p:cNvPr id="29711" name="Text Box 1050"/>
          <p:cNvSpPr txBox="1">
            <a:spLocks noChangeArrowheads="1"/>
          </p:cNvSpPr>
          <p:nvPr/>
        </p:nvSpPr>
        <p:spPr bwMode="auto">
          <a:xfrm>
            <a:off x="584200" y="2709863"/>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FF0000"/>
                </a:solidFill>
              </a:rPr>
              <a:t>3 dimensions</a:t>
            </a:r>
          </a:p>
        </p:txBody>
      </p:sp>
      <p:sp>
        <p:nvSpPr>
          <p:cNvPr id="28676" name="Text Box 1051"/>
          <p:cNvSpPr txBox="1">
            <a:spLocks noChangeArrowheads="1"/>
          </p:cNvSpPr>
          <p:nvPr/>
        </p:nvSpPr>
        <p:spPr bwMode="auto">
          <a:xfrm>
            <a:off x="4343400" y="3124200"/>
            <a:ext cx="129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000">
                <a:solidFill>
                  <a:srgbClr val="FF0000"/>
                </a:solidFill>
              </a:rPr>
              <a:t>XY</a:t>
            </a:r>
          </a:p>
        </p:txBody>
      </p:sp>
      <p:sp>
        <p:nvSpPr>
          <p:cNvPr id="28677" name="Text Box 1052"/>
          <p:cNvSpPr txBox="1">
            <a:spLocks noChangeArrowheads="1"/>
          </p:cNvSpPr>
          <p:nvPr/>
        </p:nvSpPr>
        <p:spPr bwMode="auto">
          <a:xfrm>
            <a:off x="7010400" y="3276600"/>
            <a:ext cx="68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000">
                <a:solidFill>
                  <a:srgbClr val="FF0000"/>
                </a:solidFill>
              </a:rPr>
              <a:t>Z</a:t>
            </a:r>
          </a:p>
        </p:txBody>
      </p:sp>
      <p:sp>
        <p:nvSpPr>
          <p:cNvPr id="28678" name="Text Box 1053"/>
          <p:cNvSpPr txBox="1">
            <a:spLocks noChangeArrowheads="1"/>
          </p:cNvSpPr>
          <p:nvPr/>
        </p:nvSpPr>
        <p:spPr bwMode="auto">
          <a:xfrm>
            <a:off x="3581400" y="5105400"/>
            <a:ext cx="2514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000">
                <a:solidFill>
                  <a:srgbClr val="FF0000"/>
                </a:solidFill>
              </a:rPr>
              <a:t>TIME</a:t>
            </a:r>
          </a:p>
        </p:txBody>
      </p:sp>
      <p:graphicFrame>
        <p:nvGraphicFramePr>
          <p:cNvPr id="28679" name="Object 1055"/>
          <p:cNvGraphicFramePr>
            <a:graphicFrameLocks noChangeAspect="1"/>
          </p:cNvGraphicFramePr>
          <p:nvPr>
            <p:extLst>
              <p:ext uri="{D42A27DB-BD31-4B8C-83A1-F6EECF244321}">
                <p14:modId xmlns:p14="http://schemas.microsoft.com/office/powerpoint/2010/main" val="2070454414"/>
              </p:ext>
            </p:extLst>
          </p:nvPr>
        </p:nvGraphicFramePr>
        <p:xfrm>
          <a:off x="5976938" y="3884613"/>
          <a:ext cx="15875" cy="15875"/>
        </p:xfrm>
        <a:graphic>
          <a:graphicData uri="http://schemas.openxmlformats.org/presentationml/2006/ole">
            <mc:AlternateContent xmlns:mc="http://schemas.openxmlformats.org/markup-compatibility/2006">
              <mc:Choice xmlns:v="urn:schemas-microsoft-com:vml" Requires="v">
                <p:oleObj spid="_x0000_s106581" name="Bitmap Image" r:id="rId5" imgW="25400" imgH="25400" progId="Paint.Picture">
                  <p:embed/>
                </p:oleObj>
              </mc:Choice>
              <mc:Fallback>
                <p:oleObj name="Bitmap Image" r:id="rId5" imgW="25400" imgH="25400" progId="Paint.Picture">
                  <p:embed/>
                  <p:pic>
                    <p:nvPicPr>
                      <p:cNvPr id="0" name=""/>
                      <p:cNvPicPr>
                        <a:picLocks noChangeAspect="1" noChangeArrowheads="1"/>
                      </p:cNvPicPr>
                      <p:nvPr/>
                    </p:nvPicPr>
                    <p:blipFill>
                      <a:blip r:embed="rId6"/>
                      <a:srcRect/>
                      <a:stretch>
                        <a:fillRect/>
                      </a:stretch>
                    </p:blipFill>
                    <p:spPr bwMode="auto">
                      <a:xfrm>
                        <a:off x="5976938" y="3884613"/>
                        <a:ext cx="15875" cy="1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9710" name="Text Box 1057"/>
          <p:cNvSpPr txBox="1">
            <a:spLocks noChangeArrowheads="1"/>
          </p:cNvSpPr>
          <p:nvPr/>
        </p:nvSpPr>
        <p:spPr bwMode="auto">
          <a:xfrm>
            <a:off x="601663" y="1985963"/>
            <a:ext cx="190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FFCC00"/>
                </a:solidFill>
              </a:rPr>
              <a:t>Select group</a:t>
            </a:r>
          </a:p>
        </p:txBody>
      </p:sp>
      <p:pic>
        <p:nvPicPr>
          <p:cNvPr id="28681" name="Picture 10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1295400"/>
            <a:ext cx="6019800" cy="51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Text Box 1061"/>
          <p:cNvSpPr txBox="1">
            <a:spLocks noChangeArrowheads="1"/>
          </p:cNvSpPr>
          <p:nvPr/>
        </p:nvSpPr>
        <p:spPr bwMode="auto">
          <a:xfrm>
            <a:off x="593725" y="2339975"/>
            <a:ext cx="141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FFCC00"/>
                </a:solidFill>
              </a:rPr>
              <a:t>Select a cell</a:t>
            </a:r>
          </a:p>
        </p:txBody>
      </p:sp>
      <p:sp>
        <p:nvSpPr>
          <p:cNvPr id="19" name="Rectangle 1062"/>
          <p:cNvSpPr>
            <a:spLocks noChangeArrowheads="1"/>
          </p:cNvSpPr>
          <p:nvPr/>
        </p:nvSpPr>
        <p:spPr bwMode="auto">
          <a:xfrm>
            <a:off x="7848600" y="1633538"/>
            <a:ext cx="1185863" cy="330200"/>
          </a:xfrm>
          <a:prstGeom prst="rect">
            <a:avLst/>
          </a:prstGeom>
          <a:noFill/>
          <a:ln w="762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cxnSp>
        <p:nvCxnSpPr>
          <p:cNvPr id="21" name="Straight Connector 20"/>
          <p:cNvCxnSpPr/>
          <p:nvPr/>
        </p:nvCxnSpPr>
        <p:spPr>
          <a:xfrm rot="16200000" flipH="1">
            <a:off x="5938838" y="3586163"/>
            <a:ext cx="2803525" cy="15875"/>
          </a:xfrm>
          <a:prstGeom prst="line">
            <a:avLst/>
          </a:prstGeom>
          <a:ln w="57150"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4" name="Freeform 23"/>
          <p:cNvSpPr/>
          <p:nvPr/>
        </p:nvSpPr>
        <p:spPr>
          <a:xfrm>
            <a:off x="3497263" y="5195888"/>
            <a:ext cx="4089400" cy="501650"/>
          </a:xfrm>
          <a:custGeom>
            <a:avLst/>
            <a:gdLst>
              <a:gd name="connsiteX0" fmla="*/ 0 w 4089400"/>
              <a:gd name="connsiteY0" fmla="*/ 104422 h 502356"/>
              <a:gd name="connsiteX1" fmla="*/ 50800 w 4089400"/>
              <a:gd name="connsiteY1" fmla="*/ 121356 h 502356"/>
              <a:gd name="connsiteX2" fmla="*/ 127000 w 4089400"/>
              <a:gd name="connsiteY2" fmla="*/ 53622 h 502356"/>
              <a:gd name="connsiteX3" fmla="*/ 237067 w 4089400"/>
              <a:gd name="connsiteY3" fmla="*/ 172156 h 502356"/>
              <a:gd name="connsiteX4" fmla="*/ 287867 w 4089400"/>
              <a:gd name="connsiteY4" fmla="*/ 163689 h 502356"/>
              <a:gd name="connsiteX5" fmla="*/ 347134 w 4089400"/>
              <a:gd name="connsiteY5" fmla="*/ 95956 h 502356"/>
              <a:gd name="connsiteX6" fmla="*/ 474134 w 4089400"/>
              <a:gd name="connsiteY6" fmla="*/ 155222 h 502356"/>
              <a:gd name="connsiteX7" fmla="*/ 618067 w 4089400"/>
              <a:gd name="connsiteY7" fmla="*/ 2822 h 502356"/>
              <a:gd name="connsiteX8" fmla="*/ 736600 w 4089400"/>
              <a:gd name="connsiteY8" fmla="*/ 138289 h 502356"/>
              <a:gd name="connsiteX9" fmla="*/ 838200 w 4089400"/>
              <a:gd name="connsiteY9" fmla="*/ 28222 h 502356"/>
              <a:gd name="connsiteX10" fmla="*/ 982134 w 4089400"/>
              <a:gd name="connsiteY10" fmla="*/ 197556 h 502356"/>
              <a:gd name="connsiteX11" fmla="*/ 1032934 w 4089400"/>
              <a:gd name="connsiteY11" fmla="*/ 121356 h 502356"/>
              <a:gd name="connsiteX12" fmla="*/ 1092200 w 4089400"/>
              <a:gd name="connsiteY12" fmla="*/ 104422 h 502356"/>
              <a:gd name="connsiteX13" fmla="*/ 1151467 w 4089400"/>
              <a:gd name="connsiteY13" fmla="*/ 146756 h 502356"/>
              <a:gd name="connsiteX14" fmla="*/ 1210734 w 4089400"/>
              <a:gd name="connsiteY14" fmla="*/ 222956 h 502356"/>
              <a:gd name="connsiteX15" fmla="*/ 1320800 w 4089400"/>
              <a:gd name="connsiteY15" fmla="*/ 129822 h 502356"/>
              <a:gd name="connsiteX16" fmla="*/ 1473200 w 4089400"/>
              <a:gd name="connsiteY16" fmla="*/ 239889 h 502356"/>
              <a:gd name="connsiteX17" fmla="*/ 1583267 w 4089400"/>
              <a:gd name="connsiteY17" fmla="*/ 138289 h 502356"/>
              <a:gd name="connsiteX18" fmla="*/ 1710267 w 4089400"/>
              <a:gd name="connsiteY18" fmla="*/ 290689 h 502356"/>
              <a:gd name="connsiteX19" fmla="*/ 1845734 w 4089400"/>
              <a:gd name="connsiteY19" fmla="*/ 155222 h 502356"/>
              <a:gd name="connsiteX20" fmla="*/ 1955800 w 4089400"/>
              <a:gd name="connsiteY20" fmla="*/ 299156 h 502356"/>
              <a:gd name="connsiteX21" fmla="*/ 2023534 w 4089400"/>
              <a:gd name="connsiteY21" fmla="*/ 214489 h 502356"/>
              <a:gd name="connsiteX22" fmla="*/ 2235200 w 4089400"/>
              <a:gd name="connsiteY22" fmla="*/ 426156 h 502356"/>
              <a:gd name="connsiteX23" fmla="*/ 2286000 w 4089400"/>
              <a:gd name="connsiteY23" fmla="*/ 333022 h 502356"/>
              <a:gd name="connsiteX24" fmla="*/ 2472267 w 4089400"/>
              <a:gd name="connsiteY24" fmla="*/ 451556 h 502356"/>
              <a:gd name="connsiteX25" fmla="*/ 2514600 w 4089400"/>
              <a:gd name="connsiteY25" fmla="*/ 400756 h 502356"/>
              <a:gd name="connsiteX26" fmla="*/ 2582334 w 4089400"/>
              <a:gd name="connsiteY26" fmla="*/ 417689 h 502356"/>
              <a:gd name="connsiteX27" fmla="*/ 2641600 w 4089400"/>
              <a:gd name="connsiteY27" fmla="*/ 392289 h 502356"/>
              <a:gd name="connsiteX28" fmla="*/ 2717800 w 4089400"/>
              <a:gd name="connsiteY28" fmla="*/ 451556 h 502356"/>
              <a:gd name="connsiteX29" fmla="*/ 2743200 w 4089400"/>
              <a:gd name="connsiteY29" fmla="*/ 375356 h 502356"/>
              <a:gd name="connsiteX30" fmla="*/ 2827867 w 4089400"/>
              <a:gd name="connsiteY30" fmla="*/ 409222 h 502356"/>
              <a:gd name="connsiteX31" fmla="*/ 2895600 w 4089400"/>
              <a:gd name="connsiteY31" fmla="*/ 375356 h 502356"/>
              <a:gd name="connsiteX32" fmla="*/ 2937934 w 4089400"/>
              <a:gd name="connsiteY32" fmla="*/ 460022 h 502356"/>
              <a:gd name="connsiteX33" fmla="*/ 3005667 w 4089400"/>
              <a:gd name="connsiteY33" fmla="*/ 392289 h 502356"/>
              <a:gd name="connsiteX34" fmla="*/ 3090334 w 4089400"/>
              <a:gd name="connsiteY34" fmla="*/ 392289 h 502356"/>
              <a:gd name="connsiteX35" fmla="*/ 3124200 w 4089400"/>
              <a:gd name="connsiteY35" fmla="*/ 366889 h 502356"/>
              <a:gd name="connsiteX36" fmla="*/ 3200400 w 4089400"/>
              <a:gd name="connsiteY36" fmla="*/ 443089 h 502356"/>
              <a:gd name="connsiteX37" fmla="*/ 3268134 w 4089400"/>
              <a:gd name="connsiteY37" fmla="*/ 417689 h 502356"/>
              <a:gd name="connsiteX38" fmla="*/ 3335867 w 4089400"/>
              <a:gd name="connsiteY38" fmla="*/ 273756 h 502356"/>
              <a:gd name="connsiteX39" fmla="*/ 3445934 w 4089400"/>
              <a:gd name="connsiteY39" fmla="*/ 366889 h 502356"/>
              <a:gd name="connsiteX40" fmla="*/ 3505200 w 4089400"/>
              <a:gd name="connsiteY40" fmla="*/ 349956 h 502356"/>
              <a:gd name="connsiteX41" fmla="*/ 3547534 w 4089400"/>
              <a:gd name="connsiteY41" fmla="*/ 400756 h 502356"/>
              <a:gd name="connsiteX42" fmla="*/ 3640667 w 4089400"/>
              <a:gd name="connsiteY42" fmla="*/ 383822 h 502356"/>
              <a:gd name="connsiteX43" fmla="*/ 3683000 w 4089400"/>
              <a:gd name="connsiteY43" fmla="*/ 417689 h 502356"/>
              <a:gd name="connsiteX44" fmla="*/ 3767667 w 4089400"/>
              <a:gd name="connsiteY44" fmla="*/ 383822 h 502356"/>
              <a:gd name="connsiteX45" fmla="*/ 3818467 w 4089400"/>
              <a:gd name="connsiteY45" fmla="*/ 443089 h 502356"/>
              <a:gd name="connsiteX46" fmla="*/ 3877734 w 4089400"/>
              <a:gd name="connsiteY46" fmla="*/ 409222 h 502356"/>
              <a:gd name="connsiteX47" fmla="*/ 3937000 w 4089400"/>
              <a:gd name="connsiteY47" fmla="*/ 476956 h 502356"/>
              <a:gd name="connsiteX48" fmla="*/ 3996267 w 4089400"/>
              <a:gd name="connsiteY48" fmla="*/ 460022 h 502356"/>
              <a:gd name="connsiteX49" fmla="*/ 4089400 w 4089400"/>
              <a:gd name="connsiteY49" fmla="*/ 502356 h 50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089400" h="502356">
                <a:moveTo>
                  <a:pt x="0" y="104422"/>
                </a:moveTo>
                <a:cubicBezTo>
                  <a:pt x="14816" y="117122"/>
                  <a:pt x="29633" y="129823"/>
                  <a:pt x="50800" y="121356"/>
                </a:cubicBezTo>
                <a:cubicBezTo>
                  <a:pt x="71967" y="112889"/>
                  <a:pt x="95956" y="45155"/>
                  <a:pt x="127000" y="53622"/>
                </a:cubicBezTo>
                <a:cubicBezTo>
                  <a:pt x="158044" y="62089"/>
                  <a:pt x="210256" y="153812"/>
                  <a:pt x="237067" y="172156"/>
                </a:cubicBezTo>
                <a:cubicBezTo>
                  <a:pt x="263878" y="190501"/>
                  <a:pt x="269522" y="176389"/>
                  <a:pt x="287867" y="163689"/>
                </a:cubicBezTo>
                <a:cubicBezTo>
                  <a:pt x="306212" y="150989"/>
                  <a:pt x="316090" y="97367"/>
                  <a:pt x="347134" y="95956"/>
                </a:cubicBezTo>
                <a:cubicBezTo>
                  <a:pt x="378178" y="94545"/>
                  <a:pt x="428979" y="170744"/>
                  <a:pt x="474134" y="155222"/>
                </a:cubicBezTo>
                <a:cubicBezTo>
                  <a:pt x="519289" y="139700"/>
                  <a:pt x="574323" y="5644"/>
                  <a:pt x="618067" y="2822"/>
                </a:cubicBezTo>
                <a:cubicBezTo>
                  <a:pt x="661811" y="0"/>
                  <a:pt x="699911" y="134056"/>
                  <a:pt x="736600" y="138289"/>
                </a:cubicBezTo>
                <a:cubicBezTo>
                  <a:pt x="773289" y="142522"/>
                  <a:pt x="797278" y="18344"/>
                  <a:pt x="838200" y="28222"/>
                </a:cubicBezTo>
                <a:cubicBezTo>
                  <a:pt x="879122" y="38100"/>
                  <a:pt x="949678" y="182034"/>
                  <a:pt x="982134" y="197556"/>
                </a:cubicBezTo>
                <a:cubicBezTo>
                  <a:pt x="1014590" y="213078"/>
                  <a:pt x="1014590" y="136878"/>
                  <a:pt x="1032934" y="121356"/>
                </a:cubicBezTo>
                <a:cubicBezTo>
                  <a:pt x="1051278" y="105834"/>
                  <a:pt x="1072445" y="100189"/>
                  <a:pt x="1092200" y="104422"/>
                </a:cubicBezTo>
                <a:cubicBezTo>
                  <a:pt x="1111956" y="108655"/>
                  <a:pt x="1131711" y="127000"/>
                  <a:pt x="1151467" y="146756"/>
                </a:cubicBezTo>
                <a:cubicBezTo>
                  <a:pt x="1171223" y="166512"/>
                  <a:pt x="1182512" y="225778"/>
                  <a:pt x="1210734" y="222956"/>
                </a:cubicBezTo>
                <a:cubicBezTo>
                  <a:pt x="1238956" y="220134"/>
                  <a:pt x="1277056" y="127000"/>
                  <a:pt x="1320800" y="129822"/>
                </a:cubicBezTo>
                <a:cubicBezTo>
                  <a:pt x="1364544" y="132644"/>
                  <a:pt x="1429456" y="238478"/>
                  <a:pt x="1473200" y="239889"/>
                </a:cubicBezTo>
                <a:cubicBezTo>
                  <a:pt x="1516944" y="241300"/>
                  <a:pt x="1543756" y="129822"/>
                  <a:pt x="1583267" y="138289"/>
                </a:cubicBezTo>
                <a:cubicBezTo>
                  <a:pt x="1622778" y="146756"/>
                  <a:pt x="1666523" y="287867"/>
                  <a:pt x="1710267" y="290689"/>
                </a:cubicBezTo>
                <a:cubicBezTo>
                  <a:pt x="1754011" y="293511"/>
                  <a:pt x="1804812" y="153811"/>
                  <a:pt x="1845734" y="155222"/>
                </a:cubicBezTo>
                <a:cubicBezTo>
                  <a:pt x="1886656" y="156633"/>
                  <a:pt x="1926167" y="289278"/>
                  <a:pt x="1955800" y="299156"/>
                </a:cubicBezTo>
                <a:cubicBezTo>
                  <a:pt x="1985433" y="309034"/>
                  <a:pt x="1976967" y="193322"/>
                  <a:pt x="2023534" y="214489"/>
                </a:cubicBezTo>
                <a:cubicBezTo>
                  <a:pt x="2070101" y="235656"/>
                  <a:pt x="2191456" y="406401"/>
                  <a:pt x="2235200" y="426156"/>
                </a:cubicBezTo>
                <a:cubicBezTo>
                  <a:pt x="2278944" y="445911"/>
                  <a:pt x="2246489" y="328789"/>
                  <a:pt x="2286000" y="333022"/>
                </a:cubicBezTo>
                <a:cubicBezTo>
                  <a:pt x="2325511" y="337255"/>
                  <a:pt x="2434167" y="440267"/>
                  <a:pt x="2472267" y="451556"/>
                </a:cubicBezTo>
                <a:cubicBezTo>
                  <a:pt x="2510367" y="462845"/>
                  <a:pt x="2496256" y="406401"/>
                  <a:pt x="2514600" y="400756"/>
                </a:cubicBezTo>
                <a:cubicBezTo>
                  <a:pt x="2532945" y="395112"/>
                  <a:pt x="2561167" y="419100"/>
                  <a:pt x="2582334" y="417689"/>
                </a:cubicBezTo>
                <a:cubicBezTo>
                  <a:pt x="2603501" y="416278"/>
                  <a:pt x="2619022" y="386645"/>
                  <a:pt x="2641600" y="392289"/>
                </a:cubicBezTo>
                <a:cubicBezTo>
                  <a:pt x="2664178" y="397933"/>
                  <a:pt x="2700867" y="454378"/>
                  <a:pt x="2717800" y="451556"/>
                </a:cubicBezTo>
                <a:cubicBezTo>
                  <a:pt x="2734733" y="448734"/>
                  <a:pt x="2724856" y="382412"/>
                  <a:pt x="2743200" y="375356"/>
                </a:cubicBezTo>
                <a:cubicBezTo>
                  <a:pt x="2761544" y="368300"/>
                  <a:pt x="2802467" y="409222"/>
                  <a:pt x="2827867" y="409222"/>
                </a:cubicBezTo>
                <a:cubicBezTo>
                  <a:pt x="2853267" y="409222"/>
                  <a:pt x="2877256" y="366889"/>
                  <a:pt x="2895600" y="375356"/>
                </a:cubicBezTo>
                <a:cubicBezTo>
                  <a:pt x="2913944" y="383823"/>
                  <a:pt x="2919590" y="457200"/>
                  <a:pt x="2937934" y="460022"/>
                </a:cubicBezTo>
                <a:cubicBezTo>
                  <a:pt x="2956279" y="462844"/>
                  <a:pt x="2980267" y="403578"/>
                  <a:pt x="3005667" y="392289"/>
                </a:cubicBezTo>
                <a:cubicBezTo>
                  <a:pt x="3031067" y="381000"/>
                  <a:pt x="3070579" y="396522"/>
                  <a:pt x="3090334" y="392289"/>
                </a:cubicBezTo>
                <a:cubicBezTo>
                  <a:pt x="3110090" y="388056"/>
                  <a:pt x="3105856" y="358422"/>
                  <a:pt x="3124200" y="366889"/>
                </a:cubicBezTo>
                <a:cubicBezTo>
                  <a:pt x="3142544" y="375356"/>
                  <a:pt x="3176411" y="434622"/>
                  <a:pt x="3200400" y="443089"/>
                </a:cubicBezTo>
                <a:cubicBezTo>
                  <a:pt x="3224389" y="451556"/>
                  <a:pt x="3245556" y="445911"/>
                  <a:pt x="3268134" y="417689"/>
                </a:cubicBezTo>
                <a:cubicBezTo>
                  <a:pt x="3290712" y="389467"/>
                  <a:pt x="3306234" y="282223"/>
                  <a:pt x="3335867" y="273756"/>
                </a:cubicBezTo>
                <a:cubicBezTo>
                  <a:pt x="3365500" y="265289"/>
                  <a:pt x="3417712" y="354189"/>
                  <a:pt x="3445934" y="366889"/>
                </a:cubicBezTo>
                <a:cubicBezTo>
                  <a:pt x="3474156" y="379589"/>
                  <a:pt x="3488267" y="344312"/>
                  <a:pt x="3505200" y="349956"/>
                </a:cubicBezTo>
                <a:cubicBezTo>
                  <a:pt x="3522133" y="355600"/>
                  <a:pt x="3524956" y="395112"/>
                  <a:pt x="3547534" y="400756"/>
                </a:cubicBezTo>
                <a:cubicBezTo>
                  <a:pt x="3570112" y="406400"/>
                  <a:pt x="3618089" y="381000"/>
                  <a:pt x="3640667" y="383822"/>
                </a:cubicBezTo>
                <a:cubicBezTo>
                  <a:pt x="3663245" y="386644"/>
                  <a:pt x="3661833" y="417689"/>
                  <a:pt x="3683000" y="417689"/>
                </a:cubicBezTo>
                <a:cubicBezTo>
                  <a:pt x="3704167" y="417689"/>
                  <a:pt x="3745089" y="379589"/>
                  <a:pt x="3767667" y="383822"/>
                </a:cubicBezTo>
                <a:cubicBezTo>
                  <a:pt x="3790245" y="388055"/>
                  <a:pt x="3800123" y="438856"/>
                  <a:pt x="3818467" y="443089"/>
                </a:cubicBezTo>
                <a:cubicBezTo>
                  <a:pt x="3836812" y="447322"/>
                  <a:pt x="3857979" y="403578"/>
                  <a:pt x="3877734" y="409222"/>
                </a:cubicBezTo>
                <a:cubicBezTo>
                  <a:pt x="3897490" y="414867"/>
                  <a:pt x="3917245" y="468489"/>
                  <a:pt x="3937000" y="476956"/>
                </a:cubicBezTo>
                <a:cubicBezTo>
                  <a:pt x="3956755" y="485423"/>
                  <a:pt x="3970867" y="455789"/>
                  <a:pt x="3996267" y="460022"/>
                </a:cubicBezTo>
                <a:cubicBezTo>
                  <a:pt x="4021667" y="464255"/>
                  <a:pt x="4089400" y="502356"/>
                  <a:pt x="4089400" y="502356"/>
                </a:cubicBezTo>
              </a:path>
            </a:pathLst>
          </a:custGeom>
          <a:ln w="57150"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AU"/>
          </a:p>
        </p:txBody>
      </p:sp>
      <p:sp>
        <p:nvSpPr>
          <p:cNvPr id="25" name="Rectangle 24"/>
          <p:cNvSpPr/>
          <p:nvPr/>
        </p:nvSpPr>
        <p:spPr>
          <a:xfrm>
            <a:off x="3513138" y="2074863"/>
            <a:ext cx="2828925" cy="2674937"/>
          </a:xfrm>
          <a:prstGeom prst="rect">
            <a:avLst/>
          </a:prstGeom>
          <a:noFill/>
          <a:ln w="762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6" name="Text Box 1050"/>
          <p:cNvSpPr txBox="1">
            <a:spLocks noChangeArrowheads="1"/>
          </p:cNvSpPr>
          <p:nvPr/>
        </p:nvSpPr>
        <p:spPr bwMode="auto">
          <a:xfrm>
            <a:off x="584200" y="3055938"/>
            <a:ext cx="190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solidFill>
                  <a:srgbClr val="FF0000"/>
                </a:solidFill>
              </a:rPr>
              <a:t>+4</a:t>
            </a:r>
            <a:r>
              <a:rPr lang="en-US" sz="1800" baseline="30000">
                <a:solidFill>
                  <a:srgbClr val="FF0000"/>
                </a:solidFill>
              </a:rPr>
              <a:t>th</a:t>
            </a:r>
            <a:r>
              <a:rPr lang="en-US" sz="1800">
                <a:solidFill>
                  <a:srgbClr val="FF0000"/>
                </a:solidFill>
              </a:rPr>
              <a:t> = time</a:t>
            </a:r>
          </a:p>
        </p:txBody>
      </p:sp>
      <p:sp>
        <p:nvSpPr>
          <p:cNvPr id="29709" name="Rectangle 1062"/>
          <p:cNvSpPr>
            <a:spLocks noChangeArrowheads="1"/>
          </p:cNvSpPr>
          <p:nvPr/>
        </p:nvSpPr>
        <p:spPr bwMode="auto">
          <a:xfrm>
            <a:off x="3429000" y="2438400"/>
            <a:ext cx="457200" cy="533400"/>
          </a:xfrm>
          <a:prstGeom prst="rect">
            <a:avLst/>
          </a:prstGeom>
          <a:noFill/>
          <a:ln w="762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Title 1"/>
          <p:cNvSpPr>
            <a:spLocks noGrp="1"/>
          </p:cNvSpPr>
          <p:nvPr>
            <p:ph type="title"/>
          </p:nvPr>
        </p:nvSpPr>
        <p:spPr/>
        <p:txBody>
          <a:bodyPr>
            <a:normAutofit fontScale="90000"/>
          </a:bodyPr>
          <a:lstStyle/>
          <a:p>
            <a:r>
              <a:rPr lang="en-US" dirty="0"/>
              <a:t>Viewing .</a:t>
            </a:r>
            <a:r>
              <a:rPr lang="en-US" dirty="0" err="1"/>
              <a:t>nc</a:t>
            </a:r>
            <a:r>
              <a:rPr lang="en-US" dirty="0"/>
              <a:t> </a:t>
            </a:r>
            <a:r>
              <a:rPr lang="en-US" dirty="0" smtClean="0"/>
              <a:t>files  OLIVE &amp; DIVE</a:t>
            </a:r>
            <a:br>
              <a:rPr lang="en-US" dirty="0" smtClean="0"/>
            </a:br>
            <a:r>
              <a:rPr lang="en-US" dirty="0" smtClean="0"/>
              <a:t>Less frequently used now, new applications in R</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2852074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8" descr="good_growth_e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038" y="1878013"/>
            <a:ext cx="412432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10" descr="bad_growth_eg.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8363" y="1924050"/>
            <a:ext cx="4202112"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ross 11"/>
          <p:cNvSpPr/>
          <p:nvPr/>
        </p:nvSpPr>
        <p:spPr>
          <a:xfrm rot="2637260">
            <a:off x="6570133" y="5071533"/>
            <a:ext cx="973667" cy="965200"/>
          </a:xfrm>
          <a:prstGeom prst="plus">
            <a:avLst>
              <a:gd name="adj" fmla="val 38157"/>
            </a:avLst>
          </a:prstGeom>
          <a:solidFill>
            <a:srgbClr val="E33E3B"/>
          </a:solidFill>
          <a:ln>
            <a:solidFill>
              <a:srgbClr val="FF000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13" name="L-Shape 12"/>
          <p:cNvSpPr/>
          <p:nvPr/>
        </p:nvSpPr>
        <p:spPr>
          <a:xfrm rot="2367921" flipH="1">
            <a:off x="2827869" y="5020733"/>
            <a:ext cx="381000" cy="863600"/>
          </a:xfrm>
          <a:prstGeom prst="corner">
            <a:avLst/>
          </a:prstGeom>
          <a:solidFill>
            <a:srgbClr val="2FE041"/>
          </a:solidFill>
          <a:ln>
            <a:solidFill>
              <a:srgbClr val="00800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AU"/>
          </a:p>
        </p:txBody>
      </p:sp>
      <p:sp>
        <p:nvSpPr>
          <p:cNvPr id="2" name="Title 1"/>
          <p:cNvSpPr>
            <a:spLocks noGrp="1"/>
          </p:cNvSpPr>
          <p:nvPr>
            <p:ph type="title"/>
          </p:nvPr>
        </p:nvSpPr>
        <p:spPr/>
        <p:txBody>
          <a:bodyPr/>
          <a:lstStyle/>
          <a:p>
            <a:r>
              <a:rPr lang="en-US" dirty="0" smtClean="0"/>
              <a:t>Plotting time series output </a:t>
            </a:r>
            <a:endParaRPr lang="en-US" dirty="0"/>
          </a:p>
        </p:txBody>
      </p:sp>
      <p:sp>
        <p:nvSpPr>
          <p:cNvPr id="3" name="Content Placeholder 2"/>
          <p:cNvSpPr>
            <a:spLocks noGrp="1"/>
          </p:cNvSpPr>
          <p:nvPr>
            <p:ph idx="1"/>
          </p:nvPr>
        </p:nvSpPr>
        <p:spPr/>
        <p:txBody>
          <a:bodyPr/>
          <a:lstStyle/>
          <a:p>
            <a:r>
              <a:rPr lang="en-US" dirty="0" smtClean="0"/>
              <a:t>e.g. via R scripts</a:t>
            </a:r>
            <a:endParaRPr lang="en-US" dirty="0"/>
          </a:p>
        </p:txBody>
      </p:sp>
    </p:spTree>
    <p:extLst>
      <p:ext uri="{BB962C8B-B14F-4D97-AF65-F5344CB8AC3E}">
        <p14:creationId xmlns:p14="http://schemas.microsoft.com/office/powerpoint/2010/main" val="1357788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4.59.13 PM.png"/>
          <p:cNvPicPr>
            <a:picLocks noChangeAspect="1"/>
          </p:cNvPicPr>
          <p:nvPr/>
        </p:nvPicPr>
        <p:blipFill rotWithShape="1">
          <a:blip r:embed="rId2">
            <a:extLst>
              <a:ext uri="{28A0092B-C50C-407E-A947-70E740481C1C}">
                <a14:useLocalDpi xmlns:a14="http://schemas.microsoft.com/office/drawing/2010/main" val="0"/>
              </a:ext>
            </a:extLst>
          </a:blip>
          <a:srcRect t="18663" b="-18665"/>
          <a:stretch/>
        </p:blipFill>
        <p:spPr>
          <a:xfrm>
            <a:off x="698500" y="1280160"/>
            <a:ext cx="7738642" cy="6858000"/>
          </a:xfrm>
          <a:prstGeom prst="rect">
            <a:avLst/>
          </a:prstGeom>
        </p:spPr>
      </p:pic>
      <p:sp>
        <p:nvSpPr>
          <p:cNvPr id="3" name="TextBox 2"/>
          <p:cNvSpPr txBox="1"/>
          <p:nvPr/>
        </p:nvSpPr>
        <p:spPr>
          <a:xfrm>
            <a:off x="7627055" y="6406444"/>
            <a:ext cx="3033889" cy="369332"/>
          </a:xfrm>
          <a:prstGeom prst="rect">
            <a:avLst/>
          </a:prstGeom>
          <a:noFill/>
        </p:spPr>
        <p:txBody>
          <a:bodyPr wrap="square" rtlCol="0">
            <a:spAutoFit/>
          </a:bodyPr>
          <a:lstStyle/>
          <a:p>
            <a:r>
              <a:rPr lang="en-US" dirty="0" err="1" smtClean="0"/>
              <a:t>Plagányi</a:t>
            </a:r>
            <a:r>
              <a:rPr lang="en-US" dirty="0" smtClean="0"/>
              <a:t> 2007</a:t>
            </a:r>
            <a:endParaRPr lang="en-US" dirty="0"/>
          </a:p>
        </p:txBody>
      </p:sp>
      <p:sp>
        <p:nvSpPr>
          <p:cNvPr id="4" name="Title 3"/>
          <p:cNvSpPr>
            <a:spLocks noGrp="1"/>
          </p:cNvSpPr>
          <p:nvPr>
            <p:ph type="title"/>
          </p:nvPr>
        </p:nvSpPr>
        <p:spPr>
          <a:xfrm>
            <a:off x="457200" y="594419"/>
            <a:ext cx="8229600" cy="688359"/>
          </a:xfrm>
        </p:spPr>
        <p:txBody>
          <a:bodyPr>
            <a:normAutofit fontScale="90000"/>
          </a:bodyPr>
          <a:lstStyle/>
          <a:p>
            <a:r>
              <a:rPr lang="en-US" dirty="0" smtClean="0"/>
              <a:t>Whole of system models: focus is at system level, domains span multiple spatial, ecological, societal scales</a:t>
            </a:r>
            <a:endParaRPr lang="en-US" dirty="0"/>
          </a:p>
        </p:txBody>
      </p:sp>
      <p:sp>
        <p:nvSpPr>
          <p:cNvPr id="5" name="Content Placeholder 4"/>
          <p:cNvSpPr>
            <a:spLocks noGrp="1"/>
          </p:cNvSpPr>
          <p:nvPr>
            <p:ph idx="1"/>
          </p:nvPr>
        </p:nvSpPr>
        <p:spPr>
          <a:xfrm>
            <a:off x="457200" y="1265130"/>
            <a:ext cx="8229600" cy="5588417"/>
          </a:xfrm>
        </p:spPr>
        <p:txBody>
          <a:bodyPr/>
          <a:lstStyle/>
          <a:p>
            <a:endParaRPr lang="en-US" dirty="0"/>
          </a:p>
        </p:txBody>
      </p:sp>
    </p:spTree>
    <p:extLst>
      <p:ext uri="{BB962C8B-B14F-4D97-AF65-F5344CB8AC3E}">
        <p14:creationId xmlns:p14="http://schemas.microsoft.com/office/powerpoint/2010/main" val="4261254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output R tools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r4atlantis organization</a:t>
            </a:r>
          </a:p>
          <a:p>
            <a:r>
              <a:rPr lang="en-US" dirty="0" err="1"/>
              <a:t>v</a:t>
            </a:r>
            <a:r>
              <a:rPr lang="en-US" dirty="0" err="1" smtClean="0"/>
              <a:t>adt</a:t>
            </a:r>
            <a:r>
              <a:rPr lang="en-US" dirty="0" smtClean="0"/>
              <a:t> - visualizing </a:t>
            </a:r>
            <a:r>
              <a:rPr lang="en-US" dirty="0" err="1" smtClean="0"/>
              <a:t>atlantis</a:t>
            </a:r>
            <a:r>
              <a:rPr lang="en-US" dirty="0" smtClean="0"/>
              <a:t> diagnostic tool</a:t>
            </a:r>
          </a:p>
          <a:p>
            <a:pPr marL="0" indent="0">
              <a:buNone/>
            </a:pPr>
            <a:r>
              <a:rPr lang="en-US" dirty="0"/>
              <a:t>	</a:t>
            </a:r>
            <a:r>
              <a:rPr lang="en-US" dirty="0" smtClean="0"/>
              <a:t>(</a:t>
            </a:r>
            <a:r>
              <a:rPr lang="en-US" dirty="0" err="1" smtClean="0"/>
              <a:t>www.github.com</a:t>
            </a:r>
            <a:r>
              <a:rPr lang="en-US" dirty="0" smtClean="0"/>
              <a:t>/</a:t>
            </a:r>
            <a:r>
              <a:rPr lang="en-US" dirty="0" err="1" smtClean="0"/>
              <a:t>mareframe</a:t>
            </a:r>
            <a:r>
              <a:rPr lang="en-US" dirty="0" smtClean="0"/>
              <a:t>/vat)</a:t>
            </a:r>
          </a:p>
          <a:p>
            <a:r>
              <a:rPr lang="en-US" dirty="0" err="1" smtClean="0"/>
              <a:t>atlantistools</a:t>
            </a:r>
            <a:r>
              <a:rPr lang="en-US" dirty="0" smtClean="0"/>
              <a:t> – R package for calibrating, visualizing, diagnosing Atlantis models</a:t>
            </a:r>
          </a:p>
          <a:p>
            <a:pPr marL="0" indent="0">
              <a:buNone/>
            </a:pPr>
            <a:r>
              <a:rPr lang="en-US" dirty="0"/>
              <a:t>	</a:t>
            </a:r>
            <a:r>
              <a:rPr lang="en-US" dirty="0" smtClean="0"/>
              <a:t>(https</a:t>
            </a:r>
            <a:r>
              <a:rPr lang="en-US" dirty="0"/>
              <a:t>://</a:t>
            </a:r>
            <a:r>
              <a:rPr lang="en-US" dirty="0" err="1"/>
              <a:t>github.com</a:t>
            </a:r>
            <a:r>
              <a:rPr lang="en-US" dirty="0"/>
              <a:t>/</a:t>
            </a:r>
            <a:r>
              <a:rPr lang="en-US" dirty="0" err="1"/>
              <a:t>alketh</a:t>
            </a:r>
            <a:r>
              <a:rPr lang="en-US" dirty="0"/>
              <a:t>/</a:t>
            </a:r>
            <a:r>
              <a:rPr lang="en-US" dirty="0" err="1" smtClean="0"/>
              <a:t>atlantistools</a:t>
            </a:r>
            <a:r>
              <a:rPr lang="en-US" dirty="0" smtClean="0"/>
              <a:t>)</a:t>
            </a:r>
          </a:p>
          <a:p>
            <a:r>
              <a:rPr lang="en-US" dirty="0" err="1"/>
              <a:t>ratlantis</a:t>
            </a:r>
            <a:r>
              <a:rPr lang="en-US" dirty="0"/>
              <a:t> - Building Atlantis models</a:t>
            </a:r>
          </a:p>
          <a:p>
            <a:pPr marL="0" indent="0">
              <a:buNone/>
            </a:pPr>
            <a:r>
              <a:rPr lang="en-US" dirty="0"/>
              <a:t>	(https://</a:t>
            </a:r>
            <a:r>
              <a:rPr lang="en-US" dirty="0" err="1"/>
              <a:t>github.com</a:t>
            </a:r>
            <a:r>
              <a:rPr lang="en-US" dirty="0"/>
              <a:t>/</a:t>
            </a:r>
            <a:r>
              <a:rPr lang="en-US" dirty="0" err="1"/>
              <a:t>jsgosnell</a:t>
            </a:r>
            <a:r>
              <a:rPr lang="en-US" dirty="0"/>
              <a:t>/</a:t>
            </a:r>
            <a:r>
              <a:rPr lang="en-US" dirty="0" err="1"/>
              <a:t>ratlantis</a:t>
            </a:r>
            <a:r>
              <a:rPr lang="en-US" dirty="0"/>
              <a:t>)</a:t>
            </a:r>
          </a:p>
          <a:p>
            <a:r>
              <a:rPr lang="en-US" dirty="0" smtClean="0"/>
              <a:t>Code for interacting with Atlantis Northeast US model - Erik Olsen</a:t>
            </a:r>
          </a:p>
          <a:p>
            <a:pPr marL="0" indent="0">
              <a:buNone/>
            </a:pPr>
            <a:r>
              <a:rPr lang="en-US" dirty="0"/>
              <a:t>	</a:t>
            </a:r>
            <a:r>
              <a:rPr lang="en-US" dirty="0" smtClean="0"/>
              <a:t>(https</a:t>
            </a:r>
            <a:r>
              <a:rPr lang="en-US" dirty="0"/>
              <a:t>://</a:t>
            </a:r>
            <a:r>
              <a:rPr lang="en-US" dirty="0" err="1"/>
              <a:t>github.com</a:t>
            </a:r>
            <a:r>
              <a:rPr lang="en-US" dirty="0"/>
              <a:t>/</a:t>
            </a:r>
            <a:r>
              <a:rPr lang="en-US" dirty="0" err="1"/>
              <a:t>erikjsolsen</a:t>
            </a:r>
            <a:r>
              <a:rPr lang="en-US" dirty="0"/>
              <a:t>/</a:t>
            </a:r>
            <a:r>
              <a:rPr lang="en-US" dirty="0" err="1" smtClean="0"/>
              <a:t>AtlantisNEUS_R</a:t>
            </a:r>
            <a:r>
              <a:rPr lang="en-US" dirty="0" smtClean="0"/>
              <a:t>)</a:t>
            </a:r>
          </a:p>
          <a:p>
            <a:pPr marL="0" indent="0">
              <a:buNone/>
            </a:pPr>
            <a:r>
              <a:rPr lang="fr-FR" dirty="0" smtClean="0">
                <a:hlinkClick r:id="rId2"/>
              </a:rPr>
              <a:t>http</a:t>
            </a:r>
            <a:r>
              <a:rPr lang="fr-FR" dirty="0">
                <a:hlinkClick r:id="rId2"/>
              </a:rPr>
              <a:t>://dx.doi.org/10.1371/journal.pone.0146467</a:t>
            </a:r>
            <a:r>
              <a:rPr lang="fr-FR" dirty="0"/>
              <a:t> </a:t>
            </a:r>
          </a:p>
          <a:p>
            <a:endParaRPr lang="en-US" dirty="0"/>
          </a:p>
        </p:txBody>
      </p:sp>
    </p:spTree>
    <p:extLst>
      <p:ext uri="{BB962C8B-B14F-4D97-AF65-F5344CB8AC3E}">
        <p14:creationId xmlns:p14="http://schemas.microsoft.com/office/powerpoint/2010/main" val="180454098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1429" y="6858000"/>
            <a:ext cx="4608286" cy="369332"/>
          </a:xfrm>
          <a:prstGeom prst="rect">
            <a:avLst/>
          </a:prstGeom>
          <a:noFill/>
        </p:spPr>
        <p:txBody>
          <a:bodyPr wrap="square" rtlCol="0">
            <a:spAutoFit/>
          </a:bodyPr>
          <a:lstStyle/>
          <a:p>
            <a:r>
              <a:rPr lang="en-US" dirty="0" smtClean="0"/>
              <a:t>Web link here if now live?</a:t>
            </a:r>
            <a:endParaRPr lang="en-US" dirty="0"/>
          </a:p>
        </p:txBody>
      </p:sp>
      <p:pic>
        <p:nvPicPr>
          <p:cNvPr id="3" name="Picture 2" descr="Screen Shot 2014-09-16 at 6.21.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373" y="166912"/>
            <a:ext cx="5421086" cy="3396432"/>
          </a:xfrm>
          <a:prstGeom prst="rect">
            <a:avLst/>
          </a:prstGeom>
        </p:spPr>
      </p:pic>
      <p:pic>
        <p:nvPicPr>
          <p:cNvPr id="5" name="Picture 4" descr="Screen Shot 2014-09-17 at 12.35.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914" y="4113229"/>
            <a:ext cx="4005943" cy="2285081"/>
          </a:xfrm>
          <a:prstGeom prst="rect">
            <a:avLst/>
          </a:prstGeom>
        </p:spPr>
      </p:pic>
      <p:pic>
        <p:nvPicPr>
          <p:cNvPr id="6" name="Content Placeholder 8" descr="Screen Shot 2014-09-17 at 12.33.34 PM.png"/>
          <p:cNvPicPr>
            <a:picLocks noChangeAspect="1"/>
          </p:cNvPicPr>
          <p:nvPr/>
        </p:nvPicPr>
        <p:blipFill>
          <a:blip r:embed="rId5">
            <a:extLst>
              <a:ext uri="{28A0092B-C50C-407E-A947-70E740481C1C}">
                <a14:useLocalDpi xmlns:a14="http://schemas.microsoft.com/office/drawing/2010/main" val="0"/>
              </a:ext>
            </a:extLst>
          </a:blip>
          <a:srcRect l="932" r="932"/>
          <a:stretch>
            <a:fillRect/>
          </a:stretch>
        </p:blipFill>
        <p:spPr>
          <a:xfrm>
            <a:off x="457200" y="4089406"/>
            <a:ext cx="4038600" cy="2338388"/>
          </a:xfrm>
          <a:prstGeom prst="rect">
            <a:avLst/>
          </a:prstGeom>
        </p:spPr>
      </p:pic>
      <p:sp>
        <p:nvSpPr>
          <p:cNvPr id="4" name="Title 3"/>
          <p:cNvSpPr>
            <a:spLocks noGrp="1"/>
          </p:cNvSpPr>
          <p:nvPr>
            <p:ph type="title"/>
          </p:nvPr>
        </p:nvSpPr>
        <p:spPr>
          <a:xfrm>
            <a:off x="457200" y="780965"/>
            <a:ext cx="3173459" cy="2682510"/>
          </a:xfrm>
        </p:spPr>
        <p:txBody>
          <a:bodyPr>
            <a:noAutofit/>
          </a:bodyPr>
          <a:lstStyle/>
          <a:p>
            <a:r>
              <a:rPr lang="en-US" sz="2800" dirty="0" smtClean="0"/>
              <a:t>Video game style output using Virtual Ecosystem Viewer (VES-V)</a:t>
            </a:r>
            <a:br>
              <a:rPr lang="en-US" sz="2800" dirty="0" smtClean="0"/>
            </a:br>
            <a:r>
              <a:rPr lang="en-US" sz="2800" dirty="0"/>
              <a:t>v</a:t>
            </a:r>
            <a:r>
              <a:rPr lang="en-US" sz="2800" dirty="0" smtClean="0"/>
              <a:t>ideos </a:t>
            </a:r>
            <a:br>
              <a:rPr lang="en-US" sz="2800" dirty="0" smtClean="0"/>
            </a:br>
            <a:r>
              <a:rPr lang="en-US" sz="2800" dirty="0" smtClean="0"/>
              <a:t>combining</a:t>
            </a:r>
            <a:br>
              <a:rPr lang="en-US" sz="2800" dirty="0" smtClean="0"/>
            </a:br>
            <a:r>
              <a:rPr lang="en-US" sz="2800" dirty="0" smtClean="0"/>
              <a:t>animation and</a:t>
            </a:r>
            <a:br>
              <a:rPr lang="en-US" sz="2800" dirty="0" smtClean="0"/>
            </a:br>
            <a:r>
              <a:rPr lang="en-US" sz="2800" dirty="0" smtClean="0"/>
              <a:t>narratives</a:t>
            </a:r>
            <a:endParaRPr lang="en-US" sz="2800" dirty="0"/>
          </a:p>
        </p:txBody>
      </p:sp>
    </p:spTree>
    <p:extLst>
      <p:ext uri="{BB962C8B-B14F-4D97-AF65-F5344CB8AC3E}">
        <p14:creationId xmlns:p14="http://schemas.microsoft.com/office/powerpoint/2010/main" val="15190588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a:xfrm>
            <a:off x="1103313" y="82550"/>
            <a:ext cx="8040687" cy="935038"/>
          </a:xfrm>
        </p:spPr>
        <p:txBody>
          <a:bodyPr>
            <a:normAutofit/>
          </a:bodyPr>
          <a:lstStyle/>
          <a:p>
            <a:r>
              <a:rPr lang="en-AU" sz="4400" dirty="0" smtClean="0">
                <a:latin typeface="Arial" charset="0"/>
              </a:rPr>
              <a:t>Summarizing Output</a:t>
            </a:r>
            <a:endParaRPr lang="en-US" sz="4400" dirty="0">
              <a:latin typeface="Arial" charset="0"/>
            </a:endParaRPr>
          </a:p>
        </p:txBody>
      </p:sp>
      <p:pic>
        <p:nvPicPr>
          <p:cNvPr id="106498" name="Picture 6" descr="mgmt_kite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3" y="1258888"/>
            <a:ext cx="9144000"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4459288" y="1154113"/>
            <a:ext cx="4699000" cy="2587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sp>
        <p:nvSpPr>
          <p:cNvPr id="9" name="Rectangle 8"/>
          <p:cNvSpPr/>
          <p:nvPr/>
        </p:nvSpPr>
        <p:spPr>
          <a:xfrm>
            <a:off x="4473575" y="3668713"/>
            <a:ext cx="4699000" cy="2589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sp>
        <p:nvSpPr>
          <p:cNvPr id="10" name="Rectangle 9"/>
          <p:cNvSpPr/>
          <p:nvPr/>
        </p:nvSpPr>
        <p:spPr>
          <a:xfrm>
            <a:off x="11113" y="3838575"/>
            <a:ext cx="4699000" cy="2587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sp>
        <p:nvSpPr>
          <p:cNvPr id="106502" name="Footer Placeholder 2"/>
          <p:cNvSpPr>
            <a:spLocks noGrp="1"/>
          </p:cNvSpPr>
          <p:nvPr>
            <p:ph type="ftr" sz="quarter" idx="4294967295"/>
          </p:nvPr>
        </p:nvSpPr>
        <p:spPr>
          <a:xfrm>
            <a:off x="1103313" y="6588125"/>
            <a:ext cx="7343775" cy="2571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800"/>
              <a:t>No Silver Bullets</a:t>
            </a:r>
          </a:p>
        </p:txBody>
      </p:sp>
    </p:spTree>
    <p:extLst>
      <p:ext uri="{BB962C8B-B14F-4D97-AF65-F5344CB8AC3E}">
        <p14:creationId xmlns:p14="http://schemas.microsoft.com/office/powerpoint/2010/main" val="18740347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599" y="183923"/>
            <a:ext cx="8229600" cy="688359"/>
          </a:xfrm>
        </p:spPr>
        <p:txBody>
          <a:bodyPr/>
          <a:lstStyle/>
          <a:p>
            <a:r>
              <a:rPr lang="en-US" dirty="0" smtClean="0"/>
              <a:t>How to use Atlantis?</a:t>
            </a:r>
            <a:endParaRPr lang="en-US" dirty="0"/>
          </a:p>
        </p:txBody>
      </p:sp>
      <p:sp>
        <p:nvSpPr>
          <p:cNvPr id="6" name="Content Placeholder 5"/>
          <p:cNvSpPr>
            <a:spLocks noGrp="1"/>
          </p:cNvSpPr>
          <p:nvPr>
            <p:ph idx="1"/>
          </p:nvPr>
        </p:nvSpPr>
        <p:spPr>
          <a:xfrm>
            <a:off x="2830598" y="1051870"/>
            <a:ext cx="5856201" cy="5806130"/>
          </a:xfrm>
        </p:spPr>
        <p:txBody>
          <a:bodyPr>
            <a:normAutofit fontScale="77500" lnSpcReduction="20000"/>
          </a:bodyPr>
          <a:lstStyle/>
          <a:p>
            <a:r>
              <a:rPr lang="en-US" dirty="0" smtClean="0"/>
              <a:t>Collaboratively, data requirements require lots of expertise.</a:t>
            </a:r>
          </a:p>
          <a:p>
            <a:r>
              <a:rPr lang="en-US" dirty="0" smtClean="0"/>
              <a:t>Atlantis (and most end</a:t>
            </a:r>
            <a:r>
              <a:rPr lang="en-US" dirty="0"/>
              <a:t>-to-end </a:t>
            </a:r>
            <a:r>
              <a:rPr lang="en-US" dirty="0" smtClean="0"/>
              <a:t>models) is </a:t>
            </a:r>
            <a:r>
              <a:rPr lang="en-US" dirty="0"/>
              <a:t>most effectively used strategically as </a:t>
            </a:r>
            <a:r>
              <a:rPr lang="en-US" dirty="0" smtClean="0"/>
              <a:t>a ‘what</a:t>
            </a:r>
            <a:r>
              <a:rPr lang="en-US" dirty="0"/>
              <a:t>-if’ </a:t>
            </a:r>
            <a:r>
              <a:rPr lang="en-US" dirty="0" smtClean="0"/>
              <a:t>tool </a:t>
            </a:r>
            <a:r>
              <a:rPr lang="en-US" dirty="0"/>
              <a:t>(e.g. MSE approach).</a:t>
            </a:r>
          </a:p>
          <a:p>
            <a:r>
              <a:rPr lang="en-US" dirty="0" smtClean="0"/>
              <a:t>Community actively developing tools and helper functions.</a:t>
            </a:r>
          </a:p>
          <a:p>
            <a:r>
              <a:rPr lang="en-US" dirty="0" smtClean="0"/>
              <a:t>Best practices at each stage have been identified, including how to review these models </a:t>
            </a:r>
            <a:br>
              <a:rPr lang="en-US" dirty="0" smtClean="0"/>
            </a:br>
            <a:r>
              <a:rPr lang="en-US" dirty="0" smtClean="0"/>
              <a:t>(new in ICES JMS, Marshall &amp; Kaplan)</a:t>
            </a:r>
          </a:p>
          <a:p>
            <a:r>
              <a:rPr lang="en-US" dirty="0" smtClean="0"/>
              <a:t>There </a:t>
            </a:r>
            <a:r>
              <a:rPr lang="en-US" dirty="0"/>
              <a:t>is no one “right” model to use, multi-model inference is preferable, maintain flexible approach to implementation.</a:t>
            </a:r>
          </a:p>
          <a:p>
            <a:r>
              <a:rPr lang="en-US" dirty="0" smtClean="0"/>
              <a:t>Whole of system models allow us to look at tradeoffs across entire system.</a:t>
            </a:r>
            <a:endParaRPr lang="en-US" dirty="0"/>
          </a:p>
        </p:txBody>
      </p:sp>
      <p:pic>
        <p:nvPicPr>
          <p:cNvPr id="3" name="Picture 2" descr="How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3049686" cy="6858000"/>
          </a:xfrm>
          <a:prstGeom prst="rect">
            <a:avLst/>
          </a:prstGeom>
        </p:spPr>
      </p:pic>
    </p:spTree>
    <p:extLst>
      <p:ext uri="{BB962C8B-B14F-4D97-AF65-F5344CB8AC3E}">
        <p14:creationId xmlns:p14="http://schemas.microsoft.com/office/powerpoint/2010/main" val="2980055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762000" y="685800"/>
            <a:ext cx="7810500" cy="5534025"/>
            <a:chOff x="762000" y="685800"/>
            <a:chExt cx="7810500" cy="5534025"/>
          </a:xfrm>
        </p:grpSpPr>
        <p:pic>
          <p:nvPicPr>
            <p:cNvPr id="1026" name="Picture 2" descr="Workplan"/>
            <p:cNvPicPr>
              <a:picLocks noChangeAspect="1" noChangeArrowheads="1"/>
            </p:cNvPicPr>
            <p:nvPr/>
          </p:nvPicPr>
          <p:blipFill>
            <a:blip r:embed="rId2" cstate="print"/>
            <a:srcRect/>
            <a:stretch>
              <a:fillRect/>
            </a:stretch>
          </p:blipFill>
          <p:spPr bwMode="auto">
            <a:xfrm>
              <a:off x="762000" y="685800"/>
              <a:ext cx="7810500" cy="5534025"/>
            </a:xfrm>
            <a:prstGeom prst="rect">
              <a:avLst/>
            </a:prstGeom>
            <a:noFill/>
            <a:ln w="9525">
              <a:noFill/>
              <a:miter lim="800000"/>
              <a:headEnd/>
              <a:tailEnd/>
            </a:ln>
          </p:spPr>
        </p:pic>
        <p:sp>
          <p:nvSpPr>
            <p:cNvPr id="10" name="Flowchart: Process 9"/>
            <p:cNvSpPr/>
            <p:nvPr/>
          </p:nvSpPr>
          <p:spPr>
            <a:xfrm>
              <a:off x="5867400" y="1752600"/>
              <a:ext cx="609600" cy="152400"/>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791200" y="1676400"/>
              <a:ext cx="8382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scenarios</a:t>
              </a:r>
              <a:endParaRPr lang="en-US" sz="1200" dirty="0">
                <a:latin typeface="Times New Roman" pitchFamily="18" charset="0"/>
                <a:cs typeface="Times New Roman" pitchFamily="18" charset="0"/>
              </a:endParaRPr>
            </a:p>
          </p:txBody>
        </p:sp>
        <p:sp>
          <p:nvSpPr>
            <p:cNvPr id="12" name="Flowchart: Process 11"/>
            <p:cNvSpPr/>
            <p:nvPr/>
          </p:nvSpPr>
          <p:spPr>
            <a:xfrm>
              <a:off x="7543800" y="1295400"/>
              <a:ext cx="838200" cy="152400"/>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467600" y="1247001"/>
              <a:ext cx="1066800" cy="276999"/>
            </a:xfrm>
            <a:prstGeom prst="rect">
              <a:avLst/>
            </a:prstGeom>
            <a:noFill/>
          </p:spPr>
          <p:txBody>
            <a:bodyPr wrap="square" rtlCol="0">
              <a:spAutoFit/>
            </a:bodyPr>
            <a:lstStyle/>
            <a:p>
              <a:r>
                <a:rPr lang="en-US" sz="1200" dirty="0">
                  <a:latin typeface="Times New Roman" pitchFamily="18" charset="0"/>
                  <a:cs typeface="Times New Roman" pitchFamily="18" charset="0"/>
                </a:rPr>
                <a:t>m</a:t>
              </a:r>
              <a:r>
                <a:rPr lang="en-US" sz="1200" dirty="0" smtClean="0">
                  <a:latin typeface="Times New Roman" pitchFamily="18" charset="0"/>
                  <a:cs typeface="Times New Roman" pitchFamily="18" charset="0"/>
                </a:rPr>
                <a:t>gt. scenario</a:t>
              </a:r>
              <a:endParaRPr lang="en-US" sz="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883346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59"/>
            <a:ext cx="8229600" cy="688359"/>
          </a:xfrm>
        </p:spPr>
        <p:txBody>
          <a:bodyPr/>
          <a:lstStyle/>
          <a:p>
            <a:r>
              <a:rPr lang="en-US" dirty="0" smtClean="0"/>
              <a:t>Suggested reading</a:t>
            </a:r>
            <a:endParaRPr lang="en-US" dirty="0"/>
          </a:p>
        </p:txBody>
      </p:sp>
      <p:sp>
        <p:nvSpPr>
          <p:cNvPr id="3" name="Content Placeholder 2"/>
          <p:cNvSpPr>
            <a:spLocks noGrp="1"/>
          </p:cNvSpPr>
          <p:nvPr>
            <p:ph idx="1"/>
          </p:nvPr>
        </p:nvSpPr>
        <p:spPr>
          <a:xfrm>
            <a:off x="457200" y="769654"/>
            <a:ext cx="8229600" cy="5588417"/>
          </a:xfrm>
        </p:spPr>
        <p:txBody>
          <a:bodyPr>
            <a:noAutofit/>
          </a:bodyPr>
          <a:lstStyle/>
          <a:p>
            <a:r>
              <a:rPr lang="en-US" sz="1300" dirty="0"/>
              <a:t>Fulton, E.A., 2010. Approaches to end-to-end ecosystem models. </a:t>
            </a:r>
            <a:r>
              <a:rPr lang="en-US" sz="1300" i="1" dirty="0"/>
              <a:t>Journal of Marine Systems</a:t>
            </a:r>
            <a:r>
              <a:rPr lang="en-US" sz="1300" dirty="0"/>
              <a:t>, </a:t>
            </a:r>
            <a:r>
              <a:rPr lang="en-US" sz="1300" i="1" dirty="0"/>
              <a:t>81</a:t>
            </a:r>
            <a:r>
              <a:rPr lang="en-US" sz="1300" dirty="0"/>
              <a:t>(1), pp.171-183.</a:t>
            </a:r>
          </a:p>
          <a:p>
            <a:r>
              <a:rPr lang="en-US" sz="1300" dirty="0" smtClean="0"/>
              <a:t>Fulton</a:t>
            </a:r>
            <a:r>
              <a:rPr lang="en-US" sz="1300" dirty="0"/>
              <a:t>, E.A., Link, J.S., Kaplan, I.C., </a:t>
            </a:r>
            <a:r>
              <a:rPr lang="en-US" sz="1300" dirty="0" err="1"/>
              <a:t>Savina</a:t>
            </a:r>
            <a:r>
              <a:rPr lang="en-US" sz="1300" dirty="0"/>
              <a:t>‐Rolland, M., Johnson, P., Ainsworth, C., Horne, P., Gorton, R., Gamble, R.J., Smith, A.D. and Smith, D.C., 2011. Lessons in </a:t>
            </a:r>
            <a:r>
              <a:rPr lang="en-US" sz="1300" dirty="0" err="1"/>
              <a:t>modelling</a:t>
            </a:r>
            <a:r>
              <a:rPr lang="en-US" sz="1300" dirty="0"/>
              <a:t> and management of marine ecosystems: the Atlantis experience. </a:t>
            </a:r>
            <a:r>
              <a:rPr lang="en-US" sz="1300" i="1" dirty="0"/>
              <a:t>Fish and Fisheries</a:t>
            </a:r>
            <a:r>
              <a:rPr lang="en-US" sz="1300" dirty="0"/>
              <a:t>, </a:t>
            </a:r>
            <a:r>
              <a:rPr lang="en-US" sz="1300" i="1" dirty="0"/>
              <a:t>12</a:t>
            </a:r>
            <a:r>
              <a:rPr lang="en-US" sz="1300" dirty="0"/>
              <a:t>(2), pp.171-188.</a:t>
            </a:r>
          </a:p>
          <a:p>
            <a:r>
              <a:rPr lang="en-US" sz="1300" dirty="0" smtClean="0"/>
              <a:t>Fulton</a:t>
            </a:r>
            <a:r>
              <a:rPr lang="en-US" sz="1300" dirty="0"/>
              <a:t>, E.A., Smith, A.D., Smith, D.C. and Johnson, P., 2014. An integrated approach is needed for ecosystem based fisheries management: insights from ecosystem-level management strategy evaluation. </a:t>
            </a:r>
            <a:r>
              <a:rPr lang="en-US" sz="1300" i="1" dirty="0" err="1"/>
              <a:t>PloS</a:t>
            </a:r>
            <a:r>
              <a:rPr lang="en-US" sz="1300" i="1" dirty="0"/>
              <a:t> one</a:t>
            </a:r>
            <a:r>
              <a:rPr lang="en-US" sz="1300" dirty="0"/>
              <a:t>, </a:t>
            </a:r>
            <a:r>
              <a:rPr lang="en-US" sz="1300" i="1" dirty="0"/>
              <a:t>9</a:t>
            </a:r>
            <a:r>
              <a:rPr lang="en-US" sz="1300" dirty="0"/>
              <a:t>(1), p.e84242.</a:t>
            </a:r>
          </a:p>
          <a:p>
            <a:r>
              <a:rPr lang="en-US" sz="1300" dirty="0" smtClean="0"/>
              <a:t>Griffith</a:t>
            </a:r>
            <a:r>
              <a:rPr lang="en-US" sz="1300" dirty="0"/>
              <a:t>, G.P., Fulton, E.A., Gorton, R. and Richardson, A.J., 2012. Predicting Interactions among Fishing, Ocean Warming, and Ocean Acidification in a Marine System with Whole‐Ecosystem Models. Conservation Biology, 26(6), pp.1145-1152.</a:t>
            </a:r>
          </a:p>
          <a:p>
            <a:r>
              <a:rPr lang="en-US" sz="1300" dirty="0" err="1"/>
              <a:t>Harfoot</a:t>
            </a:r>
            <a:r>
              <a:rPr lang="en-US" sz="1300" dirty="0"/>
              <a:t>, M.B., </a:t>
            </a:r>
            <a:r>
              <a:rPr lang="en-US" sz="1300" dirty="0" err="1"/>
              <a:t>Newbold</a:t>
            </a:r>
            <a:r>
              <a:rPr lang="en-US" sz="1300" dirty="0"/>
              <a:t>, T., </a:t>
            </a:r>
            <a:r>
              <a:rPr lang="en-US" sz="1300" dirty="0" err="1"/>
              <a:t>Tittensor</a:t>
            </a:r>
            <a:r>
              <a:rPr lang="en-US" sz="1300" dirty="0"/>
              <a:t>, D.P., </a:t>
            </a:r>
            <a:r>
              <a:rPr lang="en-US" sz="1300" dirty="0" err="1"/>
              <a:t>Emmott</a:t>
            </a:r>
            <a:r>
              <a:rPr lang="en-US" sz="1300" dirty="0"/>
              <a:t>, S., Hutton, J., </a:t>
            </a:r>
            <a:r>
              <a:rPr lang="en-US" sz="1300" dirty="0" err="1"/>
              <a:t>Lyutsarev</a:t>
            </a:r>
            <a:r>
              <a:rPr lang="en-US" sz="1300" dirty="0"/>
              <a:t>, V., Smith, M.J., </a:t>
            </a:r>
            <a:r>
              <a:rPr lang="en-US" sz="1300" dirty="0" err="1"/>
              <a:t>Scharlemann</a:t>
            </a:r>
            <a:r>
              <a:rPr lang="en-US" sz="1300" dirty="0"/>
              <a:t>, J.P. and </a:t>
            </a:r>
            <a:r>
              <a:rPr lang="en-US" sz="1300" dirty="0" err="1"/>
              <a:t>Purves</a:t>
            </a:r>
            <a:r>
              <a:rPr lang="en-US" sz="1300" dirty="0"/>
              <a:t>, D.W., 2014. Emergent global patterns of ecosystem structure and function from a mechanistic general ecosystem model. </a:t>
            </a:r>
            <a:r>
              <a:rPr lang="en-US" sz="1300" dirty="0" err="1"/>
              <a:t>PLoS</a:t>
            </a:r>
            <a:r>
              <a:rPr lang="en-US" sz="1300" dirty="0"/>
              <a:t> </a:t>
            </a:r>
            <a:r>
              <a:rPr lang="en-US" sz="1300" dirty="0" err="1"/>
              <a:t>Biol</a:t>
            </a:r>
            <a:r>
              <a:rPr lang="en-US" sz="1300" dirty="0"/>
              <a:t>, 12(4), p.e1001841.</a:t>
            </a:r>
          </a:p>
          <a:p>
            <a:r>
              <a:rPr lang="en-US" sz="1300" dirty="0" smtClean="0"/>
              <a:t>Kaplan</a:t>
            </a:r>
            <a:r>
              <a:rPr lang="en-US" sz="1300" dirty="0"/>
              <a:t>, I.C., Horne, P.J. and Levin, P.S., 2012. Screening California Current fishery management scenarios using the Atlantis end-to-end ecosystem model. </a:t>
            </a:r>
            <a:r>
              <a:rPr lang="en-US" sz="1300" i="1" dirty="0"/>
              <a:t>Progress in Oceanography</a:t>
            </a:r>
            <a:r>
              <a:rPr lang="en-US" sz="1300" dirty="0"/>
              <a:t>, </a:t>
            </a:r>
            <a:r>
              <a:rPr lang="en-US" sz="1300" i="1" dirty="0"/>
              <a:t>102</a:t>
            </a:r>
            <a:r>
              <a:rPr lang="en-US" sz="1300" dirty="0"/>
              <a:t>, pp.5-18.</a:t>
            </a:r>
          </a:p>
          <a:p>
            <a:r>
              <a:rPr lang="en-US" sz="1300" dirty="0" smtClean="0"/>
              <a:t>Kaplan</a:t>
            </a:r>
            <a:r>
              <a:rPr lang="en-US" sz="1300" dirty="0"/>
              <a:t>, I.C., Gray, I.A. and Levin, P.S., 2013. Cumulative impacts of fisheries in the California Current. Fish and Fisheries, 14(4), pp.515-527.</a:t>
            </a:r>
          </a:p>
          <a:p>
            <a:r>
              <a:rPr lang="en-US" sz="1300" dirty="0" smtClean="0"/>
              <a:t>Link</a:t>
            </a:r>
            <a:r>
              <a:rPr lang="en-US" sz="1300" dirty="0"/>
              <a:t>, J.S., Fulton, E.A. and Gamble, R.J., 2010. The northeast US application of ATLANTIS: a full system model exploring marine ecosystem dynamics in a living marine resource management context. </a:t>
            </a:r>
            <a:r>
              <a:rPr lang="en-US" sz="1300" i="1" dirty="0"/>
              <a:t>Progress in Oceanography</a:t>
            </a:r>
            <a:r>
              <a:rPr lang="en-US" sz="1300" dirty="0"/>
              <a:t>, </a:t>
            </a:r>
            <a:r>
              <a:rPr lang="en-US" sz="1300" i="1" dirty="0"/>
              <a:t>87</a:t>
            </a:r>
            <a:r>
              <a:rPr lang="en-US" sz="1300" dirty="0"/>
              <a:t>(1), pp.214-234.</a:t>
            </a:r>
          </a:p>
          <a:p>
            <a:r>
              <a:rPr lang="en-US" sz="1300" dirty="0"/>
              <a:t>Punt, A.E., Butterworth, D.S., Moor, C.L., De Oliveira, J.A. and Haddon, M., 2014. Management strategy evaluation: best practices. </a:t>
            </a:r>
            <a:r>
              <a:rPr lang="en-US" sz="1300" i="1" dirty="0"/>
              <a:t>Fish and Fisheries</a:t>
            </a:r>
            <a:endParaRPr lang="en-US" sz="1300" dirty="0"/>
          </a:p>
          <a:p>
            <a:r>
              <a:rPr lang="en-US" sz="1300" dirty="0"/>
              <a:t>Smith, M.D., Fulton, E.A. and Day, R.W., 2014. An investigation into fisheries interaction effects using Atlantis. </a:t>
            </a:r>
            <a:r>
              <a:rPr lang="en-US" sz="1300" i="1" dirty="0"/>
              <a:t>ICES Journal of Marine Science: Journal du </a:t>
            </a:r>
            <a:r>
              <a:rPr lang="en-US" sz="1300" i="1" dirty="0" err="1"/>
              <a:t>Conseil</a:t>
            </a:r>
            <a:r>
              <a:rPr lang="en-US" sz="1300" dirty="0"/>
              <a:t>, p.fsu114.</a:t>
            </a:r>
          </a:p>
          <a:p>
            <a:r>
              <a:rPr lang="en-US" sz="1300" dirty="0" smtClean="0"/>
              <a:t>Steele, J.H., </a:t>
            </a:r>
            <a:r>
              <a:rPr lang="en-US" sz="1300" dirty="0" err="1" smtClean="0"/>
              <a:t>Aydin</a:t>
            </a:r>
            <a:r>
              <a:rPr lang="en-US" sz="1300" dirty="0" smtClean="0"/>
              <a:t>, K., Gifford, D.J. and Hofmann, E.E., 2013. Construction kits or virtual worlds; Management applications of E2E models. </a:t>
            </a:r>
            <a:r>
              <a:rPr lang="en-US" sz="1300" i="1" dirty="0" smtClean="0"/>
              <a:t>Journal of Marine Systems</a:t>
            </a:r>
            <a:r>
              <a:rPr lang="en-US" sz="1300" dirty="0" smtClean="0"/>
              <a:t>, </a:t>
            </a:r>
            <a:r>
              <a:rPr lang="en-US" sz="1300" i="1" dirty="0" smtClean="0"/>
              <a:t>109</a:t>
            </a:r>
            <a:r>
              <a:rPr lang="en-US" sz="1300" dirty="0" smtClean="0"/>
              <a:t>, pp.103-108.</a:t>
            </a:r>
          </a:p>
          <a:p>
            <a:r>
              <a:rPr lang="en-US" sz="1300" dirty="0" smtClean="0"/>
              <a:t>Travers</a:t>
            </a:r>
            <a:r>
              <a:rPr lang="en-US" sz="1300" dirty="0"/>
              <a:t>, M., Shin, Y.J., Jennings, S. and </a:t>
            </a:r>
            <a:r>
              <a:rPr lang="en-US" sz="1300" dirty="0" err="1"/>
              <a:t>Cury</a:t>
            </a:r>
            <a:r>
              <a:rPr lang="en-US" sz="1300" dirty="0"/>
              <a:t>, P., 2007. Towards end-to-end models for investigating the effects of climate and fishing in marine ecosystems. Progress in oceanography, 75(4), pp.751-770</a:t>
            </a:r>
            <a:r>
              <a:rPr lang="en-US" sz="1300" dirty="0" smtClean="0"/>
              <a:t>.</a:t>
            </a:r>
          </a:p>
        </p:txBody>
      </p:sp>
    </p:spTree>
    <p:extLst>
      <p:ext uri="{BB962C8B-B14F-4D97-AF65-F5344CB8AC3E}">
        <p14:creationId xmlns:p14="http://schemas.microsoft.com/office/powerpoint/2010/main" val="384647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3175000" y="4348585"/>
            <a:ext cx="5511800" cy="2291702"/>
          </a:xfrm>
        </p:spPr>
        <p:txBody>
          <a:bodyPr>
            <a:normAutofit lnSpcReduction="10000"/>
          </a:bodyPr>
          <a:lstStyle/>
          <a:p>
            <a:pPr algn="r">
              <a:buNone/>
            </a:pPr>
            <a:endParaRPr lang="en-US" sz="2500" dirty="0" smtClean="0">
              <a:latin typeface="Calibri"/>
              <a:cs typeface="Calibri"/>
            </a:endParaRPr>
          </a:p>
          <a:p>
            <a:pPr algn="r">
              <a:buNone/>
            </a:pPr>
            <a:endParaRPr lang="en-US" sz="2500" dirty="0">
              <a:latin typeface="Calibri"/>
              <a:cs typeface="Calibri"/>
            </a:endParaRPr>
          </a:p>
          <a:p>
            <a:pPr algn="r">
              <a:buNone/>
            </a:pPr>
            <a:r>
              <a:rPr lang="en-US" sz="2800" dirty="0" smtClean="0">
                <a:latin typeface="+mj-lt"/>
                <a:cs typeface="Calibri"/>
              </a:rPr>
              <a:t>Atlantis Ecosystem Model Summit</a:t>
            </a:r>
          </a:p>
          <a:p>
            <a:pPr algn="r">
              <a:buNone/>
            </a:pPr>
            <a:r>
              <a:rPr lang="en-US" sz="2800" dirty="0" smtClean="0">
                <a:latin typeface="+mj-lt"/>
                <a:cs typeface="Calibri"/>
              </a:rPr>
              <a:t>December 7</a:t>
            </a:r>
            <a:r>
              <a:rPr lang="en-US" sz="2800" baseline="30000" dirty="0" smtClean="0">
                <a:latin typeface="+mj-lt"/>
                <a:cs typeface="Calibri"/>
              </a:rPr>
              <a:t>th</a:t>
            </a:r>
            <a:r>
              <a:rPr lang="en-US" sz="2800" dirty="0" smtClean="0">
                <a:latin typeface="+mj-lt"/>
                <a:cs typeface="Calibri"/>
              </a:rPr>
              <a:t>-11</a:t>
            </a:r>
            <a:r>
              <a:rPr lang="en-US" sz="2800" baseline="30000" dirty="0" smtClean="0">
                <a:latin typeface="+mj-lt"/>
                <a:cs typeface="Calibri"/>
              </a:rPr>
              <a:t>th</a:t>
            </a:r>
            <a:r>
              <a:rPr lang="en-US" sz="2800" dirty="0" smtClean="0">
                <a:latin typeface="+mj-lt"/>
                <a:cs typeface="Calibri"/>
              </a:rPr>
              <a:t>, 2015</a:t>
            </a:r>
          </a:p>
          <a:p>
            <a:pPr algn="r">
              <a:buNone/>
            </a:pPr>
            <a:r>
              <a:rPr lang="en-US" sz="2800" dirty="0" smtClean="0">
                <a:latin typeface="+mj-lt"/>
                <a:cs typeface="Calibri"/>
              </a:rPr>
              <a:t>Honolulu, Hawaii</a:t>
            </a:r>
            <a:endParaRPr lang="en-US" sz="2800" dirty="0">
              <a:latin typeface="+mj-lt"/>
            </a:endParaRPr>
          </a:p>
        </p:txBody>
      </p:sp>
      <p:pic>
        <p:nvPicPr>
          <p:cNvPr id="7" name="Picture 6" descr="Atlantis Summit Group Photo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60" y="1036417"/>
            <a:ext cx="8006853" cy="3944851"/>
          </a:xfrm>
          <a:prstGeom prst="rect">
            <a:avLst/>
          </a:prstGeom>
        </p:spPr>
      </p:pic>
      <p:pic>
        <p:nvPicPr>
          <p:cNvPr id="6" name="Picture 5" descr="Screen Shot 2015-08-17 at 1.4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47" y="4994096"/>
            <a:ext cx="2110443" cy="1929149"/>
          </a:xfrm>
          <a:prstGeom prst="rect">
            <a:avLst/>
          </a:prstGeom>
        </p:spPr>
      </p:pic>
    </p:spTree>
    <p:extLst>
      <p:ext uri="{BB962C8B-B14F-4D97-AF65-F5344CB8AC3E}">
        <p14:creationId xmlns:p14="http://schemas.microsoft.com/office/powerpoint/2010/main" val="150069439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on Models for Marine EBM….</a:t>
            </a:r>
            <a:endParaRPr lang="en-US" dirty="0"/>
          </a:p>
        </p:txBody>
      </p:sp>
      <p:sp>
        <p:nvSpPr>
          <p:cNvPr id="3" name="Content Placeholder 2"/>
          <p:cNvSpPr>
            <a:spLocks noGrp="1"/>
          </p:cNvSpPr>
          <p:nvPr>
            <p:ph idx="1"/>
          </p:nvPr>
        </p:nvSpPr>
        <p:spPr/>
        <p:txBody>
          <a:bodyPr/>
          <a:lstStyle/>
          <a:p>
            <a:pPr marL="0" indent="0">
              <a:buNone/>
            </a:pPr>
            <a:r>
              <a:rPr lang="en-US" dirty="0" smtClean="0"/>
              <a:t>(April 22)</a:t>
            </a:r>
          </a:p>
          <a:p>
            <a:endParaRPr lang="en-US" dirty="0"/>
          </a:p>
          <a:p>
            <a:r>
              <a:rPr lang="en-US" dirty="0" smtClean="0"/>
              <a:t>Qualitative Modeling</a:t>
            </a:r>
          </a:p>
          <a:p>
            <a:endParaRPr lang="en-US" dirty="0" smtClean="0"/>
          </a:p>
        </p:txBody>
      </p:sp>
    </p:spTree>
    <p:extLst>
      <p:ext uri="{BB962C8B-B14F-4D97-AF65-F5344CB8AC3E}">
        <p14:creationId xmlns:p14="http://schemas.microsoft.com/office/powerpoint/2010/main" val="81154823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Whole of System Modeling</a:t>
            </a:r>
          </a:p>
          <a:p>
            <a:r>
              <a:rPr lang="en-US" dirty="0"/>
              <a:t>Ecosystem MSE</a:t>
            </a:r>
          </a:p>
          <a:p>
            <a:r>
              <a:rPr lang="en-US" dirty="0" smtClean="0"/>
              <a:t>Atlantis</a:t>
            </a:r>
          </a:p>
          <a:p>
            <a:endParaRPr lang="en-US" dirty="0" smtClean="0"/>
          </a:p>
          <a:p>
            <a:r>
              <a:rPr lang="en-US" dirty="0" smtClean="0"/>
              <a:t>LAB / ASSIGNMENT</a:t>
            </a:r>
          </a:p>
          <a:p>
            <a:pPr lvl="1"/>
            <a:r>
              <a:rPr lang="en-US" dirty="0" smtClean="0"/>
              <a:t>Scenario evaluation/analysis using Northeast US Atlantis model</a:t>
            </a:r>
          </a:p>
          <a:p>
            <a:pPr lvl="1"/>
            <a:r>
              <a:rPr lang="en-US" dirty="0" smtClean="0"/>
              <a:t>Produce Figures, interpretation for a joint </a:t>
            </a:r>
            <a:br>
              <a:rPr lang="en-US" dirty="0" smtClean="0"/>
            </a:br>
            <a:r>
              <a:rPr lang="en-US" dirty="0" smtClean="0"/>
              <a:t>paper/report on a set of scenarios.</a:t>
            </a:r>
          </a:p>
          <a:p>
            <a:pPr lvl="1"/>
            <a:endParaRPr lang="en-US" dirty="0" smtClean="0"/>
          </a:p>
        </p:txBody>
      </p:sp>
    </p:spTree>
    <p:extLst>
      <p:ext uri="{BB962C8B-B14F-4D97-AF65-F5344CB8AC3E}">
        <p14:creationId xmlns:p14="http://schemas.microsoft.com/office/powerpoint/2010/main" val="19986391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762000"/>
            <a:ext cx="5181600" cy="3255963"/>
            <a:chOff x="914400" y="762000"/>
            <a:chExt cx="8374733" cy="5377215"/>
          </a:xfrm>
        </p:grpSpPr>
        <p:sp>
          <p:nvSpPr>
            <p:cNvPr id="73" name="Text Box 4"/>
            <p:cNvSpPr txBox="1">
              <a:spLocks noChangeArrowheads="1"/>
            </p:cNvSpPr>
            <p:nvPr/>
          </p:nvSpPr>
          <p:spPr bwMode="auto">
            <a:xfrm>
              <a:off x="7072292" y="882601"/>
              <a:ext cx="862105" cy="4446492"/>
            </a:xfrm>
            <a:prstGeom prst="rect">
              <a:avLst/>
            </a:prstGeom>
            <a:noFill/>
            <a:ln w="12700">
              <a:noFill/>
              <a:prstDash val="dash"/>
              <a:miter lim="800000"/>
              <a:headEnd/>
              <a:tailEnd/>
            </a:ln>
          </p:spPr>
          <p:txBody>
            <a:bodyPr>
              <a:spAutoFit/>
            </a:bodyPr>
            <a:lstStyle/>
            <a:p>
              <a:pPr eaLnBrk="0" fontAlgn="auto" hangingPunct="0">
                <a:lnSpc>
                  <a:spcPct val="160000"/>
                </a:lnSpc>
                <a:spcBef>
                  <a:spcPts val="0"/>
                </a:spcBef>
                <a:spcAft>
                  <a:spcPts val="0"/>
                </a:spcAft>
                <a:defRPr/>
              </a:pPr>
              <a:r>
                <a:rPr lang="en-AU" sz="1050" b="1" dirty="0">
                  <a:solidFill>
                    <a:schemeClr val="accent5"/>
                  </a:solidFill>
                </a:rPr>
                <a:t>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50</a:t>
              </a:r>
            </a:p>
            <a:p>
              <a:pPr eaLnBrk="0" fontAlgn="auto" hangingPunct="0">
                <a:lnSpc>
                  <a:spcPct val="7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120+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2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300+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endParaRPr lang="en-AU" sz="1050" b="1" dirty="0">
                <a:solidFill>
                  <a:schemeClr val="accent5"/>
                </a:solidFill>
              </a:endParaRPr>
            </a:p>
          </p:txBody>
        </p:sp>
        <p:grpSp>
          <p:nvGrpSpPr>
            <p:cNvPr id="3" name="Group 21"/>
            <p:cNvGrpSpPr>
              <a:grpSpLocks/>
            </p:cNvGrpSpPr>
            <p:nvPr/>
          </p:nvGrpSpPr>
          <p:grpSpPr bwMode="auto">
            <a:xfrm>
              <a:off x="914400" y="762000"/>
              <a:ext cx="8374733" cy="5377215"/>
              <a:chOff x="914400" y="762000"/>
              <a:chExt cx="8374733" cy="5377215"/>
            </a:xfrm>
          </p:grpSpPr>
          <p:pic>
            <p:nvPicPr>
              <p:cNvPr id="40983" name="Picture 2" descr="neus"/>
              <p:cNvPicPr>
                <a:picLocks noChangeAspect="1" noChangeArrowheads="1"/>
              </p:cNvPicPr>
              <p:nvPr/>
            </p:nvPicPr>
            <p:blipFill>
              <a:blip r:embed="rId3"/>
              <a:srcRect/>
              <a:stretch>
                <a:fillRect/>
              </a:stretch>
            </p:blipFill>
            <p:spPr bwMode="auto">
              <a:xfrm>
                <a:off x="914400" y="804863"/>
                <a:ext cx="4433887" cy="4681537"/>
              </a:xfrm>
              <a:prstGeom prst="rect">
                <a:avLst/>
              </a:prstGeom>
              <a:noFill/>
              <a:ln w="9525">
                <a:noFill/>
                <a:miter lim="800000"/>
                <a:headEnd/>
                <a:tailEnd/>
              </a:ln>
            </p:spPr>
          </p:pic>
          <p:grpSp>
            <p:nvGrpSpPr>
              <p:cNvPr id="4" name="Group 5"/>
              <p:cNvGrpSpPr>
                <a:grpSpLocks/>
              </p:cNvGrpSpPr>
              <p:nvPr/>
            </p:nvGrpSpPr>
            <p:grpSpPr bwMode="auto">
              <a:xfrm>
                <a:off x="4648199" y="762000"/>
                <a:ext cx="4640934" cy="5377215"/>
                <a:chOff x="3384" y="696"/>
                <a:chExt cx="3303" cy="3640"/>
              </a:xfrm>
            </p:grpSpPr>
            <p:sp>
              <p:nvSpPr>
                <p:cNvPr id="75" name="Rectangle 6"/>
                <p:cNvSpPr>
                  <a:spLocks noChangeArrowheads="1"/>
                </p:cNvSpPr>
                <p:nvPr/>
              </p:nvSpPr>
              <p:spPr bwMode="auto">
                <a:xfrm>
                  <a:off x="4781" y="3756"/>
                  <a:ext cx="382" cy="318"/>
                </a:xfrm>
                <a:prstGeom prst="rect">
                  <a:avLst/>
                </a:prstGeom>
                <a:solidFill>
                  <a:srgbClr val="996633"/>
                </a:solidFill>
                <a:ln w="28575">
                  <a:solidFill>
                    <a:schemeClr val="accent4"/>
                  </a:solidFill>
                  <a:miter lim="800000"/>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76" name="Rectangle 7"/>
                <p:cNvSpPr>
                  <a:spLocks noChangeArrowheads="1"/>
                </p:cNvSpPr>
                <p:nvPr/>
              </p:nvSpPr>
              <p:spPr bwMode="auto">
                <a:xfrm>
                  <a:off x="4781" y="918"/>
                  <a:ext cx="382" cy="3163"/>
                </a:xfrm>
                <a:prstGeom prst="rect">
                  <a:avLst/>
                </a:prstGeom>
                <a:noFill/>
                <a:ln w="28575">
                  <a:solidFill>
                    <a:schemeClr val="accent4"/>
                  </a:solidFill>
                  <a:miter lim="800000"/>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77" name="Line 8"/>
                <p:cNvSpPr>
                  <a:spLocks noChangeShapeType="1"/>
                </p:cNvSpPr>
                <p:nvPr/>
              </p:nvSpPr>
              <p:spPr bwMode="auto">
                <a:xfrm>
                  <a:off x="4808" y="1984"/>
                  <a:ext cx="327" cy="9"/>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78" name="Line 9"/>
                <p:cNvSpPr>
                  <a:spLocks noChangeShapeType="1"/>
                </p:cNvSpPr>
                <p:nvPr/>
              </p:nvSpPr>
              <p:spPr bwMode="auto">
                <a:xfrm>
                  <a:off x="4808" y="1479"/>
                  <a:ext cx="327" cy="9"/>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79" name="Line 10"/>
                <p:cNvSpPr>
                  <a:spLocks noChangeShapeType="1"/>
                </p:cNvSpPr>
                <p:nvPr/>
              </p:nvSpPr>
              <p:spPr bwMode="auto">
                <a:xfrm>
                  <a:off x="4808" y="2780"/>
                  <a:ext cx="320" cy="2"/>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40990" name="Text Box 11"/>
                <p:cNvSpPr txBox="1">
                  <a:spLocks noChangeArrowheads="1"/>
                </p:cNvSpPr>
                <p:nvPr/>
              </p:nvSpPr>
              <p:spPr bwMode="auto">
                <a:xfrm>
                  <a:off x="5213" y="3921"/>
                  <a:ext cx="1226"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Sediment</a:t>
                  </a:r>
                  <a:endParaRPr lang="en-AU" b="1">
                    <a:solidFill>
                      <a:schemeClr val="bg1"/>
                    </a:solidFill>
                    <a:latin typeface="Arial Narrow" pitchFamily="34" charset="0"/>
                  </a:endParaRPr>
                </a:p>
              </p:txBody>
            </p:sp>
            <p:sp>
              <p:nvSpPr>
                <p:cNvPr id="40991" name="Text Box 12"/>
                <p:cNvSpPr txBox="1">
                  <a:spLocks noChangeArrowheads="1"/>
                </p:cNvSpPr>
                <p:nvPr/>
              </p:nvSpPr>
              <p:spPr bwMode="auto">
                <a:xfrm>
                  <a:off x="5350" y="3498"/>
                  <a:ext cx="1337"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Epibenthic</a:t>
                  </a:r>
                </a:p>
              </p:txBody>
            </p:sp>
            <p:sp>
              <p:nvSpPr>
                <p:cNvPr id="40992" name="Text Box 13"/>
                <p:cNvSpPr txBox="1">
                  <a:spLocks noChangeArrowheads="1"/>
                </p:cNvSpPr>
                <p:nvPr/>
              </p:nvSpPr>
              <p:spPr bwMode="auto">
                <a:xfrm>
                  <a:off x="5409" y="696"/>
                  <a:ext cx="959"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Pelagic</a:t>
                  </a:r>
                  <a:endParaRPr lang="en-AU" b="1">
                    <a:solidFill>
                      <a:schemeClr val="bg1"/>
                    </a:solidFill>
                    <a:latin typeface="Arial Narrow" pitchFamily="34" charset="0"/>
                  </a:endParaRPr>
                </a:p>
              </p:txBody>
            </p:sp>
            <p:sp>
              <p:nvSpPr>
                <p:cNvPr id="83" name="Line 14"/>
                <p:cNvSpPr>
                  <a:spLocks noChangeShapeType="1"/>
                </p:cNvSpPr>
                <p:nvPr/>
              </p:nvSpPr>
              <p:spPr bwMode="auto">
                <a:xfrm>
                  <a:off x="5202" y="3749"/>
                  <a:ext cx="183" cy="0"/>
                </a:xfrm>
                <a:prstGeom prst="line">
                  <a:avLst/>
                </a:prstGeom>
                <a:noFill/>
                <a:ln w="76200">
                  <a:solidFill>
                    <a:schemeClr val="accent4"/>
                  </a:solidFill>
                  <a:round/>
                  <a:headEnd type="triangle" w="med" len="med"/>
                  <a:tailEnd/>
                </a:ln>
              </p:spPr>
              <p:txBody>
                <a:bodyPr/>
                <a:lstStyle/>
                <a:p>
                  <a:pPr fontAlgn="auto">
                    <a:spcBef>
                      <a:spcPts val="0"/>
                    </a:spcBef>
                    <a:spcAft>
                      <a:spcPts val="0"/>
                    </a:spcAft>
                    <a:defRPr/>
                  </a:pPr>
                  <a:endParaRPr lang="en-US">
                    <a:solidFill>
                      <a:schemeClr val="accent6"/>
                    </a:solidFill>
                  </a:endParaRPr>
                </a:p>
              </p:txBody>
            </p:sp>
            <p:grpSp>
              <p:nvGrpSpPr>
                <p:cNvPr id="5" name="Group 15"/>
                <p:cNvGrpSpPr>
                  <a:grpSpLocks/>
                </p:cNvGrpSpPr>
                <p:nvPr/>
              </p:nvGrpSpPr>
              <p:grpSpPr bwMode="auto">
                <a:xfrm>
                  <a:off x="3384" y="927"/>
                  <a:ext cx="1399" cy="3147"/>
                  <a:chOff x="3384" y="927"/>
                  <a:chExt cx="1399" cy="3147"/>
                </a:xfrm>
              </p:grpSpPr>
              <p:sp>
                <p:nvSpPr>
                  <p:cNvPr id="85" name="AutoShape 16"/>
                  <p:cNvSpPr>
                    <a:spLocks noChangeArrowheads="1"/>
                  </p:cNvSpPr>
                  <p:nvPr/>
                </p:nvSpPr>
                <p:spPr bwMode="auto">
                  <a:xfrm>
                    <a:off x="3384" y="1701"/>
                    <a:ext cx="57" cy="55"/>
                  </a:xfrm>
                  <a:prstGeom prst="flowChartConnector">
                    <a:avLst/>
                  </a:prstGeom>
                  <a:solidFill>
                    <a:srgbClr val="FFFFFF"/>
                  </a:solidFill>
                  <a:ln w="12700">
                    <a:solidFill>
                      <a:schemeClr val="accent4"/>
                    </a:solidFill>
                    <a:round/>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86" name="Line 17"/>
                  <p:cNvSpPr>
                    <a:spLocks noChangeShapeType="1"/>
                  </p:cNvSpPr>
                  <p:nvPr/>
                </p:nvSpPr>
                <p:spPr bwMode="auto">
                  <a:xfrm>
                    <a:off x="3409" y="1743"/>
                    <a:ext cx="1366" cy="2330"/>
                  </a:xfrm>
                  <a:prstGeom prst="line">
                    <a:avLst/>
                  </a:prstGeom>
                  <a:noFill/>
                  <a:ln w="12700">
                    <a:solidFill>
                      <a:schemeClr val="accent4"/>
                    </a:solidFill>
                    <a:round/>
                    <a:headEnd/>
                    <a:tailEnd/>
                  </a:ln>
                </p:spPr>
                <p:txBody>
                  <a:bodyPr/>
                  <a:lstStyle/>
                  <a:p>
                    <a:pPr fontAlgn="auto">
                      <a:spcBef>
                        <a:spcPts val="0"/>
                      </a:spcBef>
                      <a:spcAft>
                        <a:spcPts val="0"/>
                      </a:spcAft>
                      <a:defRPr/>
                    </a:pPr>
                    <a:endParaRPr lang="en-US">
                      <a:solidFill>
                        <a:schemeClr val="accent6"/>
                      </a:solidFill>
                    </a:endParaRPr>
                  </a:p>
                </p:txBody>
              </p:sp>
              <p:sp>
                <p:nvSpPr>
                  <p:cNvPr id="87" name="Line 18"/>
                  <p:cNvSpPr>
                    <a:spLocks noChangeShapeType="1"/>
                  </p:cNvSpPr>
                  <p:nvPr/>
                </p:nvSpPr>
                <p:spPr bwMode="auto">
                  <a:xfrm flipV="1">
                    <a:off x="3409" y="927"/>
                    <a:ext cx="1373" cy="808"/>
                  </a:xfrm>
                  <a:prstGeom prst="line">
                    <a:avLst/>
                  </a:prstGeom>
                  <a:noFill/>
                  <a:ln w="12700">
                    <a:solidFill>
                      <a:schemeClr val="accent4"/>
                    </a:solidFill>
                    <a:round/>
                    <a:headEnd/>
                    <a:tailEnd/>
                  </a:ln>
                </p:spPr>
                <p:txBody>
                  <a:bodyPr/>
                  <a:lstStyle/>
                  <a:p>
                    <a:pPr fontAlgn="auto">
                      <a:spcBef>
                        <a:spcPts val="0"/>
                      </a:spcBef>
                      <a:spcAft>
                        <a:spcPts val="0"/>
                      </a:spcAft>
                      <a:defRPr/>
                    </a:pPr>
                    <a:endParaRPr lang="en-US">
                      <a:solidFill>
                        <a:schemeClr val="accent6"/>
                      </a:solidFill>
                    </a:endParaRPr>
                  </a:p>
                </p:txBody>
              </p:sp>
            </p:grpSp>
          </p:grpSp>
        </p:grpSp>
      </p:grpSp>
      <p:cxnSp>
        <p:nvCxnSpPr>
          <p:cNvPr id="90" name="Straight Connector 89"/>
          <p:cNvCxnSpPr/>
          <p:nvPr/>
        </p:nvCxnSpPr>
        <p:spPr>
          <a:xfrm>
            <a:off x="0" y="685800"/>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 Box 42"/>
          <p:cNvSpPr txBox="1">
            <a:spLocks noChangeArrowheads="1"/>
          </p:cNvSpPr>
          <p:nvPr/>
        </p:nvSpPr>
        <p:spPr bwMode="auto">
          <a:xfrm>
            <a:off x="304800" y="6019800"/>
            <a:ext cx="8610600" cy="830263"/>
          </a:xfrm>
          <a:prstGeom prst="rect">
            <a:avLst/>
          </a:prstGeom>
          <a:solidFill>
            <a:schemeClr val="tx2"/>
          </a:solidFill>
          <a:ln w="9525">
            <a:noFill/>
            <a:miter lim="800000"/>
            <a:headEnd/>
            <a:tailEnd/>
          </a:ln>
        </p:spPr>
        <p:txBody>
          <a:bodyPr>
            <a:spAutoFit/>
          </a:bodyPr>
          <a:lstStyle/>
          <a:p>
            <a:pPr fontAlgn="auto">
              <a:spcBef>
                <a:spcPts val="0"/>
              </a:spcBef>
              <a:spcAft>
                <a:spcPts val="0"/>
              </a:spcAft>
              <a:defRPr/>
            </a:pPr>
            <a:r>
              <a:rPr lang="en-US" sz="1600" dirty="0">
                <a:solidFill>
                  <a:srgbClr val="FFFF99"/>
                </a:solidFill>
                <a:latin typeface="+mn-lt"/>
                <a:cs typeface="+mn-cs"/>
              </a:rPr>
              <a:t>Link JS, Gamble RJ, Fulton EA. 2011. NEUS – Atlantis: Construction, Calibration, and Application of an Ecosystem Model with Ecological Interactions, Physiographic Conditions, and Fleet Behavior. NOAA Tech Memo NMFS NE-218 247 p. Available at </a:t>
            </a:r>
            <a:r>
              <a:rPr lang="en-US" sz="1600" dirty="0">
                <a:solidFill>
                  <a:schemeClr val="accent5">
                    <a:lumMod val="20000"/>
                    <a:lumOff val="80000"/>
                  </a:schemeClr>
                </a:solidFill>
                <a:latin typeface="+mn-lt"/>
                <a:cs typeface="+mn-cs"/>
              </a:rPr>
              <a:t>http://www.nefsc.noaa.gov/nefsc/publications</a:t>
            </a:r>
            <a:r>
              <a:rPr lang="en-US" sz="1600" dirty="0">
                <a:solidFill>
                  <a:srgbClr val="FFFF99"/>
                </a:solidFill>
                <a:latin typeface="+mn-lt"/>
                <a:cs typeface="+mn-cs"/>
                <a:hlinkClick r:id="rId4"/>
              </a:rPr>
              <a:t>/</a:t>
            </a:r>
            <a:r>
              <a:rPr lang="en-US" sz="1600" b="1" dirty="0">
                <a:solidFill>
                  <a:srgbClr val="FFFF99"/>
                </a:solidFill>
                <a:latin typeface="+mn-lt"/>
                <a:cs typeface="Arial" pitchFamily="34" charset="0"/>
              </a:rPr>
              <a:t>.</a:t>
            </a:r>
          </a:p>
        </p:txBody>
      </p:sp>
      <p:grpSp>
        <p:nvGrpSpPr>
          <p:cNvPr id="6" name="Group 23"/>
          <p:cNvGrpSpPr>
            <a:grpSpLocks/>
          </p:cNvGrpSpPr>
          <p:nvPr/>
        </p:nvGrpSpPr>
        <p:grpSpPr bwMode="auto">
          <a:xfrm>
            <a:off x="5486400" y="685800"/>
            <a:ext cx="3352800" cy="3733800"/>
            <a:chOff x="152400" y="638175"/>
            <a:chExt cx="4800600" cy="6067425"/>
          </a:xfrm>
        </p:grpSpPr>
        <p:pic>
          <p:nvPicPr>
            <p:cNvPr id="40971" name="Picture 3" descr="phytop_aster1"/>
            <p:cNvPicPr>
              <a:picLocks noChangeAspect="1" noChangeArrowheads="1"/>
            </p:cNvPicPr>
            <p:nvPr/>
          </p:nvPicPr>
          <p:blipFill>
            <a:blip r:embed="rId5"/>
            <a:srcRect/>
            <a:stretch>
              <a:fillRect/>
            </a:stretch>
          </p:blipFill>
          <p:spPr bwMode="auto">
            <a:xfrm>
              <a:off x="152400" y="4572000"/>
              <a:ext cx="2648704" cy="2133600"/>
            </a:xfrm>
            <a:prstGeom prst="rect">
              <a:avLst/>
            </a:prstGeom>
            <a:noFill/>
            <a:ln w="9525">
              <a:noFill/>
              <a:miter lim="800000"/>
              <a:headEnd/>
              <a:tailEnd/>
            </a:ln>
          </p:spPr>
        </p:pic>
        <p:pic>
          <p:nvPicPr>
            <p:cNvPr id="40972" name="Picture 3" descr="copepod"/>
            <p:cNvPicPr>
              <a:picLocks noChangeAspect="1" noChangeArrowheads="1"/>
            </p:cNvPicPr>
            <p:nvPr/>
          </p:nvPicPr>
          <p:blipFill>
            <a:blip r:embed="rId6"/>
            <a:srcRect/>
            <a:stretch>
              <a:fillRect/>
            </a:stretch>
          </p:blipFill>
          <p:spPr bwMode="auto">
            <a:xfrm>
              <a:off x="2514600" y="5227702"/>
              <a:ext cx="2209800" cy="1477898"/>
            </a:xfrm>
            <a:prstGeom prst="rect">
              <a:avLst/>
            </a:prstGeom>
            <a:noFill/>
            <a:ln w="9525">
              <a:noFill/>
              <a:miter lim="800000"/>
              <a:headEnd/>
              <a:tailEnd/>
            </a:ln>
          </p:spPr>
        </p:pic>
        <p:pic>
          <p:nvPicPr>
            <p:cNvPr id="40973" name="Picture 22" descr="rightwhales"/>
            <p:cNvPicPr>
              <a:picLocks noChangeAspect="1" noChangeArrowheads="1"/>
            </p:cNvPicPr>
            <p:nvPr/>
          </p:nvPicPr>
          <p:blipFill>
            <a:blip r:embed="rId7"/>
            <a:srcRect/>
            <a:stretch>
              <a:fillRect/>
            </a:stretch>
          </p:blipFill>
          <p:spPr bwMode="auto">
            <a:xfrm>
              <a:off x="152400" y="1289029"/>
              <a:ext cx="2438399" cy="1606571"/>
            </a:xfrm>
            <a:prstGeom prst="rect">
              <a:avLst/>
            </a:prstGeom>
            <a:noFill/>
            <a:ln w="9525">
              <a:noFill/>
              <a:miter lim="800000"/>
              <a:headEnd/>
              <a:tailEnd/>
            </a:ln>
          </p:spPr>
        </p:pic>
        <p:pic>
          <p:nvPicPr>
            <p:cNvPr id="40974" name="Picture 27" descr="herring"/>
            <p:cNvPicPr>
              <a:picLocks noChangeAspect="1" noChangeArrowheads="1"/>
            </p:cNvPicPr>
            <p:nvPr/>
          </p:nvPicPr>
          <p:blipFill>
            <a:blip r:embed="rId8"/>
            <a:srcRect r="9280"/>
            <a:stretch>
              <a:fillRect/>
            </a:stretch>
          </p:blipFill>
          <p:spPr bwMode="auto">
            <a:xfrm>
              <a:off x="152400" y="2743200"/>
              <a:ext cx="2514600" cy="1775937"/>
            </a:xfrm>
            <a:prstGeom prst="rect">
              <a:avLst/>
            </a:prstGeom>
            <a:noFill/>
            <a:ln w="9525">
              <a:noFill/>
              <a:miter lim="800000"/>
              <a:headEnd/>
              <a:tailEnd/>
            </a:ln>
          </p:spPr>
        </p:pic>
        <p:pic>
          <p:nvPicPr>
            <p:cNvPr id="40975" name="Picture 28" descr="cod"/>
            <p:cNvPicPr>
              <a:picLocks noChangeAspect="1" noChangeArrowheads="1"/>
            </p:cNvPicPr>
            <p:nvPr/>
          </p:nvPicPr>
          <p:blipFill>
            <a:blip r:embed="rId9"/>
            <a:srcRect/>
            <a:stretch>
              <a:fillRect/>
            </a:stretch>
          </p:blipFill>
          <p:spPr bwMode="auto">
            <a:xfrm>
              <a:off x="2667000" y="2819400"/>
              <a:ext cx="2021898" cy="1134590"/>
            </a:xfrm>
            <a:prstGeom prst="rect">
              <a:avLst/>
            </a:prstGeom>
            <a:noFill/>
            <a:ln w="9525">
              <a:noFill/>
              <a:miter lim="800000"/>
              <a:headEnd/>
              <a:tailEnd/>
            </a:ln>
          </p:spPr>
        </p:pic>
        <p:pic>
          <p:nvPicPr>
            <p:cNvPr id="40976" name="Picture 23" descr="scallop"/>
            <p:cNvPicPr>
              <a:picLocks noChangeAspect="1" noChangeArrowheads="1"/>
            </p:cNvPicPr>
            <p:nvPr/>
          </p:nvPicPr>
          <p:blipFill>
            <a:blip r:embed="rId10"/>
            <a:srcRect b="1700"/>
            <a:stretch>
              <a:fillRect/>
            </a:stretch>
          </p:blipFill>
          <p:spPr bwMode="auto">
            <a:xfrm>
              <a:off x="3121314" y="3810000"/>
              <a:ext cx="1831686" cy="1447800"/>
            </a:xfrm>
            <a:prstGeom prst="rect">
              <a:avLst/>
            </a:prstGeom>
            <a:noFill/>
            <a:ln w="9525">
              <a:noFill/>
              <a:miter lim="800000"/>
              <a:headEnd/>
              <a:tailEnd/>
            </a:ln>
          </p:spPr>
        </p:pic>
        <p:sp>
          <p:nvSpPr>
            <p:cNvPr id="40977" name="Text Box 18"/>
            <p:cNvSpPr txBox="1">
              <a:spLocks noChangeArrowheads="1"/>
            </p:cNvSpPr>
            <p:nvPr/>
          </p:nvSpPr>
          <p:spPr bwMode="auto">
            <a:xfrm>
              <a:off x="807027" y="638175"/>
              <a:ext cx="3142600" cy="650179"/>
            </a:xfrm>
            <a:prstGeom prst="rect">
              <a:avLst/>
            </a:prstGeom>
            <a:noFill/>
            <a:ln w="9525">
              <a:noFill/>
              <a:miter lim="800000"/>
              <a:headEnd/>
              <a:tailEnd/>
            </a:ln>
          </p:spPr>
          <p:txBody>
            <a:bodyPr wrap="none">
              <a:spAutoFit/>
            </a:bodyPr>
            <a:lstStyle/>
            <a:p>
              <a:r>
                <a:rPr lang="en-US" sz="2000">
                  <a:solidFill>
                    <a:schemeClr val="bg1"/>
                  </a:solidFill>
                  <a:latin typeface="Arial Narrow" pitchFamily="34" charset="0"/>
                </a:rPr>
                <a:t>45 Functional Groups</a:t>
              </a:r>
            </a:p>
          </p:txBody>
        </p:sp>
        <p:pic>
          <p:nvPicPr>
            <p:cNvPr id="40978" name="Picture 31" descr="dogfish"/>
            <p:cNvPicPr>
              <a:picLocks noChangeAspect="1" noChangeArrowheads="1"/>
            </p:cNvPicPr>
            <p:nvPr/>
          </p:nvPicPr>
          <p:blipFill>
            <a:blip r:embed="rId11"/>
            <a:srcRect l="22482"/>
            <a:stretch>
              <a:fillRect/>
            </a:stretch>
          </p:blipFill>
          <p:spPr bwMode="auto">
            <a:xfrm>
              <a:off x="152400" y="3834412"/>
              <a:ext cx="1313651" cy="1270988"/>
            </a:xfrm>
            <a:prstGeom prst="rect">
              <a:avLst/>
            </a:prstGeom>
            <a:noFill/>
            <a:ln w="9525">
              <a:noFill/>
              <a:miter lim="800000"/>
              <a:headEnd/>
              <a:tailEnd/>
            </a:ln>
          </p:spPr>
        </p:pic>
        <p:pic>
          <p:nvPicPr>
            <p:cNvPr id="40979" name="Picture 25" descr="D:\herringgull_100.jpg"/>
            <p:cNvPicPr>
              <a:picLocks noChangeAspect="1" noChangeArrowheads="1"/>
            </p:cNvPicPr>
            <p:nvPr/>
          </p:nvPicPr>
          <p:blipFill>
            <a:blip r:embed="rId12"/>
            <a:srcRect/>
            <a:stretch>
              <a:fillRect/>
            </a:stretch>
          </p:blipFill>
          <p:spPr bwMode="auto">
            <a:xfrm>
              <a:off x="2667000" y="1427200"/>
              <a:ext cx="1981200" cy="1316000"/>
            </a:xfrm>
            <a:prstGeom prst="rect">
              <a:avLst/>
            </a:prstGeom>
            <a:noFill/>
            <a:ln w="9525">
              <a:noFill/>
              <a:miter lim="800000"/>
              <a:headEnd/>
              <a:tailEnd/>
            </a:ln>
          </p:spPr>
        </p:pic>
        <p:pic>
          <p:nvPicPr>
            <p:cNvPr id="40980" name="Picture 3077" descr="D:\cerianthids_300.jpg"/>
            <p:cNvPicPr>
              <a:picLocks noChangeAspect="1" noChangeArrowheads="1"/>
            </p:cNvPicPr>
            <p:nvPr/>
          </p:nvPicPr>
          <p:blipFill>
            <a:blip r:embed="rId13"/>
            <a:srcRect/>
            <a:stretch>
              <a:fillRect/>
            </a:stretch>
          </p:blipFill>
          <p:spPr bwMode="auto">
            <a:xfrm>
              <a:off x="1295400" y="3886200"/>
              <a:ext cx="1988828" cy="1330325"/>
            </a:xfrm>
            <a:prstGeom prst="rect">
              <a:avLst/>
            </a:prstGeom>
            <a:noFill/>
            <a:ln w="9525">
              <a:noFill/>
              <a:miter lim="800000"/>
              <a:headEnd/>
              <a:tailEnd/>
            </a:ln>
          </p:spPr>
        </p:pic>
      </p:grpSp>
      <p:pic>
        <p:nvPicPr>
          <p:cNvPr id="40967" name="Picture 29" descr="fleet2"/>
          <p:cNvPicPr>
            <a:picLocks noChangeAspect="1" noChangeArrowheads="1"/>
          </p:cNvPicPr>
          <p:nvPr/>
        </p:nvPicPr>
        <p:blipFill>
          <a:blip r:embed="rId14"/>
          <a:srcRect/>
          <a:stretch>
            <a:fillRect/>
          </a:stretch>
        </p:blipFill>
        <p:spPr bwMode="auto">
          <a:xfrm>
            <a:off x="3886200" y="4838700"/>
            <a:ext cx="1657350" cy="1103313"/>
          </a:xfrm>
          <a:prstGeom prst="rect">
            <a:avLst/>
          </a:prstGeom>
          <a:noFill/>
          <a:ln w="9525">
            <a:noFill/>
            <a:miter lim="800000"/>
            <a:headEnd/>
            <a:tailEnd/>
          </a:ln>
        </p:spPr>
      </p:pic>
      <p:pic>
        <p:nvPicPr>
          <p:cNvPr id="40968" name="Picture 30" descr="fleet1"/>
          <p:cNvPicPr>
            <a:picLocks noChangeAspect="1" noChangeArrowheads="1"/>
          </p:cNvPicPr>
          <p:nvPr/>
        </p:nvPicPr>
        <p:blipFill>
          <a:blip r:embed="rId15"/>
          <a:srcRect/>
          <a:stretch>
            <a:fillRect/>
          </a:stretch>
        </p:blipFill>
        <p:spPr bwMode="auto">
          <a:xfrm>
            <a:off x="2336800" y="4838700"/>
            <a:ext cx="1473200" cy="1103313"/>
          </a:xfrm>
          <a:prstGeom prst="rect">
            <a:avLst/>
          </a:prstGeom>
          <a:noFill/>
          <a:ln w="9525">
            <a:noFill/>
            <a:miter lim="800000"/>
            <a:headEnd/>
            <a:tailEnd/>
          </a:ln>
        </p:spPr>
      </p:pic>
      <p:pic>
        <p:nvPicPr>
          <p:cNvPr id="40969" name="Picture 32" descr="scallop dredge"/>
          <p:cNvPicPr>
            <a:picLocks noChangeAspect="1" noChangeArrowheads="1"/>
          </p:cNvPicPr>
          <p:nvPr/>
        </p:nvPicPr>
        <p:blipFill>
          <a:blip r:embed="rId16"/>
          <a:srcRect/>
          <a:stretch>
            <a:fillRect/>
          </a:stretch>
        </p:blipFill>
        <p:spPr bwMode="auto">
          <a:xfrm>
            <a:off x="685800" y="3733800"/>
            <a:ext cx="1554163" cy="2209800"/>
          </a:xfrm>
          <a:prstGeom prst="rect">
            <a:avLst/>
          </a:prstGeom>
          <a:noFill/>
          <a:ln w="9525">
            <a:noFill/>
            <a:miter lim="800000"/>
            <a:headEnd/>
            <a:tailEnd/>
          </a:ln>
        </p:spPr>
      </p:pic>
      <p:sp>
        <p:nvSpPr>
          <p:cNvPr id="40970" name="Text Box 31"/>
          <p:cNvSpPr txBox="1">
            <a:spLocks noChangeArrowheads="1"/>
          </p:cNvSpPr>
          <p:nvPr/>
        </p:nvSpPr>
        <p:spPr bwMode="auto">
          <a:xfrm>
            <a:off x="2363788" y="4343400"/>
            <a:ext cx="1712912" cy="400050"/>
          </a:xfrm>
          <a:prstGeom prst="rect">
            <a:avLst/>
          </a:prstGeom>
          <a:noFill/>
          <a:ln w="9525">
            <a:noFill/>
            <a:miter lim="800000"/>
            <a:headEnd/>
            <a:tailEnd/>
          </a:ln>
        </p:spPr>
        <p:txBody>
          <a:bodyPr wrap="none">
            <a:spAutoFit/>
          </a:bodyPr>
          <a:lstStyle/>
          <a:p>
            <a:pPr algn="ctr"/>
            <a:r>
              <a:rPr lang="en-US" sz="2000">
                <a:solidFill>
                  <a:schemeClr val="bg1"/>
                </a:solidFill>
                <a:latin typeface="Arial Narrow" pitchFamily="34" charset="0"/>
              </a:rPr>
              <a:t>18 Fishing fleets</a:t>
            </a:r>
          </a:p>
        </p:txBody>
      </p:sp>
      <p:sp>
        <p:nvSpPr>
          <p:cNvPr id="38" name="Title 8"/>
          <p:cNvSpPr>
            <a:spLocks noGrp="1"/>
          </p:cNvSpPr>
          <p:nvPr>
            <p:ph type="title"/>
          </p:nvPr>
        </p:nvSpPr>
        <p:spPr>
          <a:xfrm>
            <a:off x="457200" y="58054"/>
            <a:ext cx="8229600" cy="676014"/>
          </a:xfrm>
        </p:spPr>
        <p:txBody>
          <a:bodyPr>
            <a:normAutofit/>
          </a:bodyPr>
          <a:lstStyle/>
          <a:p>
            <a:r>
              <a:rPr lang="en-US" dirty="0" smtClean="0"/>
              <a:t>Atlantis Northeast US</a:t>
            </a:r>
            <a:endParaRPr lang="en-US" dirty="0"/>
          </a:p>
        </p:txBody>
      </p:sp>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32213870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6343"/>
            <a:ext cx="8229600" cy="688359"/>
          </a:xfrm>
        </p:spPr>
        <p:txBody>
          <a:bodyPr>
            <a:normAutofit fontScale="90000"/>
          </a:bodyPr>
          <a:lstStyle/>
          <a:p>
            <a:r>
              <a:rPr lang="en-US" dirty="0" smtClean="0"/>
              <a:t>“Sunlight to Dinner plate”</a:t>
            </a:r>
            <a:br>
              <a:rPr lang="en-US" dirty="0" smtClean="0"/>
            </a:br>
            <a:r>
              <a:rPr lang="en-US" dirty="0" smtClean="0"/>
              <a:t>End-to-end model types (Fulton 2010)</a:t>
            </a:r>
            <a:endParaRPr lang="en-US" dirty="0"/>
          </a:p>
        </p:txBody>
      </p:sp>
      <p:sp>
        <p:nvSpPr>
          <p:cNvPr id="3" name="Content Placeholder 2"/>
          <p:cNvSpPr>
            <a:spLocks noGrp="1"/>
          </p:cNvSpPr>
          <p:nvPr>
            <p:ph idx="1"/>
          </p:nvPr>
        </p:nvSpPr>
        <p:spPr>
          <a:xfrm>
            <a:off x="457200" y="1514800"/>
            <a:ext cx="8229600" cy="5588417"/>
          </a:xfrm>
        </p:spPr>
        <p:txBody>
          <a:bodyPr>
            <a:normAutofit/>
          </a:bodyPr>
          <a:lstStyle/>
          <a:p>
            <a:r>
              <a:rPr lang="en-US" dirty="0" smtClean="0"/>
              <a:t>Qualitative (and conceptual) models</a:t>
            </a:r>
          </a:p>
          <a:p>
            <a:pPr lvl="1"/>
            <a:r>
              <a:rPr lang="en-US" dirty="0" smtClean="0"/>
              <a:t>e.g. Loop analysis</a:t>
            </a:r>
          </a:p>
          <a:p>
            <a:r>
              <a:rPr lang="en-US" dirty="0" smtClean="0"/>
              <a:t>Aggregate system (or network based) models</a:t>
            </a:r>
          </a:p>
          <a:p>
            <a:pPr lvl="1"/>
            <a:r>
              <a:rPr lang="en-US" dirty="0" smtClean="0"/>
              <a:t>e.g. </a:t>
            </a:r>
            <a:r>
              <a:rPr lang="en-US" dirty="0" err="1" smtClean="0"/>
              <a:t>Ecopath</a:t>
            </a:r>
            <a:r>
              <a:rPr lang="en-US" dirty="0" smtClean="0"/>
              <a:t> with </a:t>
            </a:r>
            <a:r>
              <a:rPr lang="en-US" dirty="0" err="1" smtClean="0"/>
              <a:t>Ecosim</a:t>
            </a:r>
            <a:r>
              <a:rPr lang="en-US" dirty="0" smtClean="0"/>
              <a:t> (</a:t>
            </a:r>
            <a:r>
              <a:rPr lang="en-US" dirty="0" err="1" smtClean="0"/>
              <a:t>EwE</a:t>
            </a:r>
            <a:r>
              <a:rPr lang="en-US" dirty="0" smtClean="0"/>
              <a:t>)</a:t>
            </a:r>
          </a:p>
          <a:p>
            <a:r>
              <a:rPr lang="en-US" dirty="0" err="1" smtClean="0"/>
              <a:t>Biogeochemically</a:t>
            </a:r>
            <a:r>
              <a:rPr lang="en-US" dirty="0" smtClean="0"/>
              <a:t> based models</a:t>
            </a:r>
          </a:p>
          <a:p>
            <a:pPr lvl="1"/>
            <a:r>
              <a:rPr lang="en-US" dirty="0" smtClean="0"/>
              <a:t>ERSEM, NEMURO, Atlantis</a:t>
            </a:r>
          </a:p>
          <a:p>
            <a:r>
              <a:rPr lang="en-US" dirty="0" smtClean="0"/>
              <a:t>Coupled and hybrid models</a:t>
            </a:r>
          </a:p>
          <a:p>
            <a:pPr lvl="1"/>
            <a:r>
              <a:rPr lang="en-US" dirty="0" smtClean="0"/>
              <a:t>SEAPODYM, APECOSM</a:t>
            </a:r>
          </a:p>
          <a:p>
            <a:pPr lvl="1"/>
            <a:r>
              <a:rPr lang="en-US" dirty="0" smtClean="0"/>
              <a:t>Agent-based models (OSMOSE, </a:t>
            </a:r>
            <a:r>
              <a:rPr lang="en-US" dirty="0" err="1" smtClean="0"/>
              <a:t>InVitro</a:t>
            </a:r>
            <a:r>
              <a:rPr lang="en-US" dirty="0" smtClean="0"/>
              <a:t>)</a:t>
            </a:r>
          </a:p>
          <a:p>
            <a:endParaRPr lang="en-US" dirty="0" smtClean="0"/>
          </a:p>
          <a:p>
            <a:endParaRPr lang="en-US" dirty="0"/>
          </a:p>
        </p:txBody>
      </p:sp>
    </p:spTree>
    <p:extLst>
      <p:ext uri="{BB962C8B-B14F-4D97-AF65-F5344CB8AC3E}">
        <p14:creationId xmlns:p14="http://schemas.microsoft.com/office/powerpoint/2010/main" val="12613946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here</a:t>
            </a:r>
            <a:endParaRPr lang="en-US" dirty="0"/>
          </a:p>
        </p:txBody>
      </p:sp>
      <p:pic>
        <p:nvPicPr>
          <p:cNvPr id="5" name="Picture 4"/>
          <p:cNvPicPr>
            <a:picLocks noChangeAspect="1"/>
          </p:cNvPicPr>
          <p:nvPr/>
        </p:nvPicPr>
        <p:blipFill>
          <a:blip r:embed="rId2"/>
          <a:stretch>
            <a:fillRect/>
          </a:stretch>
        </p:blipFill>
        <p:spPr>
          <a:xfrm>
            <a:off x="1155700" y="0"/>
            <a:ext cx="6809491" cy="6858000"/>
          </a:xfrm>
          <a:prstGeom prst="rect">
            <a:avLst/>
          </a:prstGeom>
        </p:spPr>
      </p:pic>
    </p:spTree>
    <p:extLst>
      <p:ext uri="{BB962C8B-B14F-4D97-AF65-F5344CB8AC3E}">
        <p14:creationId xmlns:p14="http://schemas.microsoft.com/office/powerpoint/2010/main" val="2092962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Northeast US: Indicators sensitive to effects of acidification, magnitude depends on scenario</a:t>
            </a:r>
            <a:endParaRPr lang="en-US" dirty="0"/>
          </a:p>
        </p:txBody>
      </p:sp>
      <p:pic>
        <p:nvPicPr>
          <p:cNvPr id="15361" name="Picture 1"/>
          <p:cNvPicPr>
            <a:picLocks noChangeAspect="1" noChangeArrowheads="1"/>
          </p:cNvPicPr>
          <p:nvPr/>
        </p:nvPicPr>
        <p:blipFill>
          <a:blip r:embed="rId2"/>
          <a:srcRect l="3005" t="16526" r="9014" b="9014"/>
          <a:stretch>
            <a:fillRect/>
          </a:stretch>
        </p:blipFill>
        <p:spPr bwMode="auto">
          <a:xfrm>
            <a:off x="4267656" y="1716681"/>
            <a:ext cx="4948184" cy="4187646"/>
          </a:xfrm>
          <a:prstGeom prst="rect">
            <a:avLst/>
          </a:prstGeom>
          <a:noFill/>
          <a:ln w="9525">
            <a:noFill/>
            <a:miter lim="800000"/>
            <a:headEnd/>
            <a:tailEnd/>
          </a:ln>
        </p:spPr>
      </p:pic>
      <p:sp>
        <p:nvSpPr>
          <p:cNvPr id="7" name="TextBox 6"/>
          <p:cNvSpPr txBox="1"/>
          <p:nvPr/>
        </p:nvSpPr>
        <p:spPr>
          <a:xfrm>
            <a:off x="6198630" y="6457890"/>
            <a:ext cx="2945370" cy="400110"/>
          </a:xfrm>
          <a:prstGeom prst="rect">
            <a:avLst/>
          </a:prstGeom>
          <a:noFill/>
        </p:spPr>
        <p:txBody>
          <a:bodyPr wrap="square" rtlCol="0">
            <a:spAutoFit/>
          </a:bodyPr>
          <a:lstStyle/>
          <a:p>
            <a:r>
              <a:rPr lang="en-US" sz="2000" i="1" dirty="0" smtClean="0"/>
              <a:t>Fay et al. In Review. MEPS</a:t>
            </a:r>
            <a:endParaRPr lang="en-US" sz="2000" i="1" dirty="0"/>
          </a:p>
        </p:txBody>
      </p:sp>
      <p:sp>
        <p:nvSpPr>
          <p:cNvPr id="6" name="Content Placeholder 2"/>
          <p:cNvSpPr>
            <a:spLocks noGrp="1"/>
          </p:cNvSpPr>
          <p:nvPr>
            <p:ph idx="1"/>
          </p:nvPr>
        </p:nvSpPr>
        <p:spPr>
          <a:xfrm>
            <a:off x="360000" y="1449776"/>
            <a:ext cx="4175368" cy="5008114"/>
          </a:xfrm>
        </p:spPr>
        <p:txBody>
          <a:bodyPr>
            <a:normAutofit fontScale="77500" lnSpcReduction="20000"/>
          </a:bodyPr>
          <a:lstStyle/>
          <a:p>
            <a:r>
              <a:rPr lang="en-AU" sz="3300" kern="0" dirty="0" smtClean="0">
                <a:solidFill>
                  <a:schemeClr val="tx2"/>
                </a:solidFill>
                <a:latin typeface="Calibri" pitchFamily="34" charset="0"/>
                <a:ea typeface="Tahoma" pitchFamily="34" charset="0"/>
                <a:cs typeface="Tahoma" pitchFamily="34" charset="0"/>
              </a:rPr>
              <a:t>Effects </a:t>
            </a:r>
            <a:r>
              <a:rPr lang="en-AU" sz="3300" kern="0" dirty="0">
                <a:solidFill>
                  <a:schemeClr val="tx2"/>
                </a:solidFill>
                <a:latin typeface="Calibri" pitchFamily="34" charset="0"/>
                <a:ea typeface="Tahoma" pitchFamily="34" charset="0"/>
                <a:cs typeface="Tahoma" pitchFamily="34" charset="0"/>
              </a:rPr>
              <a:t>of </a:t>
            </a:r>
            <a:r>
              <a:rPr lang="en-AU" sz="3300" kern="0" dirty="0" smtClean="0">
                <a:solidFill>
                  <a:schemeClr val="tx2"/>
                </a:solidFill>
                <a:latin typeface="Calibri" pitchFamily="34" charset="0"/>
                <a:ea typeface="Tahoma" pitchFamily="34" charset="0"/>
                <a:cs typeface="Tahoma" pitchFamily="34" charset="0"/>
              </a:rPr>
              <a:t>acidification </a:t>
            </a:r>
            <a:r>
              <a:rPr lang="en-AU" sz="3300" kern="0" dirty="0">
                <a:solidFill>
                  <a:schemeClr val="tx2"/>
                </a:solidFill>
                <a:latin typeface="Calibri" pitchFamily="34" charset="0"/>
                <a:ea typeface="Tahoma" pitchFamily="34" charset="0"/>
                <a:cs typeface="Tahoma" pitchFamily="34" charset="0"/>
              </a:rPr>
              <a:t>transfer to species not directly </a:t>
            </a:r>
            <a:r>
              <a:rPr lang="en-AU" sz="3300" kern="0" dirty="0" smtClean="0">
                <a:solidFill>
                  <a:schemeClr val="tx2"/>
                </a:solidFill>
                <a:latin typeface="Calibri" pitchFamily="34" charset="0"/>
                <a:ea typeface="Tahoma" pitchFamily="34" charset="0"/>
                <a:cs typeface="Tahoma" pitchFamily="34" charset="0"/>
              </a:rPr>
              <a:t>vulnerable.</a:t>
            </a:r>
          </a:p>
          <a:p>
            <a:r>
              <a:rPr lang="en-AU" sz="3300" kern="0" dirty="0" smtClean="0">
                <a:solidFill>
                  <a:schemeClr val="tx2"/>
                </a:solidFill>
                <a:latin typeface="Calibri" pitchFamily="34" charset="0"/>
                <a:ea typeface="Tahoma" pitchFamily="34" charset="0"/>
                <a:cs typeface="Tahoma" pitchFamily="34" charset="0"/>
              </a:rPr>
              <a:t>Can see large negative effects on fisheries yield.</a:t>
            </a:r>
          </a:p>
          <a:p>
            <a:pPr lvl="0" defTabSz="914400" eaLnBrk="0" fontAlgn="base" hangingPunct="0">
              <a:lnSpc>
                <a:spcPct val="90000"/>
              </a:lnSpc>
              <a:spcBef>
                <a:spcPts val="1800"/>
              </a:spcBef>
              <a:spcAft>
                <a:spcPct val="0"/>
              </a:spcAft>
              <a:buFontTx/>
              <a:buChar char="•"/>
              <a:defRPr/>
            </a:pPr>
            <a:r>
              <a:rPr lang="en-US" sz="3300" kern="0" dirty="0" smtClean="0">
                <a:solidFill>
                  <a:schemeClr val="tx2"/>
                </a:solidFill>
                <a:latin typeface="Calibri" pitchFamily="34" charset="0"/>
                <a:ea typeface="Tahoma" pitchFamily="34" charset="0"/>
                <a:cs typeface="Tahoma" pitchFamily="34" charset="0"/>
              </a:rPr>
              <a:t>Dependent on detail of modeling acidification effects. </a:t>
            </a:r>
            <a:r>
              <a:rPr lang="en-US" sz="3300" dirty="0" smtClean="0">
                <a:solidFill>
                  <a:schemeClr val="tx2"/>
                </a:solidFill>
                <a:latin typeface="Calibri" panose="020F0502020204030204" pitchFamily="34" charset="0"/>
              </a:rPr>
              <a:t>Future </a:t>
            </a:r>
            <a:r>
              <a:rPr lang="en-US" sz="3300" dirty="0">
                <a:solidFill>
                  <a:schemeClr val="tx2"/>
                </a:solidFill>
                <a:latin typeface="Calibri" panose="020F0502020204030204" pitchFamily="34" charset="0"/>
              </a:rPr>
              <a:t>versions of our Atlantis model will model functional responses to pH and ocean </a:t>
            </a:r>
            <a:r>
              <a:rPr lang="en-US" sz="3300" dirty="0" smtClean="0">
                <a:solidFill>
                  <a:schemeClr val="tx2"/>
                </a:solidFill>
                <a:latin typeface="Calibri" panose="020F0502020204030204" pitchFamily="34" charset="0"/>
              </a:rPr>
              <a:t>chemistry.</a:t>
            </a:r>
          </a:p>
          <a:p>
            <a:pPr lvl="0" defTabSz="914400" eaLnBrk="0" fontAlgn="base" hangingPunct="0">
              <a:lnSpc>
                <a:spcPct val="90000"/>
              </a:lnSpc>
              <a:spcBef>
                <a:spcPts val="1800"/>
              </a:spcBef>
              <a:spcAft>
                <a:spcPct val="0"/>
              </a:spcAft>
              <a:buFontTx/>
              <a:buChar char="•"/>
              <a:defRPr/>
            </a:pPr>
            <a:r>
              <a:rPr lang="en-US" dirty="0" smtClean="0">
                <a:solidFill>
                  <a:srgbClr val="1F497D"/>
                </a:solidFill>
              </a:rPr>
              <a:t>Results </a:t>
            </a:r>
            <a:r>
              <a:rPr lang="en-US" dirty="0">
                <a:solidFill>
                  <a:srgbClr val="1F497D"/>
                </a:solidFill>
              </a:rPr>
              <a:t>from the Northeast US compare with findings </a:t>
            </a:r>
            <a:r>
              <a:rPr lang="en-US" dirty="0" smtClean="0">
                <a:solidFill>
                  <a:srgbClr val="1F497D"/>
                </a:solidFill>
              </a:rPr>
              <a:t>elsewhere.</a:t>
            </a:r>
            <a:endParaRPr lang="en-AU" kern="0" dirty="0" smtClean="0">
              <a:solidFill>
                <a:schemeClr val="accent1"/>
              </a:solidFill>
              <a:latin typeface="Calibri" pitchFamily="34" charset="0"/>
              <a:ea typeface="Tahoma" pitchFamily="34" charset="0"/>
              <a:cs typeface="Tahoma" pitchFamily="34" charset="0"/>
            </a:endParaRPr>
          </a:p>
          <a:p>
            <a:pPr lvl="0"/>
            <a:endParaRPr lang="en-US" b="1" dirty="0">
              <a:solidFill>
                <a:schemeClr val="accent1"/>
              </a:solidFill>
            </a:endParaRPr>
          </a:p>
          <a:p>
            <a:endParaRPr lang="en-US" dirty="0"/>
          </a:p>
        </p:txBody>
      </p:sp>
    </p:spTree>
    <p:extLst>
      <p:ext uri="{BB962C8B-B14F-4D97-AF65-F5344CB8AC3E}">
        <p14:creationId xmlns:p14="http://schemas.microsoft.com/office/powerpoint/2010/main" val="332073405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52480" y="228600"/>
            <a:ext cx="3962400" cy="5436416"/>
          </a:xfrm>
        </p:spPr>
        <p:txBody>
          <a:bodyPr>
            <a:normAutofit/>
          </a:bodyPr>
          <a:lstStyle/>
          <a:p>
            <a:pPr marL="0" indent="0">
              <a:buNone/>
            </a:pPr>
            <a:r>
              <a:rPr lang="en-US" sz="2400" dirty="0" smtClean="0">
                <a:solidFill>
                  <a:schemeClr val="accent1"/>
                </a:solidFill>
              </a:rPr>
              <a:t>Atlantis: Ocean warming</a:t>
            </a:r>
          </a:p>
          <a:p>
            <a:r>
              <a:rPr lang="en-US" sz="2400" dirty="0" smtClean="0"/>
              <a:t>Scenarios with fixed increases in mean temperature</a:t>
            </a:r>
          </a:p>
          <a:p>
            <a:r>
              <a:rPr lang="en-US" sz="2400" dirty="0" smtClean="0"/>
              <a:t>Changes </a:t>
            </a:r>
            <a:r>
              <a:rPr lang="en-US" sz="2400" dirty="0"/>
              <a:t>in temperature affect functional group </a:t>
            </a:r>
            <a:r>
              <a:rPr lang="en-US" sz="2400" dirty="0" smtClean="0"/>
              <a:t>attributes</a:t>
            </a:r>
            <a:r>
              <a:rPr lang="en-US" sz="2400" dirty="0"/>
              <a:t>: feeding rates, metabolic rates, mortality</a:t>
            </a:r>
            <a:r>
              <a:rPr lang="en-US" sz="2400" dirty="0" smtClean="0"/>
              <a:t>, etc.</a:t>
            </a:r>
            <a:endParaRPr lang="en-US" sz="2400" dirty="0"/>
          </a:p>
          <a:p>
            <a:pPr eaLnBrk="1" hangingPunct="1"/>
            <a:r>
              <a:rPr lang="en-US" sz="2400" dirty="0" smtClean="0"/>
              <a:t>Temperature increase alone causes notable increases in some groups, slight decline in others.</a:t>
            </a:r>
          </a:p>
        </p:txBody>
      </p:sp>
      <p:pic>
        <p:nvPicPr>
          <p:cNvPr id="36867" name="Picture 5"/>
          <p:cNvPicPr>
            <a:picLocks noChangeAspect="1" noChangeArrowheads="1"/>
          </p:cNvPicPr>
          <p:nvPr/>
        </p:nvPicPr>
        <p:blipFill>
          <a:blip r:embed="rId3">
            <a:extLst>
              <a:ext uri="{28A0092B-C50C-407E-A947-70E740481C1C}">
                <a14:useLocalDpi xmlns:a14="http://schemas.microsoft.com/office/drawing/2010/main" val="0"/>
              </a:ext>
            </a:extLst>
          </a:blip>
          <a:srcRect b="50690"/>
          <a:stretch>
            <a:fillRect/>
          </a:stretch>
        </p:blipFill>
        <p:spPr bwMode="auto">
          <a:xfrm>
            <a:off x="4572000" y="141288"/>
            <a:ext cx="4376738" cy="3274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t="82788"/>
          <a:stretch>
            <a:fillRect/>
          </a:stretch>
        </p:blipFill>
        <p:spPr bwMode="auto">
          <a:xfrm>
            <a:off x="4572000" y="2438400"/>
            <a:ext cx="4376738"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b="68321"/>
          <a:stretch>
            <a:fillRect/>
          </a:stretch>
        </p:blipFill>
        <p:spPr bwMode="auto">
          <a:xfrm>
            <a:off x="4659576" y="3476779"/>
            <a:ext cx="4397375" cy="21136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t="83131"/>
          <a:stretch>
            <a:fillRect/>
          </a:stretch>
        </p:blipFill>
        <p:spPr bwMode="auto">
          <a:xfrm>
            <a:off x="4659576" y="5665016"/>
            <a:ext cx="4397375" cy="11255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4372472" y="266438"/>
            <a:ext cx="4648874" cy="9130043"/>
            <a:chOff x="-2324437" y="47779"/>
            <a:chExt cx="4648874" cy="9130043"/>
          </a:xfrm>
        </p:grpSpPr>
        <p:pic>
          <p:nvPicPr>
            <p:cNvPr id="4" name="Picture 3"/>
            <p:cNvPicPr>
              <a:picLocks noChangeAspect="1"/>
            </p:cNvPicPr>
            <p:nvPr/>
          </p:nvPicPr>
          <p:blipFill rotWithShape="1">
            <a:blip r:embed="rId5"/>
            <a:srcRect t="3" b="63996"/>
            <a:stretch/>
          </p:blipFill>
          <p:spPr>
            <a:xfrm>
              <a:off x="-2324437" y="47779"/>
              <a:ext cx="4648874" cy="2468880"/>
            </a:xfrm>
            <a:prstGeom prst="rect">
              <a:avLst/>
            </a:prstGeom>
          </p:spPr>
        </p:pic>
        <p:pic>
          <p:nvPicPr>
            <p:cNvPr id="14" name="Picture 13"/>
            <p:cNvPicPr>
              <a:picLocks noChangeAspect="1"/>
            </p:cNvPicPr>
            <p:nvPr/>
          </p:nvPicPr>
          <p:blipFill rotWithShape="1">
            <a:blip r:embed="rId5"/>
            <a:srcRect t="85694" b="-83028"/>
            <a:stretch/>
          </p:blipFill>
          <p:spPr>
            <a:xfrm>
              <a:off x="-2324437" y="2502702"/>
              <a:ext cx="4648874" cy="6675120"/>
            </a:xfrm>
            <a:prstGeom prst="rect">
              <a:avLst/>
            </a:prstGeom>
          </p:spPr>
        </p:pic>
      </p:grpSp>
      <p:grpSp>
        <p:nvGrpSpPr>
          <p:cNvPr id="15" name="Group 14"/>
          <p:cNvGrpSpPr/>
          <p:nvPr/>
        </p:nvGrpSpPr>
        <p:grpSpPr>
          <a:xfrm>
            <a:off x="4384264" y="3390743"/>
            <a:ext cx="4637082" cy="4319335"/>
            <a:chOff x="7564747" y="27432"/>
            <a:chExt cx="4637082" cy="4319335"/>
          </a:xfrm>
        </p:grpSpPr>
        <p:pic>
          <p:nvPicPr>
            <p:cNvPr id="3" name="Picture 2"/>
            <p:cNvPicPr>
              <a:picLocks noChangeAspect="1"/>
            </p:cNvPicPr>
            <p:nvPr/>
          </p:nvPicPr>
          <p:blipFill rotWithShape="1">
            <a:blip r:embed="rId6"/>
            <a:srcRect t="1381" b="66617"/>
            <a:stretch/>
          </p:blipFill>
          <p:spPr>
            <a:xfrm>
              <a:off x="7564747" y="27432"/>
              <a:ext cx="4637082" cy="2194560"/>
            </a:xfrm>
            <a:prstGeom prst="rect">
              <a:avLst/>
            </a:prstGeom>
          </p:spPr>
        </p:pic>
        <p:pic>
          <p:nvPicPr>
            <p:cNvPr id="17" name="Picture 16"/>
            <p:cNvPicPr>
              <a:picLocks noChangeAspect="1"/>
            </p:cNvPicPr>
            <p:nvPr/>
          </p:nvPicPr>
          <p:blipFill rotWithShape="1">
            <a:blip r:embed="rId6"/>
            <a:srcRect t="82370" b="-14373"/>
            <a:stretch/>
          </p:blipFill>
          <p:spPr>
            <a:xfrm>
              <a:off x="7564747" y="2152207"/>
              <a:ext cx="4637082" cy="2194560"/>
            </a:xfrm>
            <a:prstGeom prst="rect">
              <a:avLst/>
            </a:prstGeom>
          </p:spPr>
        </p:pic>
      </p:grpSp>
      <p:sp>
        <p:nvSpPr>
          <p:cNvPr id="11" name="Rectangle 10"/>
          <p:cNvSpPr/>
          <p:nvPr/>
        </p:nvSpPr>
        <p:spPr>
          <a:xfrm>
            <a:off x="0" y="6448532"/>
            <a:ext cx="5530888" cy="369332"/>
          </a:xfrm>
          <a:prstGeom prst="rect">
            <a:avLst/>
          </a:prstGeom>
          <a:solidFill>
            <a:schemeClr val="bg1"/>
          </a:solidFill>
        </p:spPr>
        <p:txBody>
          <a:bodyPr wrap="square">
            <a:spAutoFit/>
          </a:bodyPr>
          <a:lstStyle/>
          <a:p>
            <a:r>
              <a:rPr lang="en-US" dirty="0" smtClean="0"/>
              <a:t>J.A. Nye et al. 2013. Ecological </a:t>
            </a:r>
            <a:r>
              <a:rPr lang="en-US" dirty="0" err="1" smtClean="0"/>
              <a:t>Modelling</a:t>
            </a:r>
            <a:r>
              <a:rPr lang="en-US" dirty="0" smtClean="0"/>
              <a:t> </a:t>
            </a:r>
            <a:r>
              <a:rPr lang="en-US" i="1" dirty="0" smtClean="0"/>
              <a:t>264: 157– 168</a:t>
            </a:r>
            <a:endParaRPr lang="en-US" dirty="0"/>
          </a:p>
        </p:txBody>
      </p:sp>
    </p:spTree>
    <p:extLst>
      <p:ext uri="{BB962C8B-B14F-4D97-AF65-F5344CB8AC3E}">
        <p14:creationId xmlns:p14="http://schemas.microsoft.com/office/powerpoint/2010/main" val="193075732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9-17 at 9.46.10 AM.png"/>
          <p:cNvPicPr>
            <a:picLocks noChangeAspect="1"/>
          </p:cNvPicPr>
          <p:nvPr/>
        </p:nvPicPr>
        <p:blipFill rotWithShape="1">
          <a:blip r:embed="rId2">
            <a:extLst>
              <a:ext uri="{28A0092B-C50C-407E-A947-70E740481C1C}">
                <a14:useLocalDpi xmlns:a14="http://schemas.microsoft.com/office/drawing/2010/main" val="0"/>
              </a:ext>
            </a:extLst>
          </a:blip>
          <a:srcRect l="3311" t="8201" r="3369" b="6139"/>
          <a:stretch/>
        </p:blipFill>
        <p:spPr>
          <a:xfrm>
            <a:off x="1161145" y="943432"/>
            <a:ext cx="7311572" cy="5874540"/>
          </a:xfrm>
          <a:prstGeom prst="rect">
            <a:avLst/>
          </a:prstGeom>
        </p:spPr>
      </p:pic>
      <p:sp>
        <p:nvSpPr>
          <p:cNvPr id="9" name="Title 8"/>
          <p:cNvSpPr>
            <a:spLocks noGrp="1"/>
          </p:cNvSpPr>
          <p:nvPr>
            <p:ph type="title"/>
          </p:nvPr>
        </p:nvSpPr>
        <p:spPr>
          <a:xfrm>
            <a:off x="457200" y="180869"/>
            <a:ext cx="8229600" cy="676014"/>
          </a:xfrm>
        </p:spPr>
        <p:txBody>
          <a:bodyPr>
            <a:noAutofit/>
          </a:bodyPr>
          <a:lstStyle/>
          <a:p>
            <a:r>
              <a:rPr lang="en-US" sz="2800" dirty="0" smtClean="0"/>
              <a:t>Fishing with threshold-based limit on exploitation:</a:t>
            </a:r>
            <a:br>
              <a:rPr lang="en-US" sz="2800" dirty="0" smtClean="0"/>
            </a:br>
            <a:r>
              <a:rPr lang="en-US" sz="2800" dirty="0" smtClean="0"/>
              <a:t>ecological benefits with little economic cost</a:t>
            </a:r>
            <a:endParaRPr lang="en-US" sz="2800" dirty="0"/>
          </a:p>
        </p:txBody>
      </p:sp>
    </p:spTree>
    <p:extLst>
      <p:ext uri="{BB962C8B-B14F-4D97-AF65-F5344CB8AC3E}">
        <p14:creationId xmlns:p14="http://schemas.microsoft.com/office/powerpoint/2010/main" val="300073846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28095"/>
            <a:ext cx="8446077" cy="688359"/>
          </a:xfrm>
        </p:spPr>
        <p:txBody>
          <a:bodyPr>
            <a:normAutofit fontScale="90000"/>
          </a:bodyPr>
          <a:lstStyle/>
          <a:p>
            <a:r>
              <a:rPr lang="en-US" dirty="0" smtClean="0"/>
              <a:t>Aggregate indicators can mask variable outcomes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514" y="968644"/>
            <a:ext cx="8252151" cy="5889356"/>
          </a:xfrm>
          <a:prstGeom prst="rect">
            <a:avLst/>
          </a:prstGeom>
          <a:noFill/>
          <a:ln>
            <a:noFill/>
          </a:ln>
        </p:spPr>
      </p:pic>
    </p:spTree>
    <p:extLst>
      <p:ext uri="{BB962C8B-B14F-4D97-AF65-F5344CB8AC3E}">
        <p14:creationId xmlns:p14="http://schemas.microsoft.com/office/powerpoint/2010/main" val="185088620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Scenarios - The grand idea</a:t>
            </a:r>
            <a:endParaRPr lang="en-US" dirty="0"/>
          </a:p>
        </p:txBody>
      </p:sp>
      <p:sp>
        <p:nvSpPr>
          <p:cNvPr id="3" name="Content Placeholder 2"/>
          <p:cNvSpPr>
            <a:spLocks noGrp="1"/>
          </p:cNvSpPr>
          <p:nvPr>
            <p:ph idx="1"/>
          </p:nvPr>
        </p:nvSpPr>
        <p:spPr/>
        <p:txBody>
          <a:bodyPr>
            <a:normAutofit/>
          </a:bodyPr>
          <a:lstStyle/>
          <a:p>
            <a:r>
              <a:rPr lang="en-US" dirty="0"/>
              <a:t>How will human pressures affect our marine ecosystems in the future?</a:t>
            </a:r>
          </a:p>
          <a:p>
            <a:pPr lvl="1"/>
            <a:r>
              <a:rPr lang="en-US" dirty="0"/>
              <a:t>Climate change</a:t>
            </a:r>
          </a:p>
          <a:p>
            <a:pPr lvl="1"/>
            <a:r>
              <a:rPr lang="en-US" dirty="0"/>
              <a:t>Fishing</a:t>
            </a:r>
          </a:p>
          <a:p>
            <a:pPr lvl="1"/>
            <a:r>
              <a:rPr lang="en-US" dirty="0"/>
              <a:t>Industrial use (oil, renewables)</a:t>
            </a:r>
          </a:p>
          <a:p>
            <a:r>
              <a:rPr lang="en-US" dirty="0"/>
              <a:t>Compare a range of future scenarios for all Atlantis models worldwide to cover</a:t>
            </a:r>
          </a:p>
          <a:p>
            <a:pPr lvl="1"/>
            <a:r>
              <a:rPr lang="en-US" dirty="0"/>
              <a:t>N – S axis</a:t>
            </a:r>
          </a:p>
          <a:p>
            <a:pPr lvl="1"/>
            <a:r>
              <a:rPr lang="en-US" dirty="0"/>
              <a:t>Climate gradients (Arctic – Tropic</a:t>
            </a:r>
            <a:r>
              <a:rPr lang="en-US" dirty="0" smtClean="0"/>
              <a:t>)</a:t>
            </a:r>
            <a:endParaRPr lang="en-US" dirty="0"/>
          </a:p>
          <a:p>
            <a:endParaRPr lang="en-US" dirty="0"/>
          </a:p>
        </p:txBody>
      </p:sp>
    </p:spTree>
    <p:extLst>
      <p:ext uri="{BB962C8B-B14F-4D97-AF65-F5344CB8AC3E}">
        <p14:creationId xmlns:p14="http://schemas.microsoft.com/office/powerpoint/2010/main" val="975551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Scenarios - Products</a:t>
            </a:r>
            <a:endParaRPr lang="en-US" dirty="0"/>
          </a:p>
        </p:txBody>
      </p:sp>
      <p:sp>
        <p:nvSpPr>
          <p:cNvPr id="3" name="Content Placeholder 2"/>
          <p:cNvSpPr>
            <a:spLocks noGrp="1"/>
          </p:cNvSpPr>
          <p:nvPr>
            <p:ph idx="1"/>
          </p:nvPr>
        </p:nvSpPr>
        <p:spPr/>
        <p:txBody>
          <a:bodyPr>
            <a:normAutofit lnSpcReduction="10000"/>
          </a:bodyPr>
          <a:lstStyle/>
          <a:p>
            <a:r>
              <a:rPr lang="en-US" dirty="0" smtClean="0"/>
              <a:t>Shared code for </a:t>
            </a:r>
            <a:r>
              <a:rPr lang="en-US" dirty="0" err="1" smtClean="0"/>
              <a:t>intercomparison</a:t>
            </a:r>
            <a:endParaRPr lang="en-US" dirty="0" smtClean="0"/>
          </a:p>
          <a:p>
            <a:pPr lvl="1"/>
            <a:r>
              <a:rPr lang="en-US" dirty="0" err="1" smtClean="0"/>
              <a:t>GitHub</a:t>
            </a:r>
            <a:endParaRPr lang="en-US" dirty="0" smtClean="0"/>
          </a:p>
          <a:p>
            <a:r>
              <a:rPr lang="en-US" dirty="0" smtClean="0"/>
              <a:t>Paper(s)</a:t>
            </a:r>
          </a:p>
          <a:p>
            <a:pPr lvl="1"/>
            <a:r>
              <a:rPr lang="en-US" dirty="0"/>
              <a:t>Compare base-case across models</a:t>
            </a:r>
          </a:p>
          <a:p>
            <a:pPr lvl="1"/>
            <a:r>
              <a:rPr lang="en-US" dirty="0"/>
              <a:t>Responses to stressors</a:t>
            </a:r>
          </a:p>
          <a:p>
            <a:pPr lvl="2"/>
            <a:r>
              <a:rPr lang="en-US" dirty="0"/>
              <a:t>Climate change</a:t>
            </a:r>
          </a:p>
          <a:p>
            <a:pPr lvl="2"/>
            <a:r>
              <a:rPr lang="en-US" dirty="0"/>
              <a:t>Fisheries</a:t>
            </a:r>
          </a:p>
          <a:p>
            <a:pPr lvl="2"/>
            <a:r>
              <a:rPr lang="en-US" dirty="0"/>
              <a:t>Industrial activities</a:t>
            </a:r>
          </a:p>
          <a:p>
            <a:r>
              <a:rPr lang="en-US" dirty="0" smtClean="0"/>
              <a:t>Scenario specifications</a:t>
            </a:r>
          </a:p>
          <a:p>
            <a:pPr marL="0" indent="0">
              <a:buNone/>
            </a:pPr>
            <a:r>
              <a:rPr lang="en-US" sz="2600" dirty="0" smtClean="0">
                <a:hlinkClick r:id="rId2"/>
              </a:rPr>
              <a:t>https</a:t>
            </a:r>
            <a:r>
              <a:rPr lang="en-US" sz="2600" dirty="0">
                <a:hlinkClick r:id="rId2"/>
              </a:rPr>
              <a:t>://</a:t>
            </a:r>
            <a:r>
              <a:rPr lang="en-US" sz="2600" dirty="0" err="1">
                <a:hlinkClick r:id="rId2"/>
              </a:rPr>
              <a:t>docs.google.com</a:t>
            </a:r>
            <a:r>
              <a:rPr lang="en-US" sz="2600" dirty="0">
                <a:hlinkClick r:id="rId2"/>
              </a:rPr>
              <a:t>/document/d/1KW9xr7EyR5EVP2alhnkrh-zM6FhfNscDQRAvQaSYLZ4/</a:t>
            </a:r>
            <a:r>
              <a:rPr lang="en-US" sz="2600" dirty="0" err="1">
                <a:hlinkClick r:id="rId2"/>
              </a:rPr>
              <a:t>edit#heading</a:t>
            </a:r>
            <a:r>
              <a:rPr lang="en-US" sz="2600" dirty="0">
                <a:hlinkClick r:id="rId2"/>
              </a:rPr>
              <a:t>=h.dzq210m2m9w0</a:t>
            </a:r>
            <a:endParaRPr lang="en-US" sz="2600" dirty="0"/>
          </a:p>
          <a:p>
            <a:endParaRPr lang="en-US" dirty="0" smtClean="0"/>
          </a:p>
          <a:p>
            <a:endParaRPr lang="en-US" dirty="0"/>
          </a:p>
        </p:txBody>
      </p:sp>
    </p:spTree>
    <p:extLst>
      <p:ext uri="{BB962C8B-B14F-4D97-AF65-F5344CB8AC3E}">
        <p14:creationId xmlns:p14="http://schemas.microsoft.com/office/powerpoint/2010/main" val="148038886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r>
              <a:rPr lang="en-US" dirty="0" smtClean="0"/>
              <a:t>Common scenario analysis for NEUS model</a:t>
            </a:r>
          </a:p>
          <a:p>
            <a:pPr lvl="1"/>
            <a:r>
              <a:rPr lang="en-US" dirty="0" smtClean="0"/>
              <a:t>Figures </a:t>
            </a:r>
            <a:r>
              <a:rPr lang="en-US" dirty="0"/>
              <a:t>comparing </a:t>
            </a:r>
            <a:r>
              <a:rPr lang="en-US" dirty="0" smtClean="0"/>
              <a:t>scenarios within NEUS</a:t>
            </a:r>
          </a:p>
          <a:p>
            <a:pPr lvl="1"/>
            <a:r>
              <a:rPr lang="en-US" dirty="0" smtClean="0"/>
              <a:t>Additional detail</a:t>
            </a:r>
          </a:p>
          <a:p>
            <a:pPr lvl="1"/>
            <a:r>
              <a:rPr lang="en-US" dirty="0" smtClean="0"/>
              <a:t>Indicator plots</a:t>
            </a:r>
          </a:p>
          <a:p>
            <a:pPr lvl="2"/>
            <a:r>
              <a:rPr lang="en-US" dirty="0" smtClean="0"/>
              <a:t>Compare among scenarios</a:t>
            </a:r>
          </a:p>
          <a:p>
            <a:pPr lvl="2"/>
            <a:r>
              <a:rPr lang="en-US" dirty="0" smtClean="0"/>
              <a:t>Choose which indicators</a:t>
            </a:r>
            <a:endParaRPr lang="en-US" dirty="0"/>
          </a:p>
          <a:p>
            <a:r>
              <a:rPr lang="en-US" dirty="0" smtClean="0"/>
              <a:t>Visualizing NEUS using ‘</a:t>
            </a:r>
            <a:r>
              <a:rPr lang="en-US" dirty="0" err="1" smtClean="0"/>
              <a:t>atlantistools</a:t>
            </a:r>
            <a:r>
              <a:rPr lang="en-US" dirty="0" smtClean="0"/>
              <a:t>’ / ‘vat’</a:t>
            </a:r>
          </a:p>
          <a:p>
            <a:pPr lvl="1"/>
            <a:r>
              <a:rPr lang="en-US" dirty="0" smtClean="0"/>
              <a:t>Helpful for diagnostics of new NEUS model</a:t>
            </a:r>
          </a:p>
        </p:txBody>
      </p:sp>
    </p:spTree>
    <p:extLst>
      <p:ext uri="{BB962C8B-B14F-4D97-AF65-F5344CB8AC3E}">
        <p14:creationId xmlns:p14="http://schemas.microsoft.com/office/powerpoint/2010/main" val="2148774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Coupled social-ecological systems</a:t>
            </a:r>
            <a:endParaRPr lang="en-US" dirty="0"/>
          </a:p>
        </p:txBody>
      </p:sp>
      <p:pic>
        <p:nvPicPr>
          <p:cNvPr id="6" name="Picture 5" descr="Atlantis conceptual 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63" y="1039766"/>
            <a:ext cx="7362244" cy="552168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8851559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Whole of system models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Intended Purpose:</a:t>
            </a:r>
          </a:p>
          <a:p>
            <a:r>
              <a:rPr lang="en-US" dirty="0"/>
              <a:t>Evaluate management strategies in context of all potential uses and drivers of an ecosystem.</a:t>
            </a:r>
          </a:p>
          <a:p>
            <a:r>
              <a:rPr lang="en-US" dirty="0" smtClean="0"/>
              <a:t>Try to look more holistically at system dynamics, yet retain necessary detail.</a:t>
            </a:r>
          </a:p>
          <a:p>
            <a:r>
              <a:rPr lang="en-US" dirty="0" smtClean="0"/>
              <a:t>Models can quickly become unwieldy, output difficult to summarize and communicate.</a:t>
            </a:r>
          </a:p>
          <a:p>
            <a:r>
              <a:rPr lang="en-US" dirty="0" smtClean="0"/>
              <a:t>Particularly in the model development stage, flexibility is important.</a:t>
            </a:r>
          </a:p>
          <a:p>
            <a:r>
              <a:rPr lang="en-US" dirty="0" smtClean="0"/>
              <a:t>Coupled/hybrid modeling approaches have benefits of being able to stitch together existing tools, perhaps swapping model types.</a:t>
            </a:r>
          </a:p>
          <a:p>
            <a:endParaRPr lang="en-US" dirty="0"/>
          </a:p>
        </p:txBody>
      </p:sp>
    </p:spTree>
    <p:extLst>
      <p:ext uri="{BB962C8B-B14F-4D97-AF65-F5344CB8AC3E}">
        <p14:creationId xmlns:p14="http://schemas.microsoft.com/office/powerpoint/2010/main" val="1635858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8.2|27.8|36.4"/>
</p:tagLst>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4304</TotalTime>
  <Words>5035</Words>
  <Application>Microsoft Macintosh PowerPoint</Application>
  <PresentationFormat>On-screen Show (4:3)</PresentationFormat>
  <Paragraphs>916</Paragraphs>
  <Slides>77</Slides>
  <Notes>42</Notes>
  <HiddenSlides>2</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77</vt:i4>
      </vt:variant>
    </vt:vector>
  </HeadingPairs>
  <TitlesOfParts>
    <vt:vector size="81" baseType="lpstr">
      <vt:lpstr>NOAA Divider Slides</vt:lpstr>
      <vt:lpstr>NOAA Title Options</vt:lpstr>
      <vt:lpstr>GFAY_Custom</vt:lpstr>
      <vt:lpstr>Bitmap Image</vt:lpstr>
      <vt:lpstr>MAR 580: Models for Marine Ecosystem Based Management</vt:lpstr>
      <vt:lpstr>Simplified Schedule</vt:lpstr>
      <vt:lpstr>Today’s Outline</vt:lpstr>
      <vt:lpstr>PowerPoint Presentation</vt:lpstr>
      <vt:lpstr>PowerPoint Presentation</vt:lpstr>
      <vt:lpstr>Whole of system models: focus is at system level, domains span multiple spatial, ecological, societal scales</vt:lpstr>
      <vt:lpstr>“Sunlight to Dinner plate” End-to-end model types (Fulton 2010)</vt:lpstr>
      <vt:lpstr>Coupled social-ecological systems</vt:lpstr>
      <vt:lpstr>Whole of system models</vt:lpstr>
      <vt:lpstr>Best practices in model development (FAO 2007, Fulton 2010)</vt:lpstr>
      <vt:lpstr>Management Strategy Evaluation</vt:lpstr>
      <vt:lpstr>Management Strategy Evaluation</vt:lpstr>
      <vt:lpstr>Contents - Whole Of System Model</vt:lpstr>
      <vt:lpstr>Play out alternative futures</vt:lpstr>
      <vt:lpstr>Behavioural Uncertainty</vt:lpstr>
      <vt:lpstr>End to end models allow for evaluation of tradeoffs across broader suite of objectives at system level.</vt:lpstr>
      <vt:lpstr>PowerPoint Presentation</vt:lpstr>
      <vt:lpstr>Purpose</vt:lpstr>
      <vt:lpstr>Atlantis Contents</vt:lpstr>
      <vt:lpstr>PowerPoint Presentation</vt:lpstr>
      <vt:lpstr>Atlantis - Putting It Together</vt:lpstr>
      <vt:lpstr>Atlantis - Putting It Together</vt:lpstr>
      <vt:lpstr>Atlantis - Putting It Together</vt:lpstr>
      <vt:lpstr>Atlantis - Putting It Together</vt:lpstr>
      <vt:lpstr>Atlantis - Putting It Together</vt:lpstr>
      <vt:lpstr>Atlantis - Putting It Together</vt:lpstr>
      <vt:lpstr>Usefulness of Atlantis</vt:lpstr>
      <vt:lpstr>Physical</vt:lpstr>
      <vt:lpstr>Geophysical</vt:lpstr>
      <vt:lpstr>Hydrodynamics</vt:lpstr>
      <vt:lpstr>Ecological models</vt:lpstr>
      <vt:lpstr>Diets</vt:lpstr>
      <vt:lpstr>PowerPoint Presentation</vt:lpstr>
      <vt:lpstr>PowerPoint Presentation</vt:lpstr>
      <vt:lpstr>PowerPoint Presentation</vt:lpstr>
      <vt:lpstr>Sectors of human activities</vt:lpstr>
      <vt:lpstr>Socioeconomics</vt:lpstr>
      <vt:lpstr>Fishing decisions can occur at  multiple time scales</vt:lpstr>
      <vt:lpstr>Lots of options for how fishing  decisions can be modeled</vt:lpstr>
      <vt:lpstr>Reporting / Monitoring</vt:lpstr>
      <vt:lpstr>Management Levers</vt:lpstr>
      <vt:lpstr>Decision Rules</vt:lpstr>
      <vt:lpstr>Model development – stages</vt:lpstr>
      <vt:lpstr>Calibration and fits to history</vt:lpstr>
      <vt:lpstr>Handling Uncertainty</vt:lpstr>
      <vt:lpstr>Handling Uncertainty</vt:lpstr>
      <vt:lpstr>Running Atlantis</vt:lpstr>
      <vt:lpstr>PowerPoint Presentation</vt:lpstr>
      <vt:lpstr>PowerPoint Presentation</vt:lpstr>
      <vt:lpstr>PowerPoint Presentation</vt:lpstr>
      <vt:lpstr>Running Atlantis</vt:lpstr>
      <vt:lpstr>PowerPoint Presentation</vt:lpstr>
      <vt:lpstr>PowerPoint Presentation</vt:lpstr>
      <vt:lpstr>Exploring the input files</vt:lpstr>
      <vt:lpstr>Output</vt:lpstr>
      <vt:lpstr>First output to consider</vt:lpstr>
      <vt:lpstr>Log.txt  - errors and in-run messages many controls over verbosity for debugging </vt:lpstr>
      <vt:lpstr>Viewing .nc files  OLIVE &amp; DIVE Less frequently used now, new applications in R</vt:lpstr>
      <vt:lpstr>Plotting time series output </vt:lpstr>
      <vt:lpstr>Other output R tools</vt:lpstr>
      <vt:lpstr>Video game style output using Virtual Ecosystem Viewer (VES-V) videos  combining animation and narratives</vt:lpstr>
      <vt:lpstr>Summarizing Output</vt:lpstr>
      <vt:lpstr>How to use Atlantis?</vt:lpstr>
      <vt:lpstr>PowerPoint Presentation</vt:lpstr>
      <vt:lpstr>Suggested reading</vt:lpstr>
      <vt:lpstr>Questions?</vt:lpstr>
      <vt:lpstr>Next time on Models for Marine EBM….</vt:lpstr>
      <vt:lpstr>Today’s Outline</vt:lpstr>
      <vt:lpstr>Atlantis Northeast US</vt:lpstr>
      <vt:lpstr>PowerPoint Presentation</vt:lpstr>
      <vt:lpstr>Northeast US: Indicators sensitive to effects of acidification, magnitude depends on scenario</vt:lpstr>
      <vt:lpstr>PowerPoint Presentation</vt:lpstr>
      <vt:lpstr>Fishing with threshold-based limit on exploitation: ecological benefits with little economic cost</vt:lpstr>
      <vt:lpstr>Aggregate indicators can mask variable outcomes</vt:lpstr>
      <vt:lpstr>Common Scenarios - The grand idea</vt:lpstr>
      <vt:lpstr>Common Scenarios - Products</vt:lpstr>
      <vt:lpstr>Tasks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 </dc:subject>
  <dc:creator>Gavin Fay</dc:creator>
  <cp:keywords/>
  <dc:description/>
  <cp:lastModifiedBy>Gavin Fay</cp:lastModifiedBy>
  <cp:revision>491</cp:revision>
  <dcterms:created xsi:type="dcterms:W3CDTF">2014-06-04T00:44:42Z</dcterms:created>
  <dcterms:modified xsi:type="dcterms:W3CDTF">2016-04-15T14:12:37Z</dcterms:modified>
  <cp:category/>
</cp:coreProperties>
</file>